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1"/>
  </p:notesMasterIdLst>
  <p:sldIdLst>
    <p:sldId id="256" r:id="rId5"/>
    <p:sldId id="278" r:id="rId6"/>
    <p:sldId id="271" r:id="rId7"/>
    <p:sldId id="279" r:id="rId8"/>
    <p:sldId id="280"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sided</a:t>
            </a:r>
            <a:r>
              <a:rPr lang="en-US" baseline="0" dirty="0"/>
              <a:t> poster!</a:t>
            </a:r>
            <a:endParaRPr lang="en-US" dirty="0"/>
          </a:p>
        </p:txBody>
      </p:sp>
      <p:sp>
        <p:nvSpPr>
          <p:cNvPr id="4" name="Slide Number Placeholder 3"/>
          <p:cNvSpPr>
            <a:spLocks noGrp="1"/>
          </p:cNvSpPr>
          <p:nvPr>
            <p:ph type="sldNum" sz="quarter" idx="10"/>
          </p:nvPr>
        </p:nvSpPr>
        <p:spPr/>
        <p:txBody>
          <a:bodyPr/>
          <a:lstStyle/>
          <a:p>
            <a:fld id="{3859A05F-9442-1B4B-8130-ABC0D5C36496}" type="slidenum">
              <a:rPr lang="en-US" smtClean="0"/>
              <a:t>3</a:t>
            </a:fld>
            <a:endParaRPr lang="en-US"/>
          </a:p>
        </p:txBody>
      </p:sp>
    </p:spTree>
    <p:extLst>
      <p:ext uri="{BB962C8B-B14F-4D97-AF65-F5344CB8AC3E}">
        <p14:creationId xmlns:p14="http://schemas.microsoft.com/office/powerpoint/2010/main" val="2033698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7D3E5B-4BED-B24C-9674-6B6454D04561}" type="slidenum">
              <a:rPr lang="en-US" smtClean="0"/>
              <a:t>6</a:t>
            </a:fld>
            <a:endParaRPr lang="en-US" dirty="0"/>
          </a:p>
        </p:txBody>
      </p:sp>
    </p:spTree>
    <p:extLst>
      <p:ext uri="{BB962C8B-B14F-4D97-AF65-F5344CB8AC3E}">
        <p14:creationId xmlns:p14="http://schemas.microsoft.com/office/powerpoint/2010/main" val="231828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2" descr="Large walking intersection with one lone person">
            <a:extLst>
              <a:ext uri="{FF2B5EF4-FFF2-40B4-BE49-F238E27FC236}">
                <a16:creationId xmlns:a16="http://schemas.microsoft.com/office/drawing/2014/main" id="{09010683-ED2B-BF6C-90F9-AF09D38DB67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Effect>
                      <a14:brightnessContrast bright="27000" contrast="5000"/>
                    </a14:imgEffect>
                  </a14:imgLayer>
                </a14:imgProps>
              </a:ext>
              <a:ext uri="{28A0092B-C50C-407E-A947-70E740481C1C}">
                <a14:useLocalDpi xmlns:a14="http://schemas.microsoft.com/office/drawing/2010/main"/>
              </a:ext>
            </a:extLst>
          </a:blip>
          <a:srcRect/>
          <a:stretch/>
        </p:blipFill>
        <p:spPr>
          <a:xfrm>
            <a:off x="0" y="1"/>
            <a:ext cx="11811000" cy="6858000"/>
          </a:xfrm>
          <a:prstGeom prst="rect">
            <a:avLst/>
          </a:prstGeom>
        </p:spPr>
      </p:pic>
      <p:sp>
        <p:nvSpPr>
          <p:cNvPr id="13" name="Freeform 12">
            <a:extLst>
              <a:ext uri="{FF2B5EF4-FFF2-40B4-BE49-F238E27FC236}">
                <a16:creationId xmlns:a16="http://schemas.microsoft.com/office/drawing/2014/main" id="{C7A66511-B85E-197E-52D6-398E0BABD4A3}"/>
              </a:ext>
            </a:extLst>
          </p:cNvPr>
          <p:cNvSpPr/>
          <p:nvPr userDrawn="1"/>
        </p:nvSpPr>
        <p:spPr>
          <a:xfrm>
            <a:off x="777819" y="0"/>
            <a:ext cx="8272488" cy="6858000"/>
          </a:xfrm>
          <a:custGeom>
            <a:avLst/>
            <a:gdLst>
              <a:gd name="connsiteX0" fmla="*/ 2449074 w 8272488"/>
              <a:gd name="connsiteY0" fmla="*/ 0 h 6858000"/>
              <a:gd name="connsiteX1" fmla="*/ 5823415 w 8272488"/>
              <a:gd name="connsiteY1" fmla="*/ 0 h 6858000"/>
              <a:gd name="connsiteX2" fmla="*/ 5929477 w 8272488"/>
              <a:gd name="connsiteY2" fmla="*/ 47950 h 6858000"/>
              <a:gd name="connsiteX3" fmla="*/ 8272488 w 8272488"/>
              <a:gd name="connsiteY3" fmla="*/ 3776315 h 6858000"/>
              <a:gd name="connsiteX4" fmla="*/ 7025715 w 8272488"/>
              <a:gd name="connsiteY4" fmla="*/ 6735959 h 6858000"/>
              <a:gd name="connsiteX5" fmla="*/ 6893036 w 8272488"/>
              <a:gd name="connsiteY5" fmla="*/ 6858000 h 6858000"/>
              <a:gd name="connsiteX6" fmla="*/ 1379452 w 8272488"/>
              <a:gd name="connsiteY6" fmla="*/ 6858000 h 6858000"/>
              <a:gd name="connsiteX7" fmla="*/ 1246773 w 8272488"/>
              <a:gd name="connsiteY7" fmla="*/ 6735959 h 6858000"/>
              <a:gd name="connsiteX8" fmla="*/ 0 w 8272488"/>
              <a:gd name="connsiteY8" fmla="*/ 3776315 h 6858000"/>
              <a:gd name="connsiteX9" fmla="*/ 2343012 w 8272488"/>
              <a:gd name="connsiteY9" fmla="*/ 479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72488" h="6858000">
                <a:moveTo>
                  <a:pt x="2449074" y="0"/>
                </a:moveTo>
                <a:lnTo>
                  <a:pt x="5823415" y="0"/>
                </a:lnTo>
                <a:lnTo>
                  <a:pt x="5929477" y="47950"/>
                </a:lnTo>
                <a:cubicBezTo>
                  <a:pt x="7315814" y="715956"/>
                  <a:pt x="8272488" y="2134414"/>
                  <a:pt x="8272488" y="3776315"/>
                </a:cubicBezTo>
                <a:cubicBezTo>
                  <a:pt x="8272488" y="4936354"/>
                  <a:pt x="7794942" y="5984857"/>
                  <a:pt x="7025715" y="6735959"/>
                </a:cubicBezTo>
                <a:lnTo>
                  <a:pt x="6893036" y="6858000"/>
                </a:lnTo>
                <a:lnTo>
                  <a:pt x="1379452" y="6858000"/>
                </a:lnTo>
                <a:lnTo>
                  <a:pt x="1246773" y="6735959"/>
                </a:lnTo>
                <a:cubicBezTo>
                  <a:pt x="477546" y="5984857"/>
                  <a:pt x="0" y="4936354"/>
                  <a:pt x="0" y="3776315"/>
                </a:cubicBezTo>
                <a:cubicBezTo>
                  <a:pt x="0" y="2134414"/>
                  <a:pt x="956674" y="715956"/>
                  <a:pt x="2343012" y="47950"/>
                </a:cubicBezTo>
                <a:close/>
              </a:path>
            </a:pathLst>
          </a:custGeom>
          <a:solidFill>
            <a:schemeClr val="accent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1"/>
              </a:solidFill>
            </a:endParaRPr>
          </a:p>
        </p:txBody>
      </p:sp>
      <p:sp>
        <p:nvSpPr>
          <p:cNvPr id="2" name="Title 1">
            <a:extLst>
              <a:ext uri="{FF2B5EF4-FFF2-40B4-BE49-F238E27FC236}">
                <a16:creationId xmlns:a16="http://schemas.microsoft.com/office/drawing/2014/main" id="{71A36714-0A6D-7D0D-3336-B8081C409BA0}"/>
              </a:ext>
            </a:extLst>
          </p:cNvPr>
          <p:cNvSpPr>
            <a:spLocks noGrp="1"/>
          </p:cNvSpPr>
          <p:nvPr>
            <p:ph type="title" hasCustomPrompt="1"/>
          </p:nvPr>
        </p:nvSpPr>
        <p:spPr>
          <a:xfrm>
            <a:off x="1907196" y="2188196"/>
            <a:ext cx="5985159" cy="1594507"/>
          </a:xfrm>
        </p:spPr>
        <p:txBody>
          <a:bodyPr lIns="0" tIns="0" rIns="0" bIns="0" anchor="b">
            <a:noAutofit/>
          </a:bodyPr>
          <a:lstStyle>
            <a:lvl1pPr>
              <a:defRPr sz="3600" b="1" i="0" baseline="0">
                <a:solidFill>
                  <a:schemeClr val="tx1"/>
                </a:solidFill>
                <a:latin typeface="+mj-lt"/>
                <a:cs typeface="Arial Black" panose="020B0604020202020204" pitchFamily="34" charset="0"/>
              </a:defRPr>
            </a:lvl1pPr>
          </a:lstStyle>
          <a:p>
            <a:r>
              <a:rPr lang="en-US" dirty="0"/>
              <a:t>CLICK TO EDIT MASTER TITLE STYLE</a:t>
            </a:r>
          </a:p>
        </p:txBody>
      </p:sp>
      <p:sp>
        <p:nvSpPr>
          <p:cNvPr id="11" name="Text Placeholder 2">
            <a:extLst>
              <a:ext uri="{FF2B5EF4-FFF2-40B4-BE49-F238E27FC236}">
                <a16:creationId xmlns:a16="http://schemas.microsoft.com/office/drawing/2014/main" id="{CFA9DBC5-E4A8-5230-9CE1-902849869495}"/>
              </a:ext>
            </a:extLst>
          </p:cNvPr>
          <p:cNvSpPr>
            <a:spLocks noGrp="1"/>
          </p:cNvSpPr>
          <p:nvPr>
            <p:ph type="body" idx="1"/>
          </p:nvPr>
        </p:nvSpPr>
        <p:spPr>
          <a:xfrm>
            <a:off x="1907196" y="3790988"/>
            <a:ext cx="5444517" cy="1731890"/>
          </a:xfrm>
        </p:spPr>
        <p:txBody>
          <a:bodyPr lIns="0" tIns="0" rIns="0" bIns="0" anchor="t">
            <a:noAutofit/>
          </a:bodyPr>
          <a:lstStyle>
            <a:lvl1pPr marL="0" indent="0">
              <a:buNone/>
              <a:defRPr sz="1800" b="0" i="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Rectangle 9">
            <a:extLst>
              <a:ext uri="{FF2B5EF4-FFF2-40B4-BE49-F238E27FC236}">
                <a16:creationId xmlns:a16="http://schemas.microsoft.com/office/drawing/2014/main" id="{829F29DD-6F0C-B005-FD16-89C061AE31C9}"/>
              </a:ext>
            </a:extLst>
          </p:cNvPr>
          <p:cNvSpPr/>
          <p:nvPr userDrawn="1"/>
        </p:nvSpPr>
        <p:spPr>
          <a:xfrm>
            <a:off x="10408059" y="1151133"/>
            <a:ext cx="190346" cy="1037063"/>
          </a:xfrm>
          <a:prstGeom prst="rect">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1"/>
              </a:solidFill>
            </a:endParaRPr>
          </a:p>
        </p:txBody>
      </p:sp>
      <p:sp>
        <p:nvSpPr>
          <p:cNvPr id="12" name="Rectangle 11">
            <a:extLst>
              <a:ext uri="{FF2B5EF4-FFF2-40B4-BE49-F238E27FC236}">
                <a16:creationId xmlns:a16="http://schemas.microsoft.com/office/drawing/2014/main" id="{67980795-C54D-B27A-60D2-8758CAF840E2}"/>
              </a:ext>
            </a:extLst>
          </p:cNvPr>
          <p:cNvSpPr/>
          <p:nvPr userDrawn="1"/>
        </p:nvSpPr>
        <p:spPr>
          <a:xfrm>
            <a:off x="10987993" y="114070"/>
            <a:ext cx="190346" cy="1037063"/>
          </a:xfrm>
          <a:prstGeom prst="rect">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1"/>
              </a:solidFill>
            </a:endParaRPr>
          </a:p>
        </p:txBody>
      </p:sp>
      <p:sp>
        <p:nvSpPr>
          <p:cNvPr id="4" name="Footer Placeholder 3">
            <a:extLst>
              <a:ext uri="{FF2B5EF4-FFF2-40B4-BE49-F238E27FC236}">
                <a16:creationId xmlns:a16="http://schemas.microsoft.com/office/drawing/2014/main" id="{7B05DD54-AC6C-8FD6-3ABF-282F1F124B40}"/>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2CBBA03-8EAF-9651-6DC8-7316BA1FE5F7}"/>
              </a:ext>
            </a:extLst>
          </p:cNvPr>
          <p:cNvSpPr>
            <a:spLocks noGrp="1"/>
          </p:cNvSpPr>
          <p:nvPr>
            <p:ph type="sldNum" sz="quarter" idx="11"/>
          </p:nvPr>
        </p:nvSpPr>
        <p:spPr/>
        <p:txBody>
          <a:bodyPr/>
          <a:lstStyle/>
          <a:p>
            <a:fld id="{09A01C0A-2BB6-49E7-91A3-DCB9F9F59583}" type="slidenum">
              <a:rPr lang="en-US" smtClean="0"/>
              <a:pPr/>
              <a:t>‹#›</a:t>
            </a:fld>
            <a:endParaRPr lang="en-US" dirty="0"/>
          </a:p>
        </p:txBody>
      </p:sp>
    </p:spTree>
    <p:extLst>
      <p:ext uri="{BB962C8B-B14F-4D97-AF65-F5344CB8AC3E}">
        <p14:creationId xmlns:p14="http://schemas.microsoft.com/office/powerpoint/2010/main" val="215930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4/10/2023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2"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hyperlink" Target="mailto:gideongyimah19@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6.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38">
            <a:extLst>
              <a:ext uri="{FF2B5EF4-FFF2-40B4-BE49-F238E27FC236}">
                <a16:creationId xmlns:a16="http://schemas.microsoft.com/office/drawing/2014/main" id="{A8B5B693-C595-4524-A03C-B775B6BE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1319961" y="640080"/>
            <a:ext cx="6990071" cy="3931920"/>
          </a:xfrm>
          <a:prstGeom prst="rect">
            <a:avLst/>
          </a:prstGeom>
        </p:spPr>
      </p:pic>
      <p:pic>
        <p:nvPicPr>
          <p:cNvPr id="9" name="Picture 8" descr="A picture containing logo&#10;&#10;Description automatically generated">
            <a:extLst>
              <a:ext uri="{FF2B5EF4-FFF2-40B4-BE49-F238E27FC236}">
                <a16:creationId xmlns:a16="http://schemas.microsoft.com/office/drawing/2014/main" id="{BBDCE7D9-37A4-B1F8-43C1-CB8BFC09DADA}"/>
              </a:ext>
            </a:extLst>
          </p:cNvPr>
          <p:cNvPicPr>
            <a:picLocks noChangeAspect="1"/>
          </p:cNvPicPr>
          <p:nvPr/>
        </p:nvPicPr>
        <p:blipFill>
          <a:blip r:embed="rId3"/>
          <a:stretch>
            <a:fillRect/>
          </a:stretch>
        </p:blipFill>
        <p:spPr>
          <a:xfrm>
            <a:off x="8470900" y="634274"/>
            <a:ext cx="3504790" cy="3411231"/>
          </a:xfrm>
          <a:prstGeom prst="rect">
            <a:avLst/>
          </a:prstGeom>
        </p:spPr>
      </p:pic>
      <p:sp>
        <p:nvSpPr>
          <p:cNvPr id="48" name="Rectangle 40">
            <a:extLst>
              <a:ext uri="{FF2B5EF4-FFF2-40B4-BE49-F238E27FC236}">
                <a16:creationId xmlns:a16="http://schemas.microsoft.com/office/drawing/2014/main" id="{211CBF94-6002-4EC8-9498-6AC47E680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5" y="4676775"/>
            <a:ext cx="10917644" cy="1546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952500" y="4773068"/>
            <a:ext cx="7277100" cy="1354365"/>
          </a:xfrm>
        </p:spPr>
        <p:txBody>
          <a:bodyPr>
            <a:normAutofit/>
          </a:bodyPr>
          <a:lstStyle/>
          <a:p>
            <a:r>
              <a:rPr lang="en-US" dirty="0">
                <a:solidFill>
                  <a:srgbClr val="FFFFFF"/>
                </a:solidFill>
              </a:rPr>
              <a:t>EXPRESSO CUSTOMER CHURN PREDICTION</a:t>
            </a:r>
            <a:endParaRPr lang="en-US">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8544087" y="4773068"/>
            <a:ext cx="3007823" cy="1354365"/>
          </a:xfrm>
        </p:spPr>
        <p:txBody>
          <a:bodyPr>
            <a:normAutofit/>
          </a:bodyPr>
          <a:lstStyle/>
          <a:p>
            <a:r>
              <a:rPr lang="en-US" dirty="0">
                <a:solidFill>
                  <a:srgbClr val="FFFFFF"/>
                </a:solidFill>
              </a:rPr>
              <a:t>By: Gyimah Gideon</a:t>
            </a:r>
          </a:p>
          <a:p>
            <a:r>
              <a:rPr lang="en-US" dirty="0">
                <a:solidFill>
                  <a:srgbClr val="FFFFFF"/>
                </a:solidFill>
              </a:rPr>
              <a:t>Email: </a:t>
            </a:r>
            <a:r>
              <a:rPr lang="en-US" dirty="0">
                <a:solidFill>
                  <a:srgbClr val="FFFFFF"/>
                </a:solidFill>
                <a:hlinkClick r:id="rId4"/>
              </a:rPr>
              <a:t>gideongyimah19@gmail.com</a:t>
            </a:r>
            <a:r>
              <a:rPr lang="en-US" dirty="0">
                <a:solidFill>
                  <a:srgbClr val="FFFFFF"/>
                </a:solidFill>
              </a:rPr>
              <a:t> </a:t>
            </a:r>
          </a:p>
        </p:txBody>
      </p:sp>
      <p:cxnSp>
        <p:nvCxnSpPr>
          <p:cNvPr id="49" name="Straight Connector 42">
            <a:extLst>
              <a:ext uri="{FF2B5EF4-FFF2-40B4-BE49-F238E27FC236}">
                <a16:creationId xmlns:a16="http://schemas.microsoft.com/office/drawing/2014/main" id="{981A7DF2-B382-4775-B387-03B45F29E9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499305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Logo&#10;&#10;Description automatically generated">
            <a:extLst>
              <a:ext uri="{FF2B5EF4-FFF2-40B4-BE49-F238E27FC236}">
                <a16:creationId xmlns:a16="http://schemas.microsoft.com/office/drawing/2014/main" id="{383127D9-7A69-0A2B-7078-77E356746F75}"/>
              </a:ext>
            </a:extLst>
          </p:cNvPr>
          <p:cNvPicPr>
            <a:picLocks noChangeAspect="1"/>
          </p:cNvPicPr>
          <p:nvPr/>
        </p:nvPicPr>
        <p:blipFill>
          <a:blip r:embed="rId5"/>
          <a:stretch>
            <a:fillRect/>
          </a:stretch>
        </p:blipFill>
        <p:spPr>
          <a:xfrm>
            <a:off x="0" y="0"/>
            <a:ext cx="1800225" cy="1257300"/>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98A56-AF00-65FF-FCD7-850518D1E772}"/>
              </a:ext>
            </a:extLst>
          </p:cNvPr>
          <p:cNvSpPr/>
          <p:nvPr/>
        </p:nvSpPr>
        <p:spPr>
          <a:xfrm>
            <a:off x="0" y="0"/>
            <a:ext cx="12192000" cy="1298712"/>
          </a:xfrm>
          <a:prstGeom prst="rect">
            <a:avLst/>
          </a:prstGeom>
          <a:solidFill>
            <a:schemeClr val="accent6"/>
          </a:solidFill>
          <a:effectLst>
            <a:outerShdw blurRad="50800" dist="88900" dir="5400000" sx="31000" sy="3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8FF6B3-EADB-2968-CB23-2A45B8B920F0}"/>
              </a:ext>
            </a:extLst>
          </p:cNvPr>
          <p:cNvSpPr txBox="1"/>
          <p:nvPr/>
        </p:nvSpPr>
        <p:spPr>
          <a:xfrm>
            <a:off x="4558748" y="0"/>
            <a:ext cx="3419061" cy="1200329"/>
          </a:xfrm>
          <a:prstGeom prst="rect">
            <a:avLst/>
          </a:prstGeom>
          <a:noFill/>
        </p:spPr>
        <p:txBody>
          <a:bodyPr wrap="square" rtlCol="0">
            <a:spAutoFit/>
          </a:bodyPr>
          <a:lstStyle/>
          <a:p>
            <a:pPr algn="ctr"/>
            <a:r>
              <a:rPr lang="en-US" sz="2400" b="1" dirty="0">
                <a:solidFill>
                  <a:schemeClr val="bg1"/>
                </a:solidFill>
              </a:rPr>
              <a:t>EXPRESSO CUSTOMER CHURN</a:t>
            </a:r>
          </a:p>
          <a:p>
            <a:pPr algn="ctr"/>
            <a:r>
              <a:rPr lang="en-US" sz="2400" b="1" dirty="0">
                <a:solidFill>
                  <a:schemeClr val="bg1"/>
                </a:solidFill>
              </a:rPr>
              <a:t>PREDICTION</a:t>
            </a:r>
          </a:p>
        </p:txBody>
      </p:sp>
      <p:sp>
        <p:nvSpPr>
          <p:cNvPr id="4" name="Rectangle 3">
            <a:extLst>
              <a:ext uri="{FF2B5EF4-FFF2-40B4-BE49-F238E27FC236}">
                <a16:creationId xmlns:a16="http://schemas.microsoft.com/office/drawing/2014/main" id="{F5635F25-686B-0430-1E97-A10BCE3C40C9}"/>
              </a:ext>
            </a:extLst>
          </p:cNvPr>
          <p:cNvSpPr/>
          <p:nvPr/>
        </p:nvSpPr>
        <p:spPr>
          <a:xfrm>
            <a:off x="211015" y="1444487"/>
            <a:ext cx="3756074" cy="5026651"/>
          </a:xfrm>
          <a:prstGeom prst="rect">
            <a:avLst/>
          </a:prstGeom>
          <a:noFill/>
          <a:effectLst>
            <a:outerShdw blurRad="50800" dist="50800" dir="5400000" sx="106000" sy="10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a:p>
            <a:r>
              <a:rPr lang="en-US" dirty="0">
                <a:solidFill>
                  <a:schemeClr val="tx1"/>
                </a:solidFill>
                <a:latin typeface="Times New Roman" panose="02020603050405020304" pitchFamily="18" charset="0"/>
                <a:cs typeface="Times New Roman" panose="02020603050405020304" pitchFamily="18" charset="0"/>
              </a:rPr>
              <a:t>Expresso is an African company. It provides telecommunication services in three African markets: Mauritania, Senegal, and Sudan. Expresso is a key player in the implementation of the Africa Coast to Europe (ACE) submarine cable.</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sz="1800" b="0" i="0" dirty="0">
                <a:solidFill>
                  <a:schemeClr val="tx1"/>
                </a:solidFill>
                <a:effectLst/>
                <a:latin typeface="Times New Roman" panose="02020603050405020304" pitchFamily="18" charset="0"/>
                <a:cs typeface="Times New Roman" panose="02020603050405020304" pitchFamily="18" charset="0"/>
              </a:rPr>
              <a:t>To be the leading ICT provider in the region. Innovate extraordinary ICT services to better peoples’ lives everywhere, achieve remarkable value for all stakeholders, and inspire talent across the entire organization to proudly lead with excellence</a:t>
            </a:r>
            <a:endParaRPr lang="en-US" sz="1800"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i="0" dirty="0">
              <a:solidFill>
                <a:schemeClr val="tx1"/>
              </a:solidFill>
              <a:effectLst/>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p:txBody>
      </p:sp>
      <p:sp>
        <p:nvSpPr>
          <p:cNvPr id="5" name="Rectangle 4">
            <a:extLst>
              <a:ext uri="{FF2B5EF4-FFF2-40B4-BE49-F238E27FC236}">
                <a16:creationId xmlns:a16="http://schemas.microsoft.com/office/drawing/2014/main" id="{C9B7AF88-251F-42C2-3503-6127360B2E33}"/>
              </a:ext>
            </a:extLst>
          </p:cNvPr>
          <p:cNvSpPr/>
          <p:nvPr/>
        </p:nvSpPr>
        <p:spPr>
          <a:xfrm>
            <a:off x="8217366" y="1444487"/>
            <a:ext cx="3756073" cy="5026651"/>
          </a:xfrm>
          <a:prstGeom prst="rect">
            <a:avLst/>
          </a:prstGeom>
          <a:noFill/>
          <a:effectLst>
            <a:outerShdw blurRad="63500" dist="50800" dir="5400000" sx="105000" sy="105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a:p>
            <a:r>
              <a:rPr lang="en-US" sz="1600" dirty="0">
                <a:solidFill>
                  <a:schemeClr val="tx1"/>
                </a:solidFill>
                <a:latin typeface="Times New Roman" panose="02020603050405020304" pitchFamily="18" charset="0"/>
                <a:cs typeface="Times New Roman" panose="02020603050405020304" pitchFamily="18" charset="0"/>
              </a:rPr>
              <a:t>T</a:t>
            </a:r>
            <a:r>
              <a:rPr lang="en-US" sz="1600" b="0" i="0" dirty="0">
                <a:solidFill>
                  <a:srgbClr val="292929"/>
                </a:solidFill>
                <a:effectLst/>
                <a:latin typeface="Times New Roman" panose="02020603050405020304" pitchFamily="18" charset="0"/>
                <a:cs typeface="Times New Roman" panose="02020603050405020304" pitchFamily="18" charset="0"/>
              </a:rPr>
              <a:t>ypically, telecom company like Expresso provide infrastructure to enable clients to transmit voice, video, and data. When a customer (subscriber) discontinues his or her association with the company, this is referred to as customer churn. Businesses usually consider a client to be churned after a certain length of time has passed since the consumer’s last interaction with the site or service.</a:t>
            </a:r>
          </a:p>
          <a:p>
            <a:endParaRPr lang="en-US" sz="1600" dirty="0">
              <a:solidFill>
                <a:srgbClr val="292929"/>
              </a:solidFill>
              <a:latin typeface="Times New Roman" panose="02020603050405020304" pitchFamily="18" charset="0"/>
              <a:cs typeface="Times New Roman" panose="02020603050405020304" pitchFamily="18" charset="0"/>
            </a:endParaRPr>
          </a:p>
          <a:p>
            <a:r>
              <a:rPr lang="en-US" sz="1600" b="0" i="0" dirty="0">
                <a:solidFill>
                  <a:srgbClr val="292929"/>
                </a:solidFill>
                <a:effectLst/>
                <a:latin typeface="source-serif-pro"/>
              </a:rPr>
              <a:t>Client turnover must be reduced since the cost of obtaining a new customer is higher than the cost of retaining an existing one. In this project, we aim to find the likelihood of a customer leaving the organization, the key indicators of churn as well as the retention strategies that can be implemented to avert this problem.</a:t>
            </a:r>
            <a:endParaRPr lang="en-US" sz="1600"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p:txBody>
      </p:sp>
      <p:sp>
        <p:nvSpPr>
          <p:cNvPr id="6" name="Rectangle 5">
            <a:extLst>
              <a:ext uri="{FF2B5EF4-FFF2-40B4-BE49-F238E27FC236}">
                <a16:creationId xmlns:a16="http://schemas.microsoft.com/office/drawing/2014/main" id="{0DE24299-4BF6-C8BD-4E8C-EC7EF981E755}"/>
              </a:ext>
            </a:extLst>
          </p:cNvPr>
          <p:cNvSpPr/>
          <p:nvPr/>
        </p:nvSpPr>
        <p:spPr>
          <a:xfrm>
            <a:off x="4248138" y="1452216"/>
            <a:ext cx="3756074" cy="5026651"/>
          </a:xfrm>
          <a:prstGeom prst="rect">
            <a:avLst/>
          </a:prstGeom>
          <a:noFill/>
          <a:effectLst>
            <a:outerShdw blurRad="50800" dist="50800" dir="5400000" sx="105000" sy="105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Business understanding.</a:t>
            </a:r>
          </a:p>
          <a:p>
            <a:pPr algn="l"/>
            <a:endParaRPr lang="en-US" sz="2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Data understanding.</a:t>
            </a:r>
          </a:p>
          <a:p>
            <a:pPr algn="l"/>
            <a:endParaRPr lang="en-US" sz="2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Data preparation.</a:t>
            </a:r>
          </a:p>
          <a:p>
            <a:pPr algn="l"/>
            <a:endParaRPr lang="en-US" sz="2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Modeling.</a:t>
            </a:r>
          </a:p>
          <a:p>
            <a:pPr algn="l"/>
            <a:endParaRPr lang="en-US" sz="2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Evaluation.</a:t>
            </a:r>
          </a:p>
          <a:p>
            <a:pPr algn="l"/>
            <a:endParaRPr lang="en-US" sz="2600"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600" b="0" i="0" dirty="0">
                <a:solidFill>
                  <a:srgbClr val="202124"/>
                </a:solidFill>
                <a:effectLst/>
                <a:latin typeface="Times New Roman" panose="02020603050405020304" pitchFamily="18" charset="0"/>
                <a:cs typeface="Times New Roman" panose="02020603050405020304" pitchFamily="18" charset="0"/>
              </a:rPr>
              <a:t>Deployment.</a:t>
            </a:r>
          </a:p>
          <a:p>
            <a:endParaRPr lang="en-US" b="1" dirty="0">
              <a:solidFill>
                <a:schemeClr val="tx1"/>
              </a:solidFill>
            </a:endParaRPr>
          </a:p>
        </p:txBody>
      </p:sp>
      <p:sp>
        <p:nvSpPr>
          <p:cNvPr id="7" name="Rectangle 6">
            <a:extLst>
              <a:ext uri="{FF2B5EF4-FFF2-40B4-BE49-F238E27FC236}">
                <a16:creationId xmlns:a16="http://schemas.microsoft.com/office/drawing/2014/main" id="{4783C410-5554-E556-6C42-F25B696B48F3}"/>
              </a:ext>
            </a:extLst>
          </p:cNvPr>
          <p:cNvSpPr/>
          <p:nvPr/>
        </p:nvSpPr>
        <p:spPr>
          <a:xfrm>
            <a:off x="218559" y="1444485"/>
            <a:ext cx="3756073" cy="2999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ABOUT EXPRESSO</a:t>
            </a:r>
          </a:p>
        </p:txBody>
      </p:sp>
      <p:sp>
        <p:nvSpPr>
          <p:cNvPr id="8" name="Rectangle 7">
            <a:extLst>
              <a:ext uri="{FF2B5EF4-FFF2-40B4-BE49-F238E27FC236}">
                <a16:creationId xmlns:a16="http://schemas.microsoft.com/office/drawing/2014/main" id="{7D04001F-CECE-370C-D96F-D253818E7881}"/>
              </a:ext>
            </a:extLst>
          </p:cNvPr>
          <p:cNvSpPr/>
          <p:nvPr/>
        </p:nvSpPr>
        <p:spPr>
          <a:xfrm>
            <a:off x="8217365" y="1444484"/>
            <a:ext cx="3756073" cy="2999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PROJECT OVERVIEW</a:t>
            </a:r>
          </a:p>
        </p:txBody>
      </p:sp>
      <p:sp>
        <p:nvSpPr>
          <p:cNvPr id="9" name="Rectangle 8">
            <a:extLst>
              <a:ext uri="{FF2B5EF4-FFF2-40B4-BE49-F238E27FC236}">
                <a16:creationId xmlns:a16="http://schemas.microsoft.com/office/drawing/2014/main" id="{9462F7D1-D361-0729-DD72-70B7830152FB}"/>
              </a:ext>
            </a:extLst>
          </p:cNvPr>
          <p:cNvSpPr/>
          <p:nvPr/>
        </p:nvSpPr>
        <p:spPr>
          <a:xfrm>
            <a:off x="4217963" y="1452216"/>
            <a:ext cx="3756073" cy="2999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a:t>
            </a:r>
          </a:p>
        </p:txBody>
      </p:sp>
      <p:sp>
        <p:nvSpPr>
          <p:cNvPr id="10" name="Rectangle 9">
            <a:extLst>
              <a:ext uri="{FF2B5EF4-FFF2-40B4-BE49-F238E27FC236}">
                <a16:creationId xmlns:a16="http://schemas.microsoft.com/office/drawing/2014/main" id="{9B40FD0D-746D-BDB8-CAA5-9FDC08E5A9EA}"/>
              </a:ext>
            </a:extLst>
          </p:cNvPr>
          <p:cNvSpPr/>
          <p:nvPr/>
        </p:nvSpPr>
        <p:spPr>
          <a:xfrm>
            <a:off x="211012" y="4143137"/>
            <a:ext cx="3756073" cy="2999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VISION/MISSION</a:t>
            </a:r>
          </a:p>
          <a:p>
            <a:pPr algn="ctr"/>
            <a:endParaRPr lang="en-US" b="1" dirty="0">
              <a:solidFill>
                <a:schemeClr val="tx1"/>
              </a:solidFill>
            </a:endParaRPr>
          </a:p>
        </p:txBody>
      </p:sp>
      <p:sp>
        <p:nvSpPr>
          <p:cNvPr id="11" name="Rectangle 10">
            <a:extLst>
              <a:ext uri="{FF2B5EF4-FFF2-40B4-BE49-F238E27FC236}">
                <a16:creationId xmlns:a16="http://schemas.microsoft.com/office/drawing/2014/main" id="{B71FC4D3-DECD-7C6B-74DF-45706D2A5C38}"/>
              </a:ext>
            </a:extLst>
          </p:cNvPr>
          <p:cNvSpPr/>
          <p:nvPr/>
        </p:nvSpPr>
        <p:spPr>
          <a:xfrm>
            <a:off x="8217365" y="4182280"/>
            <a:ext cx="3756073" cy="29990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Objective</a:t>
            </a:r>
          </a:p>
        </p:txBody>
      </p:sp>
      <p:pic>
        <p:nvPicPr>
          <p:cNvPr id="13" name="Picture 12" descr="Logo&#10;&#10;Description automatically generated">
            <a:extLst>
              <a:ext uri="{FF2B5EF4-FFF2-40B4-BE49-F238E27FC236}">
                <a16:creationId xmlns:a16="http://schemas.microsoft.com/office/drawing/2014/main" id="{C8C5A71A-4C52-5B09-5DEC-C21C5EB64D48}"/>
              </a:ext>
            </a:extLst>
          </p:cNvPr>
          <p:cNvPicPr>
            <a:picLocks noChangeAspect="1"/>
          </p:cNvPicPr>
          <p:nvPr/>
        </p:nvPicPr>
        <p:blipFill>
          <a:blip r:embed="rId2"/>
          <a:stretch>
            <a:fillRect/>
          </a:stretch>
        </p:blipFill>
        <p:spPr>
          <a:xfrm>
            <a:off x="0" y="67178"/>
            <a:ext cx="1341194" cy="1065971"/>
          </a:xfrm>
          <a:prstGeom prst="rect">
            <a:avLst/>
          </a:prstGeom>
        </p:spPr>
      </p:pic>
      <p:pic>
        <p:nvPicPr>
          <p:cNvPr id="15" name="Picture 14" descr="A picture containing logo&#10;&#10;Description automatically generated">
            <a:extLst>
              <a:ext uri="{FF2B5EF4-FFF2-40B4-BE49-F238E27FC236}">
                <a16:creationId xmlns:a16="http://schemas.microsoft.com/office/drawing/2014/main" id="{62D017B5-C5FF-2AF7-80BD-71662837287E}"/>
              </a:ext>
            </a:extLst>
          </p:cNvPr>
          <p:cNvPicPr>
            <a:picLocks noChangeAspect="1"/>
          </p:cNvPicPr>
          <p:nvPr/>
        </p:nvPicPr>
        <p:blipFill>
          <a:blip r:embed="rId3"/>
          <a:stretch>
            <a:fillRect/>
          </a:stretch>
        </p:blipFill>
        <p:spPr>
          <a:xfrm>
            <a:off x="10959548" y="117961"/>
            <a:ext cx="1232452" cy="964403"/>
          </a:xfrm>
          <a:prstGeom prst="rect">
            <a:avLst/>
          </a:prstGeom>
        </p:spPr>
      </p:pic>
    </p:spTree>
    <p:extLst>
      <p:ext uri="{BB962C8B-B14F-4D97-AF65-F5344CB8AC3E}">
        <p14:creationId xmlns:p14="http://schemas.microsoft.com/office/powerpoint/2010/main" val="9845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37"/>
          <p:cNvSpPr txBox="1">
            <a:spLocks noChangeArrowheads="1"/>
          </p:cNvSpPr>
          <p:nvPr/>
        </p:nvSpPr>
        <p:spPr bwMode="auto">
          <a:xfrm>
            <a:off x="323307" y="1328429"/>
            <a:ext cx="3809495" cy="23584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45340" tIns="22670" rIns="45340" bIns="22670">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algn="just">
              <a:lnSpc>
                <a:spcPct val="150000"/>
              </a:lnSpc>
              <a:spcAft>
                <a:spcPts val="195"/>
              </a:spcAft>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marL="185966" indent="-185966" algn="just">
              <a:lnSpc>
                <a:spcPct val="150000"/>
              </a:lnSpc>
              <a:spcAft>
                <a:spcPts val="195"/>
              </a:spcAft>
              <a:buFont typeface="Wingdings" panose="05000000000000000000" pitchFamily="2" charset="2"/>
              <a:buChar char="q"/>
            </a:pPr>
            <a:endParaRPr lang="en-US" sz="1171" i="1" dirty="0">
              <a:solidFill>
                <a:srgbClr val="000000"/>
              </a:solidFill>
              <a:latin typeface="+mn-lt"/>
            </a:endParaRPr>
          </a:p>
          <a:p>
            <a:pPr algn="just">
              <a:lnSpc>
                <a:spcPct val="150000"/>
              </a:lnSpc>
              <a:spcAft>
                <a:spcPts val="195"/>
              </a:spcAft>
              <a:buSzPct val="80000"/>
            </a:pPr>
            <a:endParaRPr lang="en-US" sz="1171" dirty="0">
              <a:solidFill>
                <a:srgbClr val="000000"/>
              </a:solidFill>
              <a:latin typeface="+mn-lt"/>
            </a:endParaRPr>
          </a:p>
        </p:txBody>
      </p:sp>
      <p:sp>
        <p:nvSpPr>
          <p:cNvPr id="81" name="Text Box 142"/>
          <p:cNvSpPr txBox="1">
            <a:spLocks noChangeArrowheads="1"/>
          </p:cNvSpPr>
          <p:nvPr/>
        </p:nvSpPr>
        <p:spPr bwMode="auto">
          <a:xfrm>
            <a:off x="3846292" y="6058208"/>
            <a:ext cx="91630" cy="225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5340" tIns="22670" rIns="45340" bIns="22670">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eaLnBrk="1" hangingPunct="1"/>
            <a:endParaRPr lang="en-US" sz="1171">
              <a:latin typeface="+mn-lt"/>
            </a:endParaRPr>
          </a:p>
        </p:txBody>
      </p:sp>
      <p:sp>
        <p:nvSpPr>
          <p:cNvPr id="10" name="Text Box 37">
            <a:extLst>
              <a:ext uri="{FF2B5EF4-FFF2-40B4-BE49-F238E27FC236}">
                <a16:creationId xmlns:a16="http://schemas.microsoft.com/office/drawing/2014/main" id="{A62F55FA-09C9-4DCC-BE05-7EB221DBFCF6}"/>
              </a:ext>
            </a:extLst>
          </p:cNvPr>
          <p:cNvSpPr txBox="1">
            <a:spLocks noChangeArrowheads="1"/>
          </p:cNvSpPr>
          <p:nvPr/>
        </p:nvSpPr>
        <p:spPr bwMode="auto">
          <a:xfrm>
            <a:off x="159946" y="5819483"/>
            <a:ext cx="3874810" cy="827600"/>
          </a:xfrm>
          <a:prstGeom prst="rect">
            <a:avLst/>
          </a:prstGeom>
          <a:noFill/>
          <a:ln>
            <a:noFill/>
          </a:ln>
          <a:effectLst>
            <a:softEdge rad="25400"/>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45340" tIns="22670" rIns="45340" bIns="22670">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marL="185966" indent="-185966">
              <a:lnSpc>
                <a:spcPct val="150000"/>
              </a:lnSpc>
              <a:spcAft>
                <a:spcPts val="195"/>
              </a:spcAft>
              <a:buSzPct val="80000"/>
              <a:buFont typeface="Wingdings" panose="05000000000000000000" pitchFamily="2" charset="2"/>
              <a:buChar char="q"/>
            </a:pPr>
            <a:r>
              <a:rPr lang="en-US" sz="1171" dirty="0">
                <a:solidFill>
                  <a:srgbClr val="000000"/>
                </a:solidFill>
                <a:latin typeface="+mn-lt"/>
                <a:cs typeface="Arial" panose="020B0604020202020204" pitchFamily="34" charset="0"/>
              </a:rPr>
              <a:t>Data is partitioned into 80% Training; 20% Validation when building the model with the unbalanced dataset 70/30 with balanced dataset </a:t>
            </a:r>
            <a:endParaRPr lang="en-US" sz="1171" dirty="0">
              <a:latin typeface="+mn-lt"/>
            </a:endParaRPr>
          </a:p>
        </p:txBody>
      </p:sp>
      <p:sp>
        <p:nvSpPr>
          <p:cNvPr id="4" name="Rectangle 3">
            <a:extLst>
              <a:ext uri="{FF2B5EF4-FFF2-40B4-BE49-F238E27FC236}">
                <a16:creationId xmlns:a16="http://schemas.microsoft.com/office/drawing/2014/main" id="{702E6A29-1F88-4A03-A6D4-C55C798636E5}"/>
              </a:ext>
            </a:extLst>
          </p:cNvPr>
          <p:cNvSpPr/>
          <p:nvPr/>
        </p:nvSpPr>
        <p:spPr>
          <a:xfrm>
            <a:off x="192065" y="1102333"/>
            <a:ext cx="3734150" cy="238064"/>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27" b="1" dirty="0"/>
              <a:t>DATA VISUALIZATION</a:t>
            </a:r>
          </a:p>
        </p:txBody>
      </p:sp>
      <p:sp>
        <p:nvSpPr>
          <p:cNvPr id="6" name="Rectangle 5">
            <a:extLst>
              <a:ext uri="{FF2B5EF4-FFF2-40B4-BE49-F238E27FC236}">
                <a16:creationId xmlns:a16="http://schemas.microsoft.com/office/drawing/2014/main" id="{C1F54C8D-AFB6-4E0E-91B7-75735AC9C43B}"/>
              </a:ext>
            </a:extLst>
          </p:cNvPr>
          <p:cNvSpPr/>
          <p:nvPr/>
        </p:nvSpPr>
        <p:spPr>
          <a:xfrm>
            <a:off x="4040482" y="1102333"/>
            <a:ext cx="3926507" cy="238064"/>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27" b="1" dirty="0"/>
              <a:t>DATA VISUALIZATION</a:t>
            </a:r>
          </a:p>
        </p:txBody>
      </p:sp>
      <p:sp>
        <p:nvSpPr>
          <p:cNvPr id="8" name="Rectangle 7">
            <a:extLst>
              <a:ext uri="{FF2B5EF4-FFF2-40B4-BE49-F238E27FC236}">
                <a16:creationId xmlns:a16="http://schemas.microsoft.com/office/drawing/2014/main" id="{EECB2919-EE80-4646-ACE6-0BD60991B760}"/>
              </a:ext>
            </a:extLst>
          </p:cNvPr>
          <p:cNvSpPr/>
          <p:nvPr/>
        </p:nvSpPr>
        <p:spPr>
          <a:xfrm>
            <a:off x="8125126" y="3020374"/>
            <a:ext cx="3851131" cy="238064"/>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27" b="1" dirty="0"/>
              <a:t>MODEL SUMMARY</a:t>
            </a:r>
          </a:p>
        </p:txBody>
      </p:sp>
      <p:sp>
        <p:nvSpPr>
          <p:cNvPr id="9" name="Text Box 37">
            <a:extLst>
              <a:ext uri="{FF2B5EF4-FFF2-40B4-BE49-F238E27FC236}">
                <a16:creationId xmlns:a16="http://schemas.microsoft.com/office/drawing/2014/main" id="{208C9DDE-4D2B-49F5-9B07-2C9F954A57AC}"/>
              </a:ext>
            </a:extLst>
          </p:cNvPr>
          <p:cNvSpPr txBox="1">
            <a:spLocks noChangeArrowheads="1"/>
          </p:cNvSpPr>
          <p:nvPr/>
        </p:nvSpPr>
        <p:spPr bwMode="auto">
          <a:xfrm>
            <a:off x="8110451" y="3208177"/>
            <a:ext cx="3907896" cy="11748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45340" tIns="22670" rIns="45340" bIns="22670">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algn="just">
              <a:lnSpc>
                <a:spcPct val="150000"/>
              </a:lnSpc>
              <a:spcAft>
                <a:spcPts val="195"/>
              </a:spcAft>
              <a:buSzPct val="90000"/>
            </a:pPr>
            <a:endParaRPr lang="en-US" sz="1171" dirty="0">
              <a:solidFill>
                <a:srgbClr val="000000"/>
              </a:solidFill>
              <a:latin typeface="+mn-lt"/>
            </a:endParaRPr>
          </a:p>
          <a:p>
            <a:pPr algn="just">
              <a:lnSpc>
                <a:spcPct val="150000"/>
              </a:lnSpc>
              <a:spcAft>
                <a:spcPts val="195"/>
              </a:spcAft>
              <a:buSzPct val="90000"/>
            </a:pPr>
            <a:endParaRPr lang="en-US" sz="1171" dirty="0">
              <a:solidFill>
                <a:srgbClr val="000000"/>
              </a:solidFill>
              <a:latin typeface="+mn-lt"/>
            </a:endParaRPr>
          </a:p>
          <a:p>
            <a:pPr algn="just">
              <a:lnSpc>
                <a:spcPct val="150000"/>
              </a:lnSpc>
              <a:spcAft>
                <a:spcPts val="195"/>
              </a:spcAft>
              <a:buSzPct val="90000"/>
            </a:pPr>
            <a:endParaRPr lang="en-US" sz="1171" dirty="0">
              <a:solidFill>
                <a:srgbClr val="000000"/>
              </a:solidFill>
              <a:latin typeface="+mn-lt"/>
            </a:endParaRPr>
          </a:p>
          <a:p>
            <a:pPr algn="just">
              <a:lnSpc>
                <a:spcPct val="150000"/>
              </a:lnSpc>
              <a:spcAft>
                <a:spcPts val="195"/>
              </a:spcAft>
              <a:buSzPct val="90000"/>
            </a:pPr>
            <a:endParaRPr lang="en-US" sz="1171" dirty="0">
              <a:solidFill>
                <a:srgbClr val="000000"/>
              </a:solidFill>
              <a:latin typeface="+mn-lt"/>
            </a:endParaRPr>
          </a:p>
        </p:txBody>
      </p:sp>
      <p:grpSp>
        <p:nvGrpSpPr>
          <p:cNvPr id="5" name="Group 4">
            <a:extLst>
              <a:ext uri="{FF2B5EF4-FFF2-40B4-BE49-F238E27FC236}">
                <a16:creationId xmlns:a16="http://schemas.microsoft.com/office/drawing/2014/main" id="{0E78079B-BFD9-4BF1-A0EA-E34543D8FF19}"/>
              </a:ext>
            </a:extLst>
          </p:cNvPr>
          <p:cNvGrpSpPr/>
          <p:nvPr/>
        </p:nvGrpSpPr>
        <p:grpSpPr>
          <a:xfrm>
            <a:off x="8151519" y="1365989"/>
            <a:ext cx="3637462" cy="1589505"/>
            <a:chOff x="25047877" y="4194662"/>
            <a:chExt cx="11177145" cy="4884209"/>
          </a:xfrm>
        </p:grpSpPr>
        <p:sp>
          <p:nvSpPr>
            <p:cNvPr id="11" name="Freeform: Shape 10">
              <a:extLst>
                <a:ext uri="{FF2B5EF4-FFF2-40B4-BE49-F238E27FC236}">
                  <a16:creationId xmlns:a16="http://schemas.microsoft.com/office/drawing/2014/main" id="{2890E4EC-87D7-4325-B700-6318A73B7A86}"/>
                </a:ext>
              </a:extLst>
            </p:cNvPr>
            <p:cNvSpPr/>
            <p:nvPr/>
          </p:nvSpPr>
          <p:spPr>
            <a:xfrm>
              <a:off x="25047877" y="4194662"/>
              <a:ext cx="11177145" cy="1628072"/>
            </a:xfrm>
            <a:custGeom>
              <a:avLst/>
              <a:gdLst>
                <a:gd name="connsiteX0" fmla="*/ 0 w 11177145"/>
                <a:gd name="connsiteY0" fmla="*/ 1628070 h 1628070"/>
                <a:gd name="connsiteX1" fmla="*/ 1862854 w 11177145"/>
                <a:gd name="connsiteY1" fmla="*/ 0 h 1628070"/>
                <a:gd name="connsiteX2" fmla="*/ 9314291 w 11177145"/>
                <a:gd name="connsiteY2" fmla="*/ 0 h 1628070"/>
                <a:gd name="connsiteX3" fmla="*/ 11177145 w 11177145"/>
                <a:gd name="connsiteY3" fmla="*/ 1628070 h 1628070"/>
                <a:gd name="connsiteX4" fmla="*/ 0 w 11177145"/>
                <a:gd name="connsiteY4" fmla="*/ 1628070 h 162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7145" h="1628070">
                  <a:moveTo>
                    <a:pt x="11177145" y="1"/>
                  </a:moveTo>
                  <a:lnTo>
                    <a:pt x="9314291" y="1628069"/>
                  </a:lnTo>
                  <a:lnTo>
                    <a:pt x="1862854" y="1628069"/>
                  </a:lnTo>
                  <a:lnTo>
                    <a:pt x="0" y="1"/>
                  </a:lnTo>
                  <a:lnTo>
                    <a:pt x="11177145" y="1"/>
                  </a:lnTo>
                  <a:close/>
                </a:path>
              </a:pathLst>
            </a:cu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51435" tIns="14879" rIns="651435" bIns="14879" numCol="1" spcCol="1270" anchor="ctr" anchorCtr="0">
              <a:noAutofit/>
            </a:bodyPr>
            <a:lstStyle/>
            <a:p>
              <a:pPr algn="ctr" defTabSz="520705">
                <a:lnSpc>
                  <a:spcPct val="90000"/>
                </a:lnSpc>
                <a:spcBef>
                  <a:spcPct val="0"/>
                </a:spcBef>
                <a:spcAft>
                  <a:spcPct val="35000"/>
                </a:spcAft>
              </a:pPr>
              <a:r>
                <a:rPr lang="en-US" sz="1171" b="1" dirty="0">
                  <a:solidFill>
                    <a:schemeClr val="tx1"/>
                  </a:solidFill>
                </a:rPr>
                <a:t>19 Variables</a:t>
              </a:r>
            </a:p>
          </p:txBody>
        </p:sp>
        <p:sp>
          <p:nvSpPr>
            <p:cNvPr id="13" name="Freeform: Shape 12">
              <a:extLst>
                <a:ext uri="{FF2B5EF4-FFF2-40B4-BE49-F238E27FC236}">
                  <a16:creationId xmlns:a16="http://schemas.microsoft.com/office/drawing/2014/main" id="{7B7847BA-D0BC-46BA-83F9-F051EFFCD6D3}"/>
                </a:ext>
              </a:extLst>
            </p:cNvPr>
            <p:cNvSpPr/>
            <p:nvPr/>
          </p:nvSpPr>
          <p:spPr>
            <a:xfrm>
              <a:off x="26910734" y="5822733"/>
              <a:ext cx="7451430" cy="1628071"/>
            </a:xfrm>
            <a:custGeom>
              <a:avLst/>
              <a:gdLst>
                <a:gd name="connsiteX0" fmla="*/ 0 w 7451430"/>
                <a:gd name="connsiteY0" fmla="*/ 1628070 h 1628070"/>
                <a:gd name="connsiteX1" fmla="*/ 1862854 w 7451430"/>
                <a:gd name="connsiteY1" fmla="*/ 0 h 1628070"/>
                <a:gd name="connsiteX2" fmla="*/ 5588576 w 7451430"/>
                <a:gd name="connsiteY2" fmla="*/ 0 h 1628070"/>
                <a:gd name="connsiteX3" fmla="*/ 7451430 w 7451430"/>
                <a:gd name="connsiteY3" fmla="*/ 1628070 h 1628070"/>
                <a:gd name="connsiteX4" fmla="*/ 0 w 7451430"/>
                <a:gd name="connsiteY4" fmla="*/ 1628070 h 162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51430" h="1628070">
                  <a:moveTo>
                    <a:pt x="7451430" y="1"/>
                  </a:moveTo>
                  <a:lnTo>
                    <a:pt x="5588576" y="1628069"/>
                  </a:lnTo>
                  <a:lnTo>
                    <a:pt x="1862854" y="1628069"/>
                  </a:lnTo>
                  <a:lnTo>
                    <a:pt x="0" y="1"/>
                  </a:lnTo>
                  <a:lnTo>
                    <a:pt x="7451430" y="1"/>
                  </a:lnTo>
                  <a:close/>
                </a:path>
              </a:pathLst>
            </a:cu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39250" tIns="14879" rIns="439250" bIns="14879" numCol="1" spcCol="1270" anchor="ctr" anchorCtr="0">
              <a:noAutofit/>
            </a:bodyPr>
            <a:lstStyle/>
            <a:p>
              <a:pPr algn="ctr" defTabSz="520705">
                <a:lnSpc>
                  <a:spcPct val="90000"/>
                </a:lnSpc>
                <a:spcBef>
                  <a:spcPct val="0"/>
                </a:spcBef>
                <a:spcAft>
                  <a:spcPct val="35000"/>
                </a:spcAft>
              </a:pPr>
              <a:r>
                <a:rPr lang="en-US" sz="1171" b="1" dirty="0">
                  <a:solidFill>
                    <a:schemeClr val="tx1"/>
                  </a:solidFill>
                </a:rPr>
                <a:t>Feature Engineering</a:t>
              </a:r>
            </a:p>
          </p:txBody>
        </p:sp>
        <p:sp>
          <p:nvSpPr>
            <p:cNvPr id="14" name="Freeform: Shape 13">
              <a:extLst>
                <a:ext uri="{FF2B5EF4-FFF2-40B4-BE49-F238E27FC236}">
                  <a16:creationId xmlns:a16="http://schemas.microsoft.com/office/drawing/2014/main" id="{D4EB2ECD-AD5A-44AF-B293-959E29FDEF23}"/>
                </a:ext>
              </a:extLst>
            </p:cNvPr>
            <p:cNvSpPr/>
            <p:nvPr/>
          </p:nvSpPr>
          <p:spPr>
            <a:xfrm>
              <a:off x="28718189" y="7450800"/>
              <a:ext cx="3725716" cy="1628071"/>
            </a:xfrm>
            <a:custGeom>
              <a:avLst/>
              <a:gdLst>
                <a:gd name="connsiteX0" fmla="*/ 0 w 3725715"/>
                <a:gd name="connsiteY0" fmla="*/ 1628070 h 1628070"/>
                <a:gd name="connsiteX1" fmla="*/ 1862854 w 3725715"/>
                <a:gd name="connsiteY1" fmla="*/ 0 h 1628070"/>
                <a:gd name="connsiteX2" fmla="*/ 1862861 w 3725715"/>
                <a:gd name="connsiteY2" fmla="*/ 0 h 1628070"/>
                <a:gd name="connsiteX3" fmla="*/ 3725715 w 3725715"/>
                <a:gd name="connsiteY3" fmla="*/ 1628070 h 1628070"/>
                <a:gd name="connsiteX4" fmla="*/ 0 w 3725715"/>
                <a:gd name="connsiteY4" fmla="*/ 1628070 h 162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5715" h="1628070">
                  <a:moveTo>
                    <a:pt x="3725715" y="1"/>
                  </a:moveTo>
                  <a:lnTo>
                    <a:pt x="1862861" y="1628069"/>
                  </a:lnTo>
                  <a:lnTo>
                    <a:pt x="1862854" y="1628069"/>
                  </a:lnTo>
                  <a:lnTo>
                    <a:pt x="0" y="1"/>
                  </a:lnTo>
                  <a:lnTo>
                    <a:pt x="3725715" y="1"/>
                  </a:lnTo>
                  <a:close/>
                </a:path>
              </a:pathLst>
            </a:custGeom>
            <a:solidFill>
              <a:schemeClr val="bg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3226" tIns="13226" rIns="13226" bIns="13226" numCol="1" spcCol="1270" anchor="ctr" anchorCtr="0">
              <a:noAutofit/>
            </a:bodyPr>
            <a:lstStyle/>
            <a:p>
              <a:pPr algn="ctr" defTabSz="462849">
                <a:lnSpc>
                  <a:spcPct val="90000"/>
                </a:lnSpc>
                <a:spcBef>
                  <a:spcPct val="0"/>
                </a:spcBef>
                <a:spcAft>
                  <a:spcPct val="35000"/>
                </a:spcAft>
              </a:pPr>
              <a:r>
                <a:rPr lang="en-US" sz="1041" b="1" dirty="0">
                  <a:solidFill>
                    <a:schemeClr val="tx1"/>
                  </a:solidFill>
                </a:rPr>
                <a:t>12 Variables </a:t>
              </a:r>
            </a:p>
            <a:p>
              <a:pPr algn="ctr" defTabSz="462849">
                <a:lnSpc>
                  <a:spcPct val="90000"/>
                </a:lnSpc>
                <a:spcBef>
                  <a:spcPct val="0"/>
                </a:spcBef>
                <a:spcAft>
                  <a:spcPct val="35000"/>
                </a:spcAft>
              </a:pPr>
              <a:endParaRPr lang="en-US" sz="1041" b="1" dirty="0">
                <a:solidFill>
                  <a:schemeClr val="tx1"/>
                </a:solidFill>
              </a:endParaRPr>
            </a:p>
          </p:txBody>
        </p:sp>
      </p:grpSp>
      <p:sp>
        <p:nvSpPr>
          <p:cNvPr id="12" name="Rectangle 11">
            <a:extLst>
              <a:ext uri="{FF2B5EF4-FFF2-40B4-BE49-F238E27FC236}">
                <a16:creationId xmlns:a16="http://schemas.microsoft.com/office/drawing/2014/main" id="{D3FA69EC-38A4-4B82-B85A-8E9F64DA5455}"/>
              </a:ext>
            </a:extLst>
          </p:cNvPr>
          <p:cNvSpPr/>
          <p:nvPr/>
        </p:nvSpPr>
        <p:spPr>
          <a:xfrm>
            <a:off x="8125126" y="1109935"/>
            <a:ext cx="3874810" cy="238064"/>
          </a:xfrm>
          <a:prstGeom prst="rect">
            <a:avLst/>
          </a:prstGeom>
          <a:solidFill>
            <a:srgbClr val="377A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27" b="1" dirty="0"/>
              <a:t>DATA REDUCTION</a:t>
            </a:r>
          </a:p>
        </p:txBody>
      </p:sp>
      <p:sp>
        <p:nvSpPr>
          <p:cNvPr id="15" name="Rectangle 14">
            <a:extLst>
              <a:ext uri="{FF2B5EF4-FFF2-40B4-BE49-F238E27FC236}">
                <a16:creationId xmlns:a16="http://schemas.microsoft.com/office/drawing/2014/main" id="{ACB4A98A-C85E-4421-ABB5-380F4E6A8786}"/>
              </a:ext>
            </a:extLst>
          </p:cNvPr>
          <p:cNvSpPr/>
          <p:nvPr/>
        </p:nvSpPr>
        <p:spPr>
          <a:xfrm>
            <a:off x="41734" y="14571"/>
            <a:ext cx="12108533" cy="993348"/>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78" b="1" dirty="0"/>
              <a:t>EXPRESSO CUSTOMER CHURN PREDICTION</a:t>
            </a:r>
          </a:p>
          <a:p>
            <a:pPr algn="ctr"/>
            <a:r>
              <a:rPr lang="en-US" sz="2278" b="1" dirty="0"/>
              <a:t>(Data </a:t>
            </a:r>
            <a:r>
              <a:rPr lang="en-US" sz="2278" b="1" dirty="0" err="1"/>
              <a:t>Understanding,Preparation</a:t>
            </a:r>
            <a:r>
              <a:rPr lang="en-US" sz="2278" b="1" dirty="0"/>
              <a:t>, and Modeling)</a:t>
            </a:r>
          </a:p>
        </p:txBody>
      </p:sp>
      <p:sp>
        <p:nvSpPr>
          <p:cNvPr id="45" name="Rectangle 44"/>
          <p:cNvSpPr/>
          <p:nvPr/>
        </p:nvSpPr>
        <p:spPr>
          <a:xfrm>
            <a:off x="39027" y="31853"/>
            <a:ext cx="12143653" cy="6776045"/>
          </a:xfrm>
          <a:prstGeom prst="rect">
            <a:avLst/>
          </a:prstGeom>
          <a:noFill/>
          <a:ln w="254000">
            <a:solidFill>
              <a:srgbClr val="000000"/>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86"/>
          </a:p>
        </p:txBody>
      </p:sp>
      <p:sp>
        <p:nvSpPr>
          <p:cNvPr id="23" name="Slide Number Placeholder 22">
            <a:extLst>
              <a:ext uri="{FF2B5EF4-FFF2-40B4-BE49-F238E27FC236}">
                <a16:creationId xmlns:a16="http://schemas.microsoft.com/office/drawing/2014/main" id="{CF986DAB-0816-4A67-960E-9679C97FB511}"/>
              </a:ext>
            </a:extLst>
          </p:cNvPr>
          <p:cNvSpPr>
            <a:spLocks noGrp="1"/>
          </p:cNvSpPr>
          <p:nvPr>
            <p:ph type="sldNum" sz="quarter" idx="12"/>
          </p:nvPr>
        </p:nvSpPr>
        <p:spPr>
          <a:xfrm>
            <a:off x="11797999" y="6440008"/>
            <a:ext cx="363992" cy="365031"/>
          </a:xfrm>
        </p:spPr>
        <p:txBody>
          <a:bodyPr/>
          <a:lstStyle/>
          <a:p>
            <a:fld id="{1487CC67-5F63-EC4C-8EE0-AD36DF5A3CBE}" type="slidenum">
              <a:rPr lang="en-US" sz="1171" b="1"/>
              <a:t>3</a:t>
            </a:fld>
            <a:endParaRPr lang="en-US" sz="1171" b="1" dirty="0"/>
          </a:p>
        </p:txBody>
      </p:sp>
      <p:pic>
        <p:nvPicPr>
          <p:cNvPr id="22" name="Picture 21">
            <a:extLst>
              <a:ext uri="{FF2B5EF4-FFF2-40B4-BE49-F238E27FC236}">
                <a16:creationId xmlns:a16="http://schemas.microsoft.com/office/drawing/2014/main" id="{CE0D2D1E-A31B-98F4-016F-F5C7EC239216}"/>
              </a:ext>
            </a:extLst>
          </p:cNvPr>
          <p:cNvPicPr>
            <a:picLocks noChangeAspect="1"/>
          </p:cNvPicPr>
          <p:nvPr/>
        </p:nvPicPr>
        <p:blipFill>
          <a:blip r:embed="rId3"/>
          <a:stretch>
            <a:fillRect/>
          </a:stretch>
        </p:blipFill>
        <p:spPr>
          <a:xfrm>
            <a:off x="4040481" y="1376742"/>
            <a:ext cx="3926507" cy="1225114"/>
          </a:xfrm>
          <a:prstGeom prst="rect">
            <a:avLst/>
          </a:prstGeom>
        </p:spPr>
      </p:pic>
      <p:pic>
        <p:nvPicPr>
          <p:cNvPr id="25" name="Picture 24">
            <a:extLst>
              <a:ext uri="{FF2B5EF4-FFF2-40B4-BE49-F238E27FC236}">
                <a16:creationId xmlns:a16="http://schemas.microsoft.com/office/drawing/2014/main" id="{04829C69-2002-E812-0752-92C611A63F45}"/>
              </a:ext>
            </a:extLst>
          </p:cNvPr>
          <p:cNvPicPr>
            <a:picLocks noChangeAspect="1"/>
          </p:cNvPicPr>
          <p:nvPr/>
        </p:nvPicPr>
        <p:blipFill>
          <a:blip r:embed="rId4"/>
          <a:stretch>
            <a:fillRect/>
          </a:stretch>
        </p:blipFill>
        <p:spPr>
          <a:xfrm>
            <a:off x="4302214" y="3570233"/>
            <a:ext cx="1488420" cy="1225113"/>
          </a:xfrm>
          <a:prstGeom prst="rect">
            <a:avLst/>
          </a:prstGeom>
        </p:spPr>
      </p:pic>
      <p:pic>
        <p:nvPicPr>
          <p:cNvPr id="27" name="Picture 26">
            <a:extLst>
              <a:ext uri="{FF2B5EF4-FFF2-40B4-BE49-F238E27FC236}">
                <a16:creationId xmlns:a16="http://schemas.microsoft.com/office/drawing/2014/main" id="{CC469AF0-B383-4D28-D24C-73E5F00D1EC8}"/>
              </a:ext>
            </a:extLst>
          </p:cNvPr>
          <p:cNvPicPr>
            <a:picLocks noChangeAspect="1"/>
          </p:cNvPicPr>
          <p:nvPr/>
        </p:nvPicPr>
        <p:blipFill>
          <a:blip r:embed="rId5"/>
          <a:stretch>
            <a:fillRect/>
          </a:stretch>
        </p:blipFill>
        <p:spPr>
          <a:xfrm>
            <a:off x="4325281" y="4898848"/>
            <a:ext cx="3641707" cy="1022304"/>
          </a:xfrm>
          <a:prstGeom prst="rect">
            <a:avLst/>
          </a:prstGeom>
        </p:spPr>
      </p:pic>
      <p:sp>
        <p:nvSpPr>
          <p:cNvPr id="28" name="TextBox 27">
            <a:extLst>
              <a:ext uri="{FF2B5EF4-FFF2-40B4-BE49-F238E27FC236}">
                <a16:creationId xmlns:a16="http://schemas.microsoft.com/office/drawing/2014/main" id="{29933335-9030-2DAE-3240-99CB5A587FFB}"/>
              </a:ext>
            </a:extLst>
          </p:cNvPr>
          <p:cNvSpPr txBox="1"/>
          <p:nvPr/>
        </p:nvSpPr>
        <p:spPr>
          <a:xfrm>
            <a:off x="4325281" y="2700997"/>
            <a:ext cx="3396479" cy="830997"/>
          </a:xfrm>
          <a:prstGeom prst="rect">
            <a:avLst/>
          </a:prstGeom>
          <a:noFill/>
        </p:spPr>
        <p:txBody>
          <a:bodyPr wrap="square" rtlCol="0">
            <a:spAutoFit/>
          </a:bodyPr>
          <a:lstStyle/>
          <a:p>
            <a:r>
              <a:rPr lang="en-US" sz="1200" i="0" dirty="0">
                <a:solidFill>
                  <a:srgbClr val="000000"/>
                </a:solidFill>
                <a:effectLst/>
                <a:latin typeface="Times New Roman" panose="02020603050405020304" pitchFamily="18" charset="0"/>
                <a:cs typeface="Times New Roman" panose="02020603050405020304" pitchFamily="18" charset="0"/>
              </a:rPr>
              <a:t>Customers with shorter service tenures (newer clients) are more likely to churn than those with longer tenures....so most of the people who left service had less tenure</a:t>
            </a:r>
            <a:endParaRPr lang="en-US" sz="12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830EA5E-7AFB-624A-3067-E246ED188F4C}"/>
              </a:ext>
            </a:extLst>
          </p:cNvPr>
          <p:cNvSpPr txBox="1"/>
          <p:nvPr/>
        </p:nvSpPr>
        <p:spPr>
          <a:xfrm>
            <a:off x="4614203" y="5961234"/>
            <a:ext cx="3352785" cy="646331"/>
          </a:xfrm>
          <a:prstGeom prst="rect">
            <a:avLst/>
          </a:prstGeom>
          <a:noFill/>
        </p:spPr>
        <p:txBody>
          <a:bodyPr wrap="square" rtlCol="0">
            <a:spAutoFit/>
          </a:bodyPr>
          <a:lstStyle/>
          <a:p>
            <a:r>
              <a:rPr lang="en-US" sz="1200" i="0" dirty="0">
                <a:solidFill>
                  <a:srgbClr val="000000"/>
                </a:solidFill>
                <a:effectLst/>
                <a:latin typeface="Times New Roman" panose="02020603050405020304" pitchFamily="18" charset="0"/>
                <a:cs typeface="Times New Roman" panose="02020603050405020304" pitchFamily="18" charset="0"/>
              </a:rPr>
              <a:t>Those who have been staying with the company between 6-9 months Churn most, and they are also the people with high top-up-amount</a:t>
            </a:r>
            <a:endParaRPr lang="en-US" sz="12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BA6DEEE-9855-E553-1B2C-B623AA267345}"/>
              </a:ext>
            </a:extLst>
          </p:cNvPr>
          <p:cNvSpPr txBox="1"/>
          <p:nvPr/>
        </p:nvSpPr>
        <p:spPr>
          <a:xfrm>
            <a:off x="5790634" y="3756074"/>
            <a:ext cx="2089312" cy="830997"/>
          </a:xfrm>
          <a:prstGeom prst="rect">
            <a:avLst/>
          </a:prstGeom>
          <a:noFill/>
        </p:spPr>
        <p:txBody>
          <a:bodyPr wrap="square" rtlCol="0">
            <a:spAutoFit/>
          </a:bodyPr>
          <a:lstStyle/>
          <a:p>
            <a:r>
              <a:rPr lang="en-US" sz="1200" i="0" dirty="0">
                <a:solidFill>
                  <a:srgbClr val="000000"/>
                </a:solidFill>
                <a:effectLst/>
                <a:latin typeface="Times New Roman" panose="02020603050405020304" pitchFamily="18" charset="0"/>
                <a:cs typeface="Times New Roman" panose="02020603050405020304" pitchFamily="18" charset="0"/>
              </a:rPr>
              <a:t>It can be seen that client churn when the Number of times a he or she has made an income is between 0-10</a:t>
            </a:r>
            <a:endParaRPr lang="en-US" sz="1200" dirty="0">
              <a:latin typeface="Times New Roman" panose="02020603050405020304" pitchFamily="18" charset="0"/>
              <a:cs typeface="Times New Roman" panose="02020603050405020304" pitchFamily="18" charset="0"/>
            </a:endParaRPr>
          </a:p>
        </p:txBody>
      </p:sp>
      <p:pic>
        <p:nvPicPr>
          <p:cNvPr id="34" name="Picture 33">
            <a:extLst>
              <a:ext uri="{FF2B5EF4-FFF2-40B4-BE49-F238E27FC236}">
                <a16:creationId xmlns:a16="http://schemas.microsoft.com/office/drawing/2014/main" id="{BBC1AE6F-6300-0FC9-1C54-C8E2118B4E23}"/>
              </a:ext>
            </a:extLst>
          </p:cNvPr>
          <p:cNvPicPr>
            <a:picLocks noChangeAspect="1"/>
          </p:cNvPicPr>
          <p:nvPr/>
        </p:nvPicPr>
        <p:blipFill>
          <a:blip r:embed="rId6"/>
          <a:stretch>
            <a:fillRect/>
          </a:stretch>
        </p:blipFill>
        <p:spPr>
          <a:xfrm>
            <a:off x="30738" y="1385373"/>
            <a:ext cx="3874810" cy="1336196"/>
          </a:xfrm>
          <a:prstGeom prst="rect">
            <a:avLst/>
          </a:prstGeom>
        </p:spPr>
      </p:pic>
      <p:pic>
        <p:nvPicPr>
          <p:cNvPr id="36" name="Picture 35">
            <a:extLst>
              <a:ext uri="{FF2B5EF4-FFF2-40B4-BE49-F238E27FC236}">
                <a16:creationId xmlns:a16="http://schemas.microsoft.com/office/drawing/2014/main" id="{C0704FC6-C19B-71C3-364C-3BD4FD9043A9}"/>
              </a:ext>
            </a:extLst>
          </p:cNvPr>
          <p:cNvPicPr>
            <a:picLocks noChangeAspect="1"/>
          </p:cNvPicPr>
          <p:nvPr/>
        </p:nvPicPr>
        <p:blipFill>
          <a:blip r:embed="rId7"/>
          <a:stretch>
            <a:fillRect/>
          </a:stretch>
        </p:blipFill>
        <p:spPr>
          <a:xfrm>
            <a:off x="192065" y="14571"/>
            <a:ext cx="1233047" cy="908727"/>
          </a:xfrm>
          <a:prstGeom prst="rect">
            <a:avLst/>
          </a:prstGeom>
        </p:spPr>
      </p:pic>
      <p:pic>
        <p:nvPicPr>
          <p:cNvPr id="38" name="Picture 37">
            <a:extLst>
              <a:ext uri="{FF2B5EF4-FFF2-40B4-BE49-F238E27FC236}">
                <a16:creationId xmlns:a16="http://schemas.microsoft.com/office/drawing/2014/main" id="{2C7EA948-953F-698B-F969-90D04A483330}"/>
              </a:ext>
            </a:extLst>
          </p:cNvPr>
          <p:cNvPicPr>
            <a:picLocks noChangeAspect="1"/>
          </p:cNvPicPr>
          <p:nvPr/>
        </p:nvPicPr>
        <p:blipFill>
          <a:blip r:embed="rId8"/>
          <a:stretch>
            <a:fillRect/>
          </a:stretch>
        </p:blipFill>
        <p:spPr>
          <a:xfrm>
            <a:off x="10752214" y="24063"/>
            <a:ext cx="1233047" cy="839945"/>
          </a:xfrm>
          <a:prstGeom prst="rect">
            <a:avLst/>
          </a:prstGeom>
        </p:spPr>
      </p:pic>
      <p:sp>
        <p:nvSpPr>
          <p:cNvPr id="39" name="TextBox 38">
            <a:extLst>
              <a:ext uri="{FF2B5EF4-FFF2-40B4-BE49-F238E27FC236}">
                <a16:creationId xmlns:a16="http://schemas.microsoft.com/office/drawing/2014/main" id="{1B1D6646-F1FE-612E-2682-E1F74F9DA565}"/>
              </a:ext>
            </a:extLst>
          </p:cNvPr>
          <p:cNvSpPr txBox="1"/>
          <p:nvPr/>
        </p:nvSpPr>
        <p:spPr>
          <a:xfrm>
            <a:off x="409529" y="2741987"/>
            <a:ext cx="3440566" cy="769441"/>
          </a:xfrm>
          <a:prstGeom prst="rect">
            <a:avLst/>
          </a:prstGeom>
          <a:noFill/>
        </p:spPr>
        <p:txBody>
          <a:bodyPr wrap="square" rtlCol="0">
            <a:spAutoFit/>
          </a:bodyPr>
          <a:lstStyle/>
          <a:p>
            <a:r>
              <a:rPr lang="en-US" sz="1100" dirty="0">
                <a:solidFill>
                  <a:srgbClr val="000000"/>
                </a:solidFill>
                <a:latin typeface="Times New Roman" panose="02020603050405020304" pitchFamily="18" charset="0"/>
                <a:cs typeface="Times New Roman" panose="02020603050405020304" pitchFamily="18" charset="0"/>
              </a:rPr>
              <a:t>I was </a:t>
            </a:r>
            <a:r>
              <a:rPr lang="en-US" sz="1100" i="0" dirty="0">
                <a:solidFill>
                  <a:srgbClr val="000000"/>
                </a:solidFill>
                <a:effectLst/>
                <a:latin typeface="Times New Roman" panose="02020603050405020304" pitchFamily="18" charset="0"/>
                <a:cs typeface="Times New Roman" panose="02020603050405020304" pitchFamily="18" charset="0"/>
              </a:rPr>
              <a:t>INTERESTING</a:t>
            </a:r>
            <a:r>
              <a:rPr lang="en-US" sz="1100" dirty="0">
                <a:solidFill>
                  <a:srgbClr val="000000"/>
                </a:solidFill>
                <a:latin typeface="Times New Roman" panose="02020603050405020304" pitchFamily="18" charset="0"/>
                <a:cs typeface="Times New Roman" panose="02020603050405020304" pitchFamily="18" charset="0"/>
              </a:rPr>
              <a:t> to see that</a:t>
            </a:r>
            <a:r>
              <a:rPr lang="en-US" sz="1100" i="0" dirty="0">
                <a:solidFill>
                  <a:srgbClr val="000000"/>
                </a:solidFill>
                <a:effectLst/>
                <a:latin typeface="Times New Roman" panose="02020603050405020304" pitchFamily="18" charset="0"/>
                <a:cs typeface="Times New Roman" panose="02020603050405020304" pitchFamily="18" charset="0"/>
              </a:rPr>
              <a:t> Tenure group between 6-9 months are those with high revenue. No wonder their top-up-amount is also high...They are those who churn most also</a:t>
            </a:r>
            <a:endParaRPr lang="en-US" sz="1100" dirty="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D727FEA3-427C-8074-AEF7-483A1C4C583A}"/>
              </a:ext>
            </a:extLst>
          </p:cNvPr>
          <p:cNvSpPr/>
          <p:nvPr/>
        </p:nvSpPr>
        <p:spPr>
          <a:xfrm>
            <a:off x="192065" y="3511428"/>
            <a:ext cx="3729850" cy="2446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p>
          <a:p>
            <a:pPr algn="ctr"/>
            <a:r>
              <a:rPr lang="en-US" sz="1800" b="1" dirty="0"/>
              <a:t>DATA EXPLORATION</a:t>
            </a:r>
          </a:p>
          <a:p>
            <a:pPr algn="ctr"/>
            <a:endParaRPr lang="en-US" dirty="0"/>
          </a:p>
        </p:txBody>
      </p:sp>
      <p:pic>
        <p:nvPicPr>
          <p:cNvPr id="16" name="Picture 15" descr="Table&#10;&#10;Description automatically generated">
            <a:extLst>
              <a:ext uri="{FF2B5EF4-FFF2-40B4-BE49-F238E27FC236}">
                <a16:creationId xmlns:a16="http://schemas.microsoft.com/office/drawing/2014/main" id="{03143C31-B6F4-3E61-7F46-93D92A273A55}"/>
              </a:ext>
            </a:extLst>
          </p:cNvPr>
          <p:cNvPicPr>
            <a:picLocks noChangeAspect="1"/>
          </p:cNvPicPr>
          <p:nvPr/>
        </p:nvPicPr>
        <p:blipFill>
          <a:blip r:embed="rId9"/>
          <a:stretch>
            <a:fillRect/>
          </a:stretch>
        </p:blipFill>
        <p:spPr>
          <a:xfrm>
            <a:off x="761757" y="3773356"/>
            <a:ext cx="2324424" cy="2028845"/>
          </a:xfrm>
          <a:prstGeom prst="rect">
            <a:avLst/>
          </a:prstGeom>
        </p:spPr>
      </p:pic>
      <p:pic>
        <p:nvPicPr>
          <p:cNvPr id="7" name="Picture 6" descr="Table&#10;&#10;Description automatically generated">
            <a:extLst>
              <a:ext uri="{FF2B5EF4-FFF2-40B4-BE49-F238E27FC236}">
                <a16:creationId xmlns:a16="http://schemas.microsoft.com/office/drawing/2014/main" id="{B3D5ED7D-853C-4708-46B5-A49C628F6691}"/>
              </a:ext>
            </a:extLst>
          </p:cNvPr>
          <p:cNvPicPr>
            <a:picLocks noChangeAspect="1"/>
          </p:cNvPicPr>
          <p:nvPr/>
        </p:nvPicPr>
        <p:blipFill>
          <a:blip r:embed="rId10"/>
          <a:stretch>
            <a:fillRect/>
          </a:stretch>
        </p:blipFill>
        <p:spPr>
          <a:xfrm>
            <a:off x="8151519" y="3328439"/>
            <a:ext cx="3791479" cy="2130257"/>
          </a:xfrm>
          <a:prstGeom prst="rect">
            <a:avLst/>
          </a:prstGeom>
        </p:spPr>
      </p:pic>
      <p:sp>
        <p:nvSpPr>
          <p:cNvPr id="18" name="TextBox 17">
            <a:extLst>
              <a:ext uri="{FF2B5EF4-FFF2-40B4-BE49-F238E27FC236}">
                <a16:creationId xmlns:a16="http://schemas.microsoft.com/office/drawing/2014/main" id="{49FD25A6-791E-03F4-8DF1-A6D6BAA8B7A9}"/>
              </a:ext>
            </a:extLst>
          </p:cNvPr>
          <p:cNvSpPr txBox="1"/>
          <p:nvPr/>
        </p:nvSpPr>
        <p:spPr>
          <a:xfrm>
            <a:off x="8401878" y="5592417"/>
            <a:ext cx="3541120" cy="800219"/>
          </a:xfrm>
          <a:prstGeom prst="rect">
            <a:avLst/>
          </a:prstGeom>
          <a:noFill/>
        </p:spPr>
        <p:txBody>
          <a:bodyPr wrap="square" rtlCol="0">
            <a:spAutoFit/>
          </a:bodyPr>
          <a:lstStyle/>
          <a:p>
            <a:r>
              <a:rPr lang="en-US" dirty="0"/>
              <a:t>Note:</a:t>
            </a:r>
          </a:p>
          <a:p>
            <a:r>
              <a:rPr lang="en-US" sz="1400" dirty="0"/>
              <a:t>The above summary is for my training on the unbalanced dataset</a:t>
            </a:r>
          </a:p>
        </p:txBody>
      </p:sp>
    </p:spTree>
    <p:extLst>
      <p:ext uri="{BB962C8B-B14F-4D97-AF65-F5344CB8AC3E}">
        <p14:creationId xmlns:p14="http://schemas.microsoft.com/office/powerpoint/2010/main" val="16036792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7D46D4-8792-8F3C-6521-F1660C99AE2D}"/>
              </a:ext>
            </a:extLst>
          </p:cNvPr>
          <p:cNvSpPr/>
          <p:nvPr/>
        </p:nvSpPr>
        <p:spPr>
          <a:xfrm>
            <a:off x="0" y="0"/>
            <a:ext cx="12192000" cy="1219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EXPRESSO CUSTOMER CHURN PREDICTION</a:t>
            </a:r>
          </a:p>
          <a:p>
            <a:pPr algn="ctr"/>
            <a:r>
              <a:rPr lang="en-US" sz="1800" b="1" dirty="0"/>
              <a:t>(Modelin</a:t>
            </a:r>
            <a:r>
              <a:rPr lang="en-US" b="1" dirty="0"/>
              <a:t>g and Evaluation)</a:t>
            </a:r>
            <a:endParaRPr lang="en-US" sz="1800" b="1" dirty="0"/>
          </a:p>
          <a:p>
            <a:pPr algn="ctr"/>
            <a:endParaRPr lang="en-US" dirty="0"/>
          </a:p>
        </p:txBody>
      </p:sp>
      <p:sp>
        <p:nvSpPr>
          <p:cNvPr id="8" name="Rectangle 7">
            <a:extLst>
              <a:ext uri="{FF2B5EF4-FFF2-40B4-BE49-F238E27FC236}">
                <a16:creationId xmlns:a16="http://schemas.microsoft.com/office/drawing/2014/main" id="{20CBEF5B-3DF5-E6EC-964C-516746C74D59}"/>
              </a:ext>
            </a:extLst>
          </p:cNvPr>
          <p:cNvSpPr/>
          <p:nvPr/>
        </p:nvSpPr>
        <p:spPr>
          <a:xfrm>
            <a:off x="0" y="1379500"/>
            <a:ext cx="3869177" cy="5026651"/>
          </a:xfrm>
          <a:prstGeom prst="rect">
            <a:avLst/>
          </a:prstGeom>
          <a:noFill/>
          <a:effectLst>
            <a:outerShdw blurRad="50800" dist="50800" dir="5400000" sx="106000" sy="10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Model Evaluation-Logistic Regression</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i="0" dirty="0">
              <a:solidFill>
                <a:schemeClr val="tx1"/>
              </a:solidFill>
              <a:effectLst/>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p:txBody>
      </p:sp>
      <p:sp>
        <p:nvSpPr>
          <p:cNvPr id="9" name="Rectangle 8">
            <a:extLst>
              <a:ext uri="{FF2B5EF4-FFF2-40B4-BE49-F238E27FC236}">
                <a16:creationId xmlns:a16="http://schemas.microsoft.com/office/drawing/2014/main" id="{A2111591-774A-DDD0-E740-6227602B7070}"/>
              </a:ext>
            </a:extLst>
          </p:cNvPr>
          <p:cNvSpPr/>
          <p:nvPr/>
        </p:nvSpPr>
        <p:spPr>
          <a:xfrm>
            <a:off x="4217963" y="1327765"/>
            <a:ext cx="3756074" cy="5026651"/>
          </a:xfrm>
          <a:prstGeom prst="rect">
            <a:avLst/>
          </a:prstGeom>
          <a:noFill/>
          <a:effectLst>
            <a:outerShdw blurRad="50800" dist="50800" dir="5400000" sx="106000" sy="10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Evaluation</a:t>
            </a:r>
          </a:p>
          <a:p>
            <a:endParaRPr lang="en-US" b="1" dirty="0">
              <a:solidFill>
                <a:schemeClr val="tx1"/>
              </a:solidFill>
            </a:endParaRPr>
          </a:p>
          <a:p>
            <a:r>
              <a:rPr lang="en-US" sz="1800" b="1" dirty="0">
                <a:solidFill>
                  <a:schemeClr val="tx1"/>
                </a:solidFill>
                <a:latin typeface="Times New Roman" panose="02020603050405020304" pitchFamily="18" charset="0"/>
                <a:cs typeface="Times New Roman" panose="02020603050405020304" pitchFamily="18" charset="0"/>
              </a:rPr>
              <a:t>AUC</a:t>
            </a:r>
            <a:r>
              <a:rPr lang="en-US" sz="1800" dirty="0">
                <a:solidFill>
                  <a:srgbClr val="5127CE"/>
                </a:solidFill>
                <a:latin typeface="Times New Roman" panose="02020603050405020304" pitchFamily="18" charset="0"/>
                <a:cs typeface="Times New Roman" panose="02020603050405020304" pitchFamily="18" charset="0"/>
              </a:rPr>
              <a:t> </a:t>
            </a:r>
            <a:r>
              <a:rPr lang="en-US" b="1" i="0" dirty="0">
                <a:solidFill>
                  <a:srgbClr val="1F0F4F"/>
                </a:solidFill>
                <a:effectLst/>
                <a:latin typeface="IBM Plex Sans" panose="020B0604020202020204" pitchFamily="34" charset="0"/>
              </a:rPr>
              <a:t>: </a:t>
            </a:r>
          </a:p>
          <a:p>
            <a:r>
              <a:rPr lang="en-US" sz="1600" b="0" i="0" dirty="0">
                <a:solidFill>
                  <a:srgbClr val="1F0F4F"/>
                </a:solidFill>
                <a:effectLst/>
                <a:latin typeface="Times New Roman" panose="02020603050405020304" pitchFamily="18" charset="0"/>
                <a:cs typeface="Times New Roman" panose="02020603050405020304" pitchFamily="18" charset="0"/>
              </a:rPr>
              <a:t>The evaluation metric for this challenge is </a:t>
            </a:r>
            <a:r>
              <a:rPr lang="en-US" sz="1600" dirty="0">
                <a:solidFill>
                  <a:srgbClr val="5127CE"/>
                </a:solidFill>
                <a:latin typeface="Times New Roman" panose="02020603050405020304" pitchFamily="18" charset="0"/>
                <a:cs typeface="Times New Roman" panose="02020603050405020304" pitchFamily="18" charset="0"/>
              </a:rPr>
              <a:t>Area Under the Curve (AUC)</a:t>
            </a:r>
          </a:p>
          <a:p>
            <a:br>
              <a:rPr lang="en-US" dirty="0"/>
            </a:br>
            <a:r>
              <a:rPr lang="en-US" b="0" i="0" dirty="0">
                <a:solidFill>
                  <a:srgbClr val="1F0F4F"/>
                </a:solidFill>
                <a:effectLst/>
                <a:latin typeface="Times New Roman" panose="02020603050405020304" pitchFamily="18" charset="0"/>
                <a:cs typeface="Times New Roman" panose="02020603050405020304" pitchFamily="18" charset="0"/>
              </a:rPr>
              <a:t>When working on a machine learning project, choosing the right error or evaluation metric is critical. This is a measure of how well your model performs at the task you built it for, and choosing the correct metric for the model is a critical task for any machine learning engineer or data scientist. Area Under Curve, better known as AUC, is used as an error or evaluation metric when evaluating a binary classification model.</a:t>
            </a:r>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i="0" dirty="0">
              <a:solidFill>
                <a:schemeClr val="tx1"/>
              </a:solidFill>
              <a:effectLst/>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p:txBody>
      </p:sp>
      <p:sp>
        <p:nvSpPr>
          <p:cNvPr id="16" name="Rectangle 15">
            <a:extLst>
              <a:ext uri="{FF2B5EF4-FFF2-40B4-BE49-F238E27FC236}">
                <a16:creationId xmlns:a16="http://schemas.microsoft.com/office/drawing/2014/main" id="{5B557F09-20E6-1C1F-0792-AFC2726BC5A9}"/>
              </a:ext>
            </a:extLst>
          </p:cNvPr>
          <p:cNvSpPr/>
          <p:nvPr/>
        </p:nvSpPr>
        <p:spPr>
          <a:xfrm>
            <a:off x="8250397" y="1327764"/>
            <a:ext cx="3756074" cy="5026651"/>
          </a:xfrm>
          <a:prstGeom prst="rect">
            <a:avLst/>
          </a:prstGeom>
          <a:noFill/>
          <a:effectLst>
            <a:outerShdw blurRad="50800" dist="50800" dir="5400000" sx="106000" sy="10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Metrics for the selected model(Logistic Regression):</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i="0" dirty="0">
              <a:solidFill>
                <a:schemeClr val="tx1"/>
              </a:solidFill>
              <a:effectLst/>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p:txBody>
      </p:sp>
      <p:pic>
        <p:nvPicPr>
          <p:cNvPr id="24" name="Picture 23" descr="Logo&#10;&#10;Description automatically generated">
            <a:extLst>
              <a:ext uri="{FF2B5EF4-FFF2-40B4-BE49-F238E27FC236}">
                <a16:creationId xmlns:a16="http://schemas.microsoft.com/office/drawing/2014/main" id="{6531E682-6A8D-FFD7-12C2-B0A8A2C7047D}"/>
              </a:ext>
            </a:extLst>
          </p:cNvPr>
          <p:cNvPicPr>
            <a:picLocks noChangeAspect="1"/>
          </p:cNvPicPr>
          <p:nvPr/>
        </p:nvPicPr>
        <p:blipFill>
          <a:blip r:embed="rId2"/>
          <a:stretch>
            <a:fillRect/>
          </a:stretch>
        </p:blipFill>
        <p:spPr>
          <a:xfrm>
            <a:off x="0" y="47020"/>
            <a:ext cx="1402890" cy="999902"/>
          </a:xfrm>
          <a:prstGeom prst="rect">
            <a:avLst/>
          </a:prstGeom>
        </p:spPr>
      </p:pic>
      <p:pic>
        <p:nvPicPr>
          <p:cNvPr id="26" name="Picture 25" descr="A picture containing logo&#10;&#10;Description automatically generated">
            <a:extLst>
              <a:ext uri="{FF2B5EF4-FFF2-40B4-BE49-F238E27FC236}">
                <a16:creationId xmlns:a16="http://schemas.microsoft.com/office/drawing/2014/main" id="{CD27FE57-1217-FF38-0953-F352E6EA3A9F}"/>
              </a:ext>
            </a:extLst>
          </p:cNvPr>
          <p:cNvPicPr>
            <a:picLocks noChangeAspect="1"/>
          </p:cNvPicPr>
          <p:nvPr/>
        </p:nvPicPr>
        <p:blipFill>
          <a:blip r:embed="rId3"/>
          <a:stretch>
            <a:fillRect/>
          </a:stretch>
        </p:blipFill>
        <p:spPr>
          <a:xfrm>
            <a:off x="10910235" y="145777"/>
            <a:ext cx="1281765" cy="848139"/>
          </a:xfrm>
          <a:prstGeom prst="rect">
            <a:avLst/>
          </a:prstGeom>
        </p:spPr>
      </p:pic>
      <p:pic>
        <p:nvPicPr>
          <p:cNvPr id="4" name="Picture 3" descr="Chart, line chart&#10;&#10;Description automatically generated">
            <a:extLst>
              <a:ext uri="{FF2B5EF4-FFF2-40B4-BE49-F238E27FC236}">
                <a16:creationId xmlns:a16="http://schemas.microsoft.com/office/drawing/2014/main" id="{A3DCD719-4567-78F7-E920-3FF3C9AAF765}"/>
              </a:ext>
            </a:extLst>
          </p:cNvPr>
          <p:cNvPicPr>
            <a:picLocks noChangeAspect="1"/>
          </p:cNvPicPr>
          <p:nvPr/>
        </p:nvPicPr>
        <p:blipFill>
          <a:blip r:embed="rId4"/>
          <a:stretch>
            <a:fillRect/>
          </a:stretch>
        </p:blipFill>
        <p:spPr>
          <a:xfrm rot="5400000">
            <a:off x="-646362" y="2448018"/>
            <a:ext cx="4764795" cy="3472070"/>
          </a:xfrm>
          <a:prstGeom prst="rect">
            <a:avLst/>
          </a:prstGeom>
        </p:spPr>
      </p:pic>
      <p:pic>
        <p:nvPicPr>
          <p:cNvPr id="6" name="Picture 5" descr="Chart, treemap chart&#10;&#10;Description automatically generated">
            <a:extLst>
              <a:ext uri="{FF2B5EF4-FFF2-40B4-BE49-F238E27FC236}">
                <a16:creationId xmlns:a16="http://schemas.microsoft.com/office/drawing/2014/main" id="{CE0AF3CE-9D95-19A8-96DB-6AAF14357E72}"/>
              </a:ext>
            </a:extLst>
          </p:cNvPr>
          <p:cNvPicPr>
            <a:picLocks noChangeAspect="1"/>
          </p:cNvPicPr>
          <p:nvPr/>
        </p:nvPicPr>
        <p:blipFill>
          <a:blip r:embed="rId5"/>
          <a:stretch>
            <a:fillRect/>
          </a:stretch>
        </p:blipFill>
        <p:spPr>
          <a:xfrm>
            <a:off x="8322823" y="1934818"/>
            <a:ext cx="3683648" cy="3207026"/>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D525F257-0D13-177F-5F0C-552C54F51CE5}"/>
              </a:ext>
            </a:extLst>
          </p:cNvPr>
          <p:cNvPicPr>
            <a:picLocks noChangeAspect="1"/>
          </p:cNvPicPr>
          <p:nvPr/>
        </p:nvPicPr>
        <p:blipFill>
          <a:blip r:embed="rId6"/>
          <a:stretch>
            <a:fillRect/>
          </a:stretch>
        </p:blipFill>
        <p:spPr>
          <a:xfrm>
            <a:off x="8652494" y="5250408"/>
            <a:ext cx="3221453" cy="978114"/>
          </a:xfrm>
          <a:prstGeom prst="rect">
            <a:avLst/>
          </a:prstGeom>
        </p:spPr>
      </p:pic>
    </p:spTree>
    <p:extLst>
      <p:ext uri="{BB962C8B-B14F-4D97-AF65-F5344CB8AC3E}">
        <p14:creationId xmlns:p14="http://schemas.microsoft.com/office/powerpoint/2010/main" val="131078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3AF58F-2E40-E697-F4CC-1581DF5080D6}"/>
              </a:ext>
            </a:extLst>
          </p:cNvPr>
          <p:cNvSpPr/>
          <p:nvPr/>
        </p:nvSpPr>
        <p:spPr>
          <a:xfrm>
            <a:off x="0" y="0"/>
            <a:ext cx="12192000" cy="13517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10;&#10;Description automatically generated">
            <a:extLst>
              <a:ext uri="{FF2B5EF4-FFF2-40B4-BE49-F238E27FC236}">
                <a16:creationId xmlns:a16="http://schemas.microsoft.com/office/drawing/2014/main" id="{46EF0FB4-94AC-03B7-2978-830420C7621A}"/>
              </a:ext>
            </a:extLst>
          </p:cNvPr>
          <p:cNvPicPr>
            <a:picLocks noChangeAspect="1"/>
          </p:cNvPicPr>
          <p:nvPr/>
        </p:nvPicPr>
        <p:blipFill>
          <a:blip r:embed="rId2"/>
          <a:stretch>
            <a:fillRect/>
          </a:stretch>
        </p:blipFill>
        <p:spPr>
          <a:xfrm>
            <a:off x="0" y="47020"/>
            <a:ext cx="1402890" cy="999902"/>
          </a:xfrm>
          <a:prstGeom prst="rect">
            <a:avLst/>
          </a:prstGeom>
        </p:spPr>
      </p:pic>
      <p:pic>
        <p:nvPicPr>
          <p:cNvPr id="4" name="Picture 3" descr="A picture containing logo&#10;&#10;Description automatically generated">
            <a:extLst>
              <a:ext uri="{FF2B5EF4-FFF2-40B4-BE49-F238E27FC236}">
                <a16:creationId xmlns:a16="http://schemas.microsoft.com/office/drawing/2014/main" id="{5D52B4EB-1BFD-86E8-52DE-694CA94C0BD3}"/>
              </a:ext>
            </a:extLst>
          </p:cNvPr>
          <p:cNvPicPr>
            <a:picLocks noChangeAspect="1"/>
          </p:cNvPicPr>
          <p:nvPr/>
        </p:nvPicPr>
        <p:blipFill>
          <a:blip r:embed="rId3"/>
          <a:stretch>
            <a:fillRect/>
          </a:stretch>
        </p:blipFill>
        <p:spPr>
          <a:xfrm>
            <a:off x="10910235" y="145777"/>
            <a:ext cx="1281765" cy="848139"/>
          </a:xfrm>
          <a:prstGeom prst="rect">
            <a:avLst/>
          </a:prstGeom>
        </p:spPr>
      </p:pic>
      <p:pic>
        <p:nvPicPr>
          <p:cNvPr id="6" name="Picture 5">
            <a:extLst>
              <a:ext uri="{FF2B5EF4-FFF2-40B4-BE49-F238E27FC236}">
                <a16:creationId xmlns:a16="http://schemas.microsoft.com/office/drawing/2014/main" id="{2859F218-2724-1DB4-CDB3-47404D904AD5}"/>
              </a:ext>
            </a:extLst>
          </p:cNvPr>
          <p:cNvPicPr>
            <a:picLocks noChangeAspect="1"/>
          </p:cNvPicPr>
          <p:nvPr/>
        </p:nvPicPr>
        <p:blipFill>
          <a:blip r:embed="rId4"/>
          <a:stretch>
            <a:fillRect/>
          </a:stretch>
        </p:blipFill>
        <p:spPr>
          <a:xfrm>
            <a:off x="4028660" y="1375232"/>
            <a:ext cx="3922643" cy="2877777"/>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809187FD-A418-F033-363E-8A9EC6B0E090}"/>
              </a:ext>
            </a:extLst>
          </p:cNvPr>
          <p:cNvPicPr>
            <a:picLocks noChangeAspect="1"/>
          </p:cNvPicPr>
          <p:nvPr/>
        </p:nvPicPr>
        <p:blipFill>
          <a:blip r:embed="rId5"/>
          <a:stretch>
            <a:fillRect/>
          </a:stretch>
        </p:blipFill>
        <p:spPr>
          <a:xfrm>
            <a:off x="8017565" y="1351722"/>
            <a:ext cx="4055165" cy="2877777"/>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7416E89C-023E-ED68-5F84-4A83B7C6D9BD}"/>
              </a:ext>
            </a:extLst>
          </p:cNvPr>
          <p:cNvPicPr>
            <a:picLocks noChangeAspect="1"/>
          </p:cNvPicPr>
          <p:nvPr/>
        </p:nvPicPr>
        <p:blipFill>
          <a:blip r:embed="rId6"/>
          <a:stretch>
            <a:fillRect/>
          </a:stretch>
        </p:blipFill>
        <p:spPr>
          <a:xfrm>
            <a:off x="4028661" y="4276519"/>
            <a:ext cx="3922643" cy="2581481"/>
          </a:xfrm>
          <a:prstGeom prst="rect">
            <a:avLst/>
          </a:prstGeom>
        </p:spPr>
      </p:pic>
      <p:sp>
        <p:nvSpPr>
          <p:cNvPr id="11" name="Rectangle 10">
            <a:extLst>
              <a:ext uri="{FF2B5EF4-FFF2-40B4-BE49-F238E27FC236}">
                <a16:creationId xmlns:a16="http://schemas.microsoft.com/office/drawing/2014/main" id="{26BCA1F8-9552-6C19-454D-F13ABA35AF45}"/>
              </a:ext>
            </a:extLst>
          </p:cNvPr>
          <p:cNvSpPr/>
          <p:nvPr/>
        </p:nvSpPr>
        <p:spPr>
          <a:xfrm>
            <a:off x="119270" y="1498769"/>
            <a:ext cx="3756074" cy="5026651"/>
          </a:xfrm>
          <a:prstGeom prst="rect">
            <a:avLst/>
          </a:prstGeom>
          <a:noFill/>
          <a:effectLst>
            <a:outerShdw blurRad="50800" dist="50800" dir="5400000" sx="106000" sy="106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b="1" dirty="0">
                <a:solidFill>
                  <a:schemeClr val="tx1"/>
                </a:solidFill>
              </a:rPr>
              <a:t>Deployment:</a:t>
            </a:r>
          </a:p>
          <a:p>
            <a:pPr algn="l"/>
            <a:r>
              <a:rPr lang="en-US" sz="2000" b="0" i="0" dirty="0">
                <a:solidFill>
                  <a:srgbClr val="292929"/>
                </a:solidFill>
                <a:effectLst/>
                <a:latin typeface="Times New Roman" panose="02020603050405020304" pitchFamily="18" charset="0"/>
                <a:cs typeface="Times New Roman" panose="02020603050405020304" pitchFamily="18" charset="0"/>
              </a:rPr>
              <a:t>In order to start using my model for practical decision-making, it needs to be effectively deployed into production. If anyone cannot reliably get practical insights from my model, then the impact of my model is severely limited.</a:t>
            </a:r>
          </a:p>
          <a:p>
            <a:pPr algn="l"/>
            <a:endParaRPr lang="en-US" sz="2000" b="0" i="0" dirty="0">
              <a:solidFill>
                <a:srgbClr val="292929"/>
              </a:solidFill>
              <a:effectLst/>
              <a:latin typeface="Times New Roman" panose="02020603050405020304" pitchFamily="18" charset="0"/>
              <a:cs typeface="Times New Roman" panose="02020603050405020304" pitchFamily="18" charset="0"/>
            </a:endParaRPr>
          </a:p>
          <a:p>
            <a:pPr algn="l"/>
            <a:r>
              <a:rPr lang="en-US" sz="2000" b="0" i="0" dirty="0">
                <a:solidFill>
                  <a:srgbClr val="292929"/>
                </a:solidFill>
                <a:effectLst/>
                <a:latin typeface="Times New Roman" panose="02020603050405020304" pitchFamily="18" charset="0"/>
                <a:cs typeface="Times New Roman" panose="02020603050405020304" pitchFamily="18" charset="0"/>
              </a:rPr>
              <a:t>In order to get the most value out of my machine learning model, it was important to seamlessly deploy it into production so that Expresso Telecom can start using it to make practical decisions by using </a:t>
            </a:r>
            <a:r>
              <a:rPr lang="en-US" sz="2000" b="1" i="0" dirty="0" err="1">
                <a:solidFill>
                  <a:srgbClr val="292929"/>
                </a:solidFill>
                <a:effectLst/>
                <a:latin typeface="Times New Roman" panose="02020603050405020304" pitchFamily="18" charset="0"/>
                <a:cs typeface="Times New Roman" panose="02020603050405020304" pitchFamily="18" charset="0"/>
              </a:rPr>
              <a:t>Streamlit</a:t>
            </a:r>
            <a:r>
              <a:rPr lang="en-US" sz="2000" b="0" i="0" dirty="0">
                <a:solidFill>
                  <a:srgbClr val="292929"/>
                </a:solidFill>
                <a:effectLst/>
                <a:latin typeface="Times New Roman" panose="02020603050405020304" pitchFamily="18" charset="0"/>
                <a:cs typeface="Times New Roman" panose="02020603050405020304" pitchFamily="18" charset="0"/>
              </a:rPr>
              <a:t>.</a:t>
            </a: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i="0" dirty="0">
              <a:solidFill>
                <a:schemeClr val="tx1"/>
              </a:solidFill>
              <a:effectLst/>
              <a:latin typeface="Times New Roman" panose="02020603050405020304" pitchFamily="18" charset="0"/>
              <a:cs typeface="Times New Roman" panose="02020603050405020304" pitchFamily="18" charset="0"/>
            </a:endParaRPr>
          </a:p>
          <a:p>
            <a:endParaRPr lang="en-US" b="1" dirty="0">
              <a:solidFill>
                <a:schemeClr val="tx1"/>
              </a:solidFill>
            </a:endParaRPr>
          </a:p>
          <a:p>
            <a:endParaRPr lang="en-US" b="1" dirty="0">
              <a:solidFill>
                <a:schemeClr val="tx1"/>
              </a:solidFill>
            </a:endParaRPr>
          </a:p>
        </p:txBody>
      </p:sp>
      <p:pic>
        <p:nvPicPr>
          <p:cNvPr id="13" name="Picture 12" descr="A picture containing graphical user interface&#10;&#10;Description automatically generated">
            <a:extLst>
              <a:ext uri="{FF2B5EF4-FFF2-40B4-BE49-F238E27FC236}">
                <a16:creationId xmlns:a16="http://schemas.microsoft.com/office/drawing/2014/main" id="{F76C445A-2EDE-789F-4F56-747E32518D5E}"/>
              </a:ext>
            </a:extLst>
          </p:cNvPr>
          <p:cNvPicPr>
            <a:picLocks noChangeAspect="1"/>
          </p:cNvPicPr>
          <p:nvPr/>
        </p:nvPicPr>
        <p:blipFill>
          <a:blip r:embed="rId7"/>
          <a:stretch>
            <a:fillRect/>
          </a:stretch>
        </p:blipFill>
        <p:spPr>
          <a:xfrm>
            <a:off x="8017565" y="4276519"/>
            <a:ext cx="3968110" cy="2533775"/>
          </a:xfrm>
          <a:prstGeom prst="rect">
            <a:avLst/>
          </a:prstGeom>
        </p:spPr>
      </p:pic>
      <p:sp>
        <p:nvSpPr>
          <p:cNvPr id="15" name="TextBox 14">
            <a:extLst>
              <a:ext uri="{FF2B5EF4-FFF2-40B4-BE49-F238E27FC236}">
                <a16:creationId xmlns:a16="http://schemas.microsoft.com/office/drawing/2014/main" id="{C9E8F75B-4160-4D7F-0EC5-15BEF4B467CA}"/>
              </a:ext>
            </a:extLst>
          </p:cNvPr>
          <p:cNvSpPr txBox="1"/>
          <p:nvPr/>
        </p:nvSpPr>
        <p:spPr>
          <a:xfrm>
            <a:off x="2706756" y="303588"/>
            <a:ext cx="6129130" cy="830997"/>
          </a:xfrm>
          <a:prstGeom prst="rect">
            <a:avLst/>
          </a:prstGeom>
          <a:noFill/>
        </p:spPr>
        <p:txBody>
          <a:bodyPr wrap="square">
            <a:spAutoFit/>
          </a:bodyPr>
          <a:lstStyle/>
          <a:p>
            <a:pPr algn="ctr"/>
            <a:r>
              <a:rPr lang="en-US" sz="2400" b="1" dirty="0">
                <a:solidFill>
                  <a:schemeClr val="bg1"/>
                </a:solidFill>
              </a:rPr>
              <a:t>EXPRESSO CUSTOMER CHURN PREDICTION</a:t>
            </a:r>
          </a:p>
          <a:p>
            <a:pPr algn="ctr"/>
            <a:r>
              <a:rPr lang="en-US" sz="2400" b="1" dirty="0">
                <a:solidFill>
                  <a:schemeClr val="bg1"/>
                </a:solidFill>
              </a:rPr>
              <a:t>(Deployment- App Development)</a:t>
            </a:r>
          </a:p>
        </p:txBody>
      </p:sp>
    </p:spTree>
    <p:extLst>
      <p:ext uri="{BB962C8B-B14F-4D97-AF65-F5344CB8AC3E}">
        <p14:creationId xmlns:p14="http://schemas.microsoft.com/office/powerpoint/2010/main" val="14641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A12F8-DD2F-AE73-677F-D5310D6D52B5}"/>
              </a:ext>
            </a:extLst>
          </p:cNvPr>
          <p:cNvSpPr>
            <a:spLocks noGrp="1"/>
          </p:cNvSpPr>
          <p:nvPr>
            <p:ph type="title"/>
          </p:nvPr>
        </p:nvSpPr>
        <p:spPr/>
        <p:txBody>
          <a:bodyPr/>
          <a:lstStyle/>
          <a:p>
            <a:r>
              <a:rPr lang="en-US" dirty="0"/>
              <a:t>THANK YOU</a:t>
            </a:r>
          </a:p>
        </p:txBody>
      </p:sp>
      <p:sp>
        <p:nvSpPr>
          <p:cNvPr id="3" name="Footer Placeholder 2">
            <a:extLst>
              <a:ext uri="{FF2B5EF4-FFF2-40B4-BE49-F238E27FC236}">
                <a16:creationId xmlns:a16="http://schemas.microsoft.com/office/drawing/2014/main" id="{30B35086-0CC9-27F6-6E0B-D4F2AD6181E0}"/>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C8A5661-D5F1-FE42-FC42-CC2D27E7AA8D}"/>
              </a:ext>
            </a:extLst>
          </p:cNvPr>
          <p:cNvSpPr>
            <a:spLocks noGrp="1"/>
          </p:cNvSpPr>
          <p:nvPr>
            <p:ph type="sldNum" sz="quarter" idx="11"/>
          </p:nvPr>
        </p:nvSpPr>
        <p:spPr/>
        <p:txBody>
          <a:bodyPr/>
          <a:lstStyle/>
          <a:p>
            <a:fld id="{09A01C0A-2BB6-49E7-91A3-DCB9F9F59583}" type="slidenum">
              <a:rPr lang="en-US" smtClean="0"/>
              <a:pPr/>
              <a:t>6</a:t>
            </a:fld>
            <a:endParaRPr lang="en-US" dirty="0"/>
          </a:p>
        </p:txBody>
      </p:sp>
    </p:spTree>
    <p:extLst>
      <p:ext uri="{BB962C8B-B14F-4D97-AF65-F5344CB8AC3E}">
        <p14:creationId xmlns:p14="http://schemas.microsoft.com/office/powerpoint/2010/main" val="1023783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2650</TotalTime>
  <Words>653</Words>
  <Application>Microsoft Office PowerPoint</Application>
  <PresentationFormat>Widescreen</PresentationFormat>
  <Paragraphs>125</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IBM Plex Sans</vt:lpstr>
      <vt:lpstr>source-serif-pro</vt:lpstr>
      <vt:lpstr>Times New Roman</vt:lpstr>
      <vt:lpstr>Tw Cen MT</vt:lpstr>
      <vt:lpstr>Tw Cen MT Condensed</vt:lpstr>
      <vt:lpstr>Wingdings</vt:lpstr>
      <vt:lpstr>Wingdings 3</vt:lpstr>
      <vt:lpstr>Integral</vt:lpstr>
      <vt:lpstr>EXPRESSO CUSTOMER CHURN PREDICTION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EXPRESSO CUSTOMER CHURN PREDICTION</dc:title>
  <dc:creator>Gyimah Gideon</dc:creator>
  <cp:lastModifiedBy>Gyimah Gideon</cp:lastModifiedBy>
  <cp:revision>6</cp:revision>
  <dcterms:created xsi:type="dcterms:W3CDTF">2023-03-08T18:33:28Z</dcterms:created>
  <dcterms:modified xsi:type="dcterms:W3CDTF">2023-04-10T17:51:53Z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