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57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00" autoAdjust="0"/>
  </p:normalViewPr>
  <p:slideViewPr>
    <p:cSldViewPr>
      <p:cViewPr varScale="1">
        <p:scale>
          <a:sx n="72" d="100"/>
          <a:sy n="72" d="100"/>
        </p:scale>
        <p:origin x="13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5184648"/>
              <a:ext cx="9144000" cy="1673352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5257800"/>
              <a:ext cx="9144000" cy="1600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3352801"/>
              <a:ext cx="9144000" cy="182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5181600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55676" y="3373031"/>
            <a:ext cx="8229600" cy="2043684"/>
          </a:xfrm>
          <a:noFill/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 kern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566801" y="5429252"/>
            <a:ext cx="8129524" cy="757517"/>
          </a:xfrm>
        </p:spPr>
        <p:txBody>
          <a:bodyPr/>
          <a:lstStyle>
            <a:lvl1pPr marL="0" indent="0" algn="l">
              <a:buNone/>
              <a:defRPr sz="1600" kern="100" cap="all" spc="1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 userDrawn="1"/>
          </p:nvSpPr>
          <p:spPr>
            <a:xfrm>
              <a:off x="0" y="342900"/>
              <a:ext cx="9144000" cy="6172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41312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05575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2" y="3962402"/>
            <a:ext cx="8153399" cy="1371599"/>
          </a:xfrm>
        </p:spPr>
        <p:txBody>
          <a:bodyPr anchor="b" anchorCtr="0"/>
          <a:lstStyle>
            <a:lvl1pPr algn="l">
              <a:defRPr sz="40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57276" y="5438776"/>
            <a:ext cx="8129524" cy="904875"/>
          </a:xfrm>
        </p:spPr>
        <p:txBody>
          <a:bodyPr anchor="t" anchorCtr="0"/>
          <a:lstStyle>
            <a:lvl1pPr marL="0" indent="0">
              <a:buNone/>
              <a:defRPr sz="1400" cap="all" spc="1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3963988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33400" y="2174877"/>
            <a:ext cx="39639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7" y="1600201"/>
            <a:ext cx="3965574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3965574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932114" cy="968375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5562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33400" y="1435101"/>
            <a:ext cx="2932114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ctangle 18"/>
          <p:cNvPicPr>
            <a:picLocks noChangeAspect="1"/>
          </p:cNvPicPr>
          <p:nvPr/>
        </p:nvPicPr>
        <p:blipFill>
          <a:blip r:embed="rId11">
            <a:duotone>
              <a:schemeClr val="accent3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304800" y="0"/>
            <a:ext cx="8534400" cy="6860650"/>
            <a:chOff x="304800" y="0"/>
            <a:chExt cx="8534400" cy="686065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457200" y="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flipH="1">
              <a:off x="457200" y="38100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86800" y="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4800" y="38365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57200" y="6477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 flipH="1">
              <a:off x="304800" y="310738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3"/>
            <a:ext cx="8077200" cy="441241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10/20/2022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04626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CORPORATION FAVORITA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555752" y="5257800"/>
            <a:ext cx="8129524" cy="777240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Questions and Hypothesis on Corporation </a:t>
            </a:r>
            <a:r>
              <a:rPr lang="en-US" dirty="0" err="1">
                <a:latin typeface="Arial Black" panose="020B0A04020102020204" pitchFamily="34" charset="0"/>
              </a:rPr>
              <a:t>Favorita’S</a:t>
            </a:r>
            <a:r>
              <a:rPr lang="en-US" dirty="0">
                <a:latin typeface="Arial Black" panose="020B0A04020102020204" pitchFamily="34" charset="0"/>
              </a:rPr>
              <a:t> store sales DATASET.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600200" y="1371600"/>
            <a:ext cx="8153400" cy="1371600"/>
          </a:xfrm>
        </p:spPr>
        <p:txBody>
          <a:bodyPr/>
          <a:lstStyle/>
          <a:p>
            <a:r>
              <a:rPr lang="en-US" dirty="0"/>
              <a:t>ABOUT COMPANY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457200" y="4191000"/>
            <a:ext cx="8129587" cy="904875"/>
          </a:xfrm>
        </p:spPr>
        <p:txBody>
          <a:bodyPr>
            <a:noAutofit/>
          </a:bodyPr>
          <a:lstStyle/>
          <a:p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Corporacion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favorita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an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ecuador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company engaged in the organization, installation and administration of stores, markets and supermarkets. The company has a business presence in many international countries also.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Corporation </a:t>
            </a:r>
            <a:r>
              <a:rPr lang="en-US" dirty="0" err="1"/>
              <a:t>Favorita</a:t>
            </a:r>
            <a:r>
              <a:rPr lang="en-US" dirty="0"/>
              <a:t> wants to ensure that they have the </a:t>
            </a:r>
            <a:r>
              <a:rPr lang="en-US" b="1" dirty="0"/>
              <a:t>quantity of products in stock.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 DO;</a:t>
            </a:r>
          </a:p>
          <a:p>
            <a:pPr marL="0" indent="0">
              <a:buNone/>
            </a:pPr>
            <a:r>
              <a:rPr lang="en-US" dirty="0"/>
              <a:t>To build a series of machine learning models to forecast the </a:t>
            </a:r>
            <a:r>
              <a:rPr lang="en-US" b="1" dirty="0"/>
              <a:t>demand of product in various location</a:t>
            </a:r>
          </a:p>
        </p:txBody>
      </p:sp>
    </p:spTree>
    <p:extLst>
      <p:ext uri="{BB962C8B-B14F-4D97-AF65-F5344CB8AC3E}">
        <p14:creationId xmlns:p14="http://schemas.microsoft.com/office/powerpoint/2010/main" val="235538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SOME NFORMATION ON DATASET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r>
              <a:rPr lang="en-US" b="1" dirty="0" err="1"/>
              <a:t>store_nbr</a:t>
            </a:r>
            <a:r>
              <a:rPr lang="en-US" dirty="0"/>
              <a:t> - identifies the store at which the products are sold.</a:t>
            </a:r>
          </a:p>
          <a:p>
            <a:r>
              <a:rPr lang="en-US" b="1" dirty="0"/>
              <a:t>family</a:t>
            </a:r>
            <a:r>
              <a:rPr lang="en-US" dirty="0"/>
              <a:t> - identifies the type of product sold.</a:t>
            </a:r>
          </a:p>
          <a:p>
            <a:r>
              <a:rPr lang="en-US" b="1" dirty="0"/>
              <a:t>Sales-</a:t>
            </a:r>
            <a:r>
              <a:rPr lang="en-US" dirty="0"/>
              <a:t> gives the total sales for a product family at a particular store at a given date</a:t>
            </a:r>
          </a:p>
          <a:p>
            <a:r>
              <a:rPr lang="en-US" b="1" dirty="0"/>
              <a:t>Store metadata- </a:t>
            </a:r>
            <a:r>
              <a:rPr lang="en-US" dirty="0"/>
              <a:t>including city, state, type, and cluster.</a:t>
            </a:r>
          </a:p>
          <a:p>
            <a:r>
              <a:rPr lang="en-US" b="1" dirty="0"/>
              <a:t>Cluster</a:t>
            </a:r>
            <a:r>
              <a:rPr lang="en-US" dirty="0"/>
              <a:t>- grouping of similar stores.</a:t>
            </a:r>
          </a:p>
          <a:p>
            <a:r>
              <a:rPr lang="en-US" dirty="0"/>
              <a:t>Holidays and Events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>
          <a:xfrm>
            <a:off x="533400" y="1531938"/>
            <a:ext cx="80772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train dataset complete (has all the required dates)?</a:t>
            </a:r>
          </a:p>
          <a:p>
            <a:r>
              <a:rPr lang="en-US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dates have the lowest and highest sales for each year?</a:t>
            </a:r>
          </a:p>
          <a:p>
            <a:r>
              <a:rPr lang="en-US" i="0" dirty="0">
                <a:effectLst/>
                <a:latin typeface="Helvetica Neue"/>
              </a:rPr>
              <a:t> Which City is having most number of stores?</a:t>
            </a:r>
          </a:p>
          <a:p>
            <a:r>
              <a:rPr lang="en-US" i="0" dirty="0">
                <a:effectLst/>
                <a:latin typeface="Helvetica Neue"/>
              </a:rPr>
              <a:t>Are certain stores selling more products?</a:t>
            </a:r>
          </a:p>
          <a:p>
            <a:r>
              <a:rPr lang="en-US" i="0" dirty="0">
                <a:effectLst/>
                <a:latin typeface="Helvetica Neue"/>
              </a:rPr>
              <a:t>Did the earthquake strike on </a:t>
            </a:r>
            <a:r>
              <a:rPr lang="en-US" i="0" dirty="0" err="1">
                <a:effectLst/>
                <a:latin typeface="Helvetica Neue"/>
              </a:rPr>
              <a:t>ecuador</a:t>
            </a:r>
            <a:r>
              <a:rPr lang="en-US" i="0" dirty="0">
                <a:effectLst/>
                <a:latin typeface="Helvetica Neue"/>
              </a:rPr>
              <a:t> on April 16, 2016 had a negative impact on sales?</a:t>
            </a:r>
          </a:p>
          <a:p>
            <a:pPr marL="0" indent="0">
              <a:buNone/>
            </a:pPr>
            <a:endParaRPr lang="en-US" i="0" dirty="0">
              <a:effectLst/>
              <a:latin typeface="Helvetica Neue"/>
            </a:endParaRPr>
          </a:p>
          <a:p>
            <a:r>
              <a:rPr lang="en-US" i="0" dirty="0">
                <a:effectLst/>
                <a:latin typeface="Helvetica Neue"/>
              </a:rPr>
              <a:t>Are sales affected by promotions?</a:t>
            </a:r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What family is with most sales?</a:t>
            </a:r>
          </a:p>
          <a:p>
            <a:r>
              <a:rPr lang="en-US" dirty="0"/>
              <a:t>What family is with the least sales?</a:t>
            </a:r>
          </a:p>
          <a:p>
            <a:r>
              <a:rPr lang="en-US" dirty="0"/>
              <a:t>Monthly sales trend/ over a period of time.</a:t>
            </a:r>
          </a:p>
          <a:p>
            <a:r>
              <a:rPr lang="en-US" dirty="0"/>
              <a:t>What are the most sold items on Christmas?</a:t>
            </a:r>
          </a:p>
          <a:p>
            <a:r>
              <a:rPr lang="en-US" dirty="0"/>
              <a:t>Sales of individual items over a period of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r>
              <a:rPr lang="en-US" dirty="0"/>
              <a:t>Promotion positively impacts sales.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Earthquake strike on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ecuador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April 16, 2016 does not have impact on sales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Plan">
      <a:dk1>
        <a:sysClr val="windowText" lastClr="000000"/>
      </a:dk1>
      <a:lt1>
        <a:sysClr val="window" lastClr="FFFFFF"/>
      </a:lt1>
      <a:dk2>
        <a:srgbClr val="284E6A"/>
      </a:dk2>
      <a:lt2>
        <a:srgbClr val="EFE3C4"/>
      </a:lt2>
      <a:accent1>
        <a:srgbClr val="646F4D"/>
      </a:accent1>
      <a:accent2>
        <a:srgbClr val="934721"/>
      </a:accent2>
      <a:accent3>
        <a:srgbClr val="A46721"/>
      </a:accent3>
      <a:accent4>
        <a:srgbClr val="655E6D"/>
      </a:accent4>
      <a:accent5>
        <a:srgbClr val="3A5F7B"/>
      </a:accent5>
      <a:accent6>
        <a:srgbClr val="665E45"/>
      </a:accent6>
      <a:hlink>
        <a:srgbClr val="64A2C8"/>
      </a:hlink>
      <a:folHlink>
        <a:srgbClr val="9BA967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Business plan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Business plan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264190</Value>
      <Value>1282486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2009-05-30T20:39:38+00:00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onlyFedEx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TP010081922</AssetId>
    <TPApplication xmlns="4873beb7-5857-4685-be1f-d57550cc96cc">PowerPoint</TPApplication>
    <TPLaunchHelpLink xmlns="4873beb7-5857-4685-be1f-d57550cc96cc" xsi:nil="true"/>
    <IntlLocPriority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116974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FC25A38-D395-4ECA-8E0C-59C679C62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5A8C3-089E-42DC-ACC9-E492AA2706A4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DFADD4-55C1-4508-8806-EDFC96749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288</Words>
  <Application>Microsoft Office PowerPoint</Application>
  <PresentationFormat>On-screen Show (4:3)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Bookman Old Style</vt:lpstr>
      <vt:lpstr>Calibri</vt:lpstr>
      <vt:lpstr>Helvetica Neue</vt:lpstr>
      <vt:lpstr>Segoe Condensed</vt:lpstr>
      <vt:lpstr>Times New Roman</vt:lpstr>
      <vt:lpstr>Office Theme</vt:lpstr>
      <vt:lpstr>CORPORATION FAVORITA</vt:lpstr>
      <vt:lpstr>ABOUT COMPANY</vt:lpstr>
      <vt:lpstr>    TASK</vt:lpstr>
      <vt:lpstr>SOME NFORMATION ON DATASET</vt:lpstr>
      <vt:lpstr>QUESTIONS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2022-09-20T14:50:06Z</dcterms:created>
  <dcterms:modified xsi:type="dcterms:W3CDTF">2022-10-20T09:48:48Z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419;#zpp140;#79;#tpl120;#65;#zpp120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