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51"/>
  </p:notesMasterIdLst>
  <p:sldIdLst>
    <p:sldId id="256" r:id="rId2"/>
    <p:sldId id="317" r:id="rId3"/>
    <p:sldId id="257" r:id="rId4"/>
    <p:sldId id="320" r:id="rId5"/>
    <p:sldId id="258" r:id="rId6"/>
    <p:sldId id="344" r:id="rId7"/>
    <p:sldId id="259" r:id="rId8"/>
    <p:sldId id="260" r:id="rId9"/>
    <p:sldId id="261" r:id="rId10"/>
    <p:sldId id="262" r:id="rId11"/>
    <p:sldId id="282" r:id="rId12"/>
    <p:sldId id="343" r:id="rId13"/>
    <p:sldId id="283" r:id="rId14"/>
    <p:sldId id="267" r:id="rId15"/>
    <p:sldId id="268" r:id="rId16"/>
    <p:sldId id="269" r:id="rId17"/>
    <p:sldId id="270" r:id="rId18"/>
    <p:sldId id="263" r:id="rId19"/>
    <p:sldId id="272" r:id="rId20"/>
    <p:sldId id="264" r:id="rId21"/>
    <p:sldId id="265" r:id="rId22"/>
    <p:sldId id="273" r:id="rId23"/>
    <p:sldId id="274" r:id="rId24"/>
    <p:sldId id="310" r:id="rId25"/>
    <p:sldId id="275" r:id="rId26"/>
    <p:sldId id="277" r:id="rId27"/>
    <p:sldId id="278" r:id="rId28"/>
    <p:sldId id="280" r:id="rId29"/>
    <p:sldId id="342" r:id="rId30"/>
    <p:sldId id="314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</p:sldIdLst>
  <p:sldSz cx="9144000" cy="6858000" type="screen4x3"/>
  <p:notesSz cx="6858000" cy="9144000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BCACB-CD5B-4EBB-B37F-D6ECCD9D1F2A}" v="21" dt="2022-02-28T06:45:3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1" autoAdjust="0"/>
    <p:restoredTop sz="94660"/>
  </p:normalViewPr>
  <p:slideViewPr>
    <p:cSldViewPr>
      <p:cViewPr varScale="1">
        <p:scale>
          <a:sx n="79" d="100"/>
          <a:sy n="79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ltán Dániel" userId="b36c16ef1017367e" providerId="LiveId" clId="{74FB3E5F-4A6E-41B6-907A-06B1D7FC639C}"/>
    <pc:docChg chg="undo custSel addSld modSld addSection delSection">
      <pc:chgData name="Zoltán Dániel" userId="b36c16ef1017367e" providerId="LiveId" clId="{74FB3E5F-4A6E-41B6-907A-06B1D7FC639C}" dt="2021-03-07T17:46:22.727" v="23" actId="27636"/>
      <pc:docMkLst>
        <pc:docMk/>
      </pc:docMkLst>
      <pc:sldChg chg="modSp mod">
        <pc:chgData name="Zoltán Dániel" userId="b36c16ef1017367e" providerId="LiveId" clId="{74FB3E5F-4A6E-41B6-907A-06B1D7FC639C}" dt="2021-03-07T17:45:10.727" v="7" actId="5793"/>
        <pc:sldMkLst>
          <pc:docMk/>
          <pc:sldMk cId="0" sldId="282"/>
        </pc:sldMkLst>
        <pc:spChg chg="mod">
          <ac:chgData name="Zoltán Dániel" userId="b36c16ef1017367e" providerId="LiveId" clId="{74FB3E5F-4A6E-41B6-907A-06B1D7FC639C}" dt="2021-03-07T17:45:10.727" v="7" actId="5793"/>
          <ac:spMkLst>
            <pc:docMk/>
            <pc:sldMk cId="0" sldId="282"/>
            <ac:spMk id="23555" creationId="{4E4610DE-E569-46DD-BFDE-176D3A33150E}"/>
          </ac:spMkLst>
        </pc:spChg>
      </pc:sldChg>
      <pc:sldChg chg="modSp mod">
        <pc:chgData name="Zoltán Dániel" userId="b36c16ef1017367e" providerId="LiveId" clId="{74FB3E5F-4A6E-41B6-907A-06B1D7FC639C}" dt="2021-03-01T08:19:20.572" v="1" actId="207"/>
        <pc:sldMkLst>
          <pc:docMk/>
          <pc:sldMk cId="0" sldId="327"/>
        </pc:sldMkLst>
        <pc:spChg chg="mod">
          <ac:chgData name="Zoltán Dániel" userId="b36c16ef1017367e" providerId="LiveId" clId="{74FB3E5F-4A6E-41B6-907A-06B1D7FC639C}" dt="2021-03-01T08:19:20.572" v="1" actId="207"/>
          <ac:spMkLst>
            <pc:docMk/>
            <pc:sldMk cId="0" sldId="327"/>
            <ac:spMk id="73731" creationId="{1E38CC93-E507-4248-B146-8501DA0BF3E1}"/>
          </ac:spMkLst>
        </pc:spChg>
      </pc:sldChg>
      <pc:sldChg chg="modSp add mod">
        <pc:chgData name="Zoltán Dániel" userId="b36c16ef1017367e" providerId="LiveId" clId="{74FB3E5F-4A6E-41B6-907A-06B1D7FC639C}" dt="2021-03-07T17:46:22.727" v="23" actId="27636"/>
        <pc:sldMkLst>
          <pc:docMk/>
          <pc:sldMk cId="2661871766" sldId="343"/>
        </pc:sldMkLst>
        <pc:spChg chg="mod">
          <ac:chgData name="Zoltán Dániel" userId="b36c16ef1017367e" providerId="LiveId" clId="{74FB3E5F-4A6E-41B6-907A-06B1D7FC639C}" dt="2021-03-07T17:46:22.727" v="23" actId="27636"/>
          <ac:spMkLst>
            <pc:docMk/>
            <pc:sldMk cId="2661871766" sldId="343"/>
            <ac:spMk id="23555" creationId="{4E4610DE-E569-46DD-BFDE-176D3A33150E}"/>
          </ac:spMkLst>
        </pc:spChg>
      </pc:sldChg>
    </pc:docChg>
  </pc:docChgLst>
  <pc:docChgLst>
    <pc:chgData name="Zoltán Dániel" userId="b36c16ef1017367e" providerId="LiveId" clId="{818121D1-7E6B-4C65-85E1-9387DC4649CB}"/>
    <pc:docChg chg="custSel modSld">
      <pc:chgData name="Zoltán Dániel" userId="b36c16ef1017367e" providerId="LiveId" clId="{818121D1-7E6B-4C65-85E1-9387DC4649CB}" dt="2019-02-21T08:17:41.720" v="4" actId="1076"/>
      <pc:docMkLst>
        <pc:docMk/>
      </pc:docMkLst>
      <pc:sldChg chg="addSp delSp modSp">
        <pc:chgData name="Zoltán Dániel" userId="b36c16ef1017367e" providerId="LiveId" clId="{818121D1-7E6B-4C65-85E1-9387DC4649CB}" dt="2019-02-21T08:17:41.720" v="4" actId="1076"/>
        <pc:sldMkLst>
          <pc:docMk/>
          <pc:sldMk cId="0" sldId="314"/>
        </pc:sldMkLst>
        <pc:picChg chg="add mod">
          <ac:chgData name="Zoltán Dániel" userId="b36c16ef1017367e" providerId="LiveId" clId="{818121D1-7E6B-4C65-85E1-9387DC4649CB}" dt="2019-02-21T08:17:41.720" v="4" actId="1076"/>
          <ac:picMkLst>
            <pc:docMk/>
            <pc:sldMk cId="0" sldId="314"/>
            <ac:picMk id="2" creationId="{C3CD22F9-D047-4442-9441-6CAD4F21D5D3}"/>
          </ac:picMkLst>
        </pc:picChg>
        <pc:picChg chg="del">
          <ac:chgData name="Zoltán Dániel" userId="b36c16ef1017367e" providerId="LiveId" clId="{818121D1-7E6B-4C65-85E1-9387DC4649CB}" dt="2019-02-21T08:17:34.282" v="0" actId="478"/>
          <ac:picMkLst>
            <pc:docMk/>
            <pc:sldMk cId="0" sldId="314"/>
            <ac:picMk id="59395" creationId="{95FEF58F-2BFA-4E73-A3AD-0DA0130C9C47}"/>
          </ac:picMkLst>
        </pc:picChg>
      </pc:sldChg>
    </pc:docChg>
  </pc:docChgLst>
  <pc:docChgLst>
    <pc:chgData name="Zoltán Dániel" userId="b36c16ef1017367e" providerId="LiveId" clId="{4F0BCACB-CD5B-4EBB-B37F-D6ECCD9D1F2A}"/>
    <pc:docChg chg="custSel addSld modSld modShowInfo">
      <pc:chgData name="Zoltán Dániel" userId="b36c16ef1017367e" providerId="LiveId" clId="{4F0BCACB-CD5B-4EBB-B37F-D6ECCD9D1F2A}" dt="2022-02-28T06:48:19.373" v="29" actId="2744"/>
      <pc:docMkLst>
        <pc:docMk/>
      </pc:docMkLst>
      <pc:sldChg chg="addSp delSp modSp mod">
        <pc:chgData name="Zoltán Dániel" userId="b36c16ef1017367e" providerId="LiveId" clId="{4F0BCACB-CD5B-4EBB-B37F-D6ECCD9D1F2A}" dt="2022-02-28T06:39:47.778" v="6" actId="1076"/>
        <pc:sldMkLst>
          <pc:docMk/>
          <pc:sldMk cId="0" sldId="314"/>
        </pc:sldMkLst>
        <pc:picChg chg="del">
          <ac:chgData name="Zoltán Dániel" userId="b36c16ef1017367e" providerId="LiveId" clId="{4F0BCACB-CD5B-4EBB-B37F-D6ECCD9D1F2A}" dt="2022-02-28T06:39:33.462" v="0" actId="478"/>
          <ac:picMkLst>
            <pc:docMk/>
            <pc:sldMk cId="0" sldId="314"/>
            <ac:picMk id="2" creationId="{C3CD22F9-D047-4442-9441-6CAD4F21D5D3}"/>
          </ac:picMkLst>
        </pc:picChg>
        <pc:picChg chg="add mod">
          <ac:chgData name="Zoltán Dániel" userId="b36c16ef1017367e" providerId="LiveId" clId="{4F0BCACB-CD5B-4EBB-B37F-D6ECCD9D1F2A}" dt="2022-02-28T06:39:47.778" v="6" actId="1076"/>
          <ac:picMkLst>
            <pc:docMk/>
            <pc:sldMk cId="0" sldId="314"/>
            <ac:picMk id="4" creationId="{9BA8362D-B8C4-41D0-8FC4-E763BA724912}"/>
          </ac:picMkLst>
        </pc:picChg>
      </pc:sldChg>
      <pc:sldChg chg="addSp delSp modSp new">
        <pc:chgData name="Zoltán Dániel" userId="b36c16ef1017367e" providerId="LiveId" clId="{4F0BCACB-CD5B-4EBB-B37F-D6ECCD9D1F2A}" dt="2022-02-28T06:45:31.504" v="28" actId="1036"/>
        <pc:sldMkLst>
          <pc:docMk/>
          <pc:sldMk cId="3499584752" sldId="344"/>
        </pc:sldMkLst>
        <pc:spChg chg="del">
          <ac:chgData name="Zoltán Dániel" userId="b36c16ef1017367e" providerId="LiveId" clId="{4F0BCACB-CD5B-4EBB-B37F-D6ECCD9D1F2A}" dt="2022-02-28T06:44:48.339" v="8"/>
          <ac:spMkLst>
            <pc:docMk/>
            <pc:sldMk cId="3499584752" sldId="344"/>
            <ac:spMk id="3" creationId="{95D8C28D-EFAB-44CD-8682-32276BA8D1B6}"/>
          </ac:spMkLst>
        </pc:spChg>
        <pc:picChg chg="add mod">
          <ac:chgData name="Zoltán Dániel" userId="b36c16ef1017367e" providerId="LiveId" clId="{4F0BCACB-CD5B-4EBB-B37F-D6ECCD9D1F2A}" dt="2022-02-28T06:45:31.504" v="28" actId="1036"/>
          <ac:picMkLst>
            <pc:docMk/>
            <pc:sldMk cId="3499584752" sldId="344"/>
            <ac:picMk id="5" creationId="{6D0989F9-654F-4DAB-97E3-4730540C94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8DB574-2CFD-442D-AAC2-C20D0035E1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40CD74-2891-439A-A793-D9AA59CC16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D25B46C-57C2-41A9-86A0-C34C0C5DE3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ECAE9C1-49D4-4365-BD28-F5840419D4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9260107-A7D7-4DFA-8513-6F606E63A3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2AA690F-CE50-4630-8780-53E0C7975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E74F919-BBB4-4784-9B7D-1B1883E1E04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7F90B5C-6CC6-4BA3-B4E0-FC5E89D76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4D08E0-9922-44B2-9E10-B88346C8DF3B}" type="slidenum">
              <a:rPr lang="hu-HU" altLang="hu-HU"/>
              <a:pPr>
                <a:spcBef>
                  <a:spcPct val="0"/>
                </a:spcBef>
              </a:pPr>
              <a:t>1</a:t>
            </a:fld>
            <a:endParaRPr lang="hu-HU" altLang="hu-HU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34E3ED4-8B45-4E05-AD6D-FA021469A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63FE39E-4987-42BF-8E55-542B77D23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21BE68F-E05D-4EA3-9ABC-2E5870389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1705CC-D7F7-4693-99DB-97624A44EF72}" type="slidenum">
              <a:rPr lang="hu-HU" altLang="hu-HU"/>
              <a:pPr>
                <a:spcBef>
                  <a:spcPct val="0"/>
                </a:spcBef>
              </a:pPr>
              <a:t>11</a:t>
            </a:fld>
            <a:endParaRPr lang="hu-HU" altLang="hu-HU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1FF3527-75A2-4F2E-B5AD-8D679DCA3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35226F1-F4B8-4A5B-867F-3116F34A1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21BE68F-E05D-4EA3-9ABC-2E5870389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1705CC-D7F7-4693-99DB-97624A44EF72}" type="slidenum">
              <a:rPr lang="hu-HU" altLang="hu-HU"/>
              <a:pPr>
                <a:spcBef>
                  <a:spcPct val="0"/>
                </a:spcBef>
              </a:pPr>
              <a:t>12</a:t>
            </a:fld>
            <a:endParaRPr lang="hu-HU" altLang="hu-HU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1FF3527-75A2-4F2E-B5AD-8D679DCA3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35226F1-F4B8-4A5B-867F-3116F34A1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9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46887A1-89F3-4C1B-BBA7-8A666CE29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97A397-E668-40CE-9506-E7F05B2C55F4}" type="slidenum">
              <a:rPr lang="hu-HU" altLang="hu-HU"/>
              <a:pPr>
                <a:spcBef>
                  <a:spcPct val="0"/>
                </a:spcBef>
              </a:pPr>
              <a:t>13</a:t>
            </a:fld>
            <a:endParaRPr lang="hu-HU" altLang="hu-HU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434148-CAA1-4D2C-BAD4-D30BCC766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4661943-0613-4CE0-ABEA-DBC3EBFB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96A4F4B-1956-419F-A586-917EE75A1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1FADD5-F2BA-4135-9B68-BF36315818F1}" type="slidenum">
              <a:rPr lang="hu-HU" altLang="hu-HU"/>
              <a:pPr>
                <a:spcBef>
                  <a:spcPct val="0"/>
                </a:spcBef>
              </a:pPr>
              <a:t>14</a:t>
            </a:fld>
            <a:endParaRPr lang="hu-HU" altLang="hu-HU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A6FC29A-5220-4A52-A74A-9B7821DAB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4D75D7A-A75B-4500-B4FE-E0879473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C331550-7CCD-4BCB-8370-D96821B00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FFCF1-B804-43D7-B74B-F44F0FDAC20B}" type="slidenum">
              <a:rPr lang="hu-HU" altLang="hu-HU"/>
              <a:pPr>
                <a:spcBef>
                  <a:spcPct val="0"/>
                </a:spcBef>
              </a:pPr>
              <a:t>15</a:t>
            </a:fld>
            <a:endParaRPr lang="hu-HU" altLang="hu-HU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F83C032-AAA4-49AA-9CC7-D136F3CB4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8BC6876-860A-4242-A5CE-82BD8A815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7BC5318-3932-42FF-B85F-C5871B1CF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28A0B3-6CB7-41F1-8A62-1189B6513F6F}" type="slidenum">
              <a:rPr lang="hu-HU" altLang="hu-HU"/>
              <a:pPr>
                <a:spcBef>
                  <a:spcPct val="0"/>
                </a:spcBef>
              </a:pPr>
              <a:t>16</a:t>
            </a:fld>
            <a:endParaRPr lang="hu-HU" altLang="hu-HU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6E0DB59-B409-42A6-A28A-7B22AE25E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553ADF9-D731-4D9E-A971-54E0DAA6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D6561A5-A006-4A9F-80A9-055C1E531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4534-1150-4FD7-A9B4-4444BC65B93E}" type="slidenum">
              <a:rPr lang="hu-HU" altLang="hu-HU"/>
              <a:pPr>
                <a:spcBef>
                  <a:spcPct val="0"/>
                </a:spcBef>
              </a:pPr>
              <a:t>17</a:t>
            </a:fld>
            <a:endParaRPr lang="hu-HU" altLang="hu-HU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AB64E05-30B7-4BED-8A80-C32F474A4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9F96174-E429-44A1-BFCC-2FC59BBB9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87239D5-FD21-4440-9BD6-1F80BA6AB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AFB0DB-A473-4F63-A5A0-A11D9181D1FB}" type="slidenum">
              <a:rPr lang="hu-HU" altLang="hu-HU"/>
              <a:pPr>
                <a:spcBef>
                  <a:spcPct val="0"/>
                </a:spcBef>
              </a:pPr>
              <a:t>18</a:t>
            </a:fld>
            <a:endParaRPr lang="hu-HU" altLang="hu-HU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EE7AFF7-2509-4B97-B74D-704502BB5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152E90F-B846-4032-A88A-88C90D2C6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D3212D4-7F97-4849-97E0-2A23696B6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F9F194-3B14-4190-899C-C1F8331AFA8A}" type="slidenum">
              <a:rPr lang="hu-HU" altLang="hu-HU"/>
              <a:pPr>
                <a:spcBef>
                  <a:spcPct val="0"/>
                </a:spcBef>
              </a:pPr>
              <a:t>19</a:t>
            </a:fld>
            <a:endParaRPr lang="hu-HU" altLang="hu-HU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773087C-AF83-4731-BB3E-04523E351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430F72E-B579-4CA0-987D-23FC145A1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AC1EE4C-85B5-437D-87EC-3F0064FCA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94511-9074-41BB-AC5C-D2A9AE328CBF}" type="slidenum">
              <a:rPr lang="hu-HU" altLang="hu-HU"/>
              <a:pPr>
                <a:spcBef>
                  <a:spcPct val="0"/>
                </a:spcBef>
              </a:pPr>
              <a:t>20</a:t>
            </a:fld>
            <a:endParaRPr lang="hu-HU" altLang="hu-HU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23E4FD0-6E38-4E7E-9CAE-66FCCB5F2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3222B83-5D56-4F2C-9499-6120A6F46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CC002CD-1A16-4F2B-B635-73949113C7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742278-69F5-4F9D-8B32-B4018528BF57}" type="slidenum">
              <a:rPr lang="hu-HU" altLang="hu-HU"/>
              <a:pPr>
                <a:spcBef>
                  <a:spcPct val="0"/>
                </a:spcBef>
              </a:pPr>
              <a:t>2</a:t>
            </a:fld>
            <a:endParaRPr lang="hu-HU" altLang="hu-HU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1224EA-79F4-4EC4-933D-D46C57159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C943F78-BF24-4EDE-9B9D-E76A0433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87EF75A-5F2D-49BC-9184-E6C69157D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285B53-84D2-4AB1-88B2-D0B0F2F0E96D}" type="slidenum">
              <a:rPr lang="hu-HU" altLang="hu-HU"/>
              <a:pPr>
                <a:spcBef>
                  <a:spcPct val="0"/>
                </a:spcBef>
              </a:pPr>
              <a:t>21</a:t>
            </a:fld>
            <a:endParaRPr lang="hu-HU" altLang="hu-HU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1B39394-3851-4DB2-AD17-068231A08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7BB4FB9-861F-4CC8-A1E7-1ED7845AB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5D72E51-E6BA-43B9-9DC4-5728F103F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545479-6613-4FCE-AAF4-8D7171BF326A}" type="slidenum">
              <a:rPr lang="hu-HU" altLang="hu-HU"/>
              <a:pPr>
                <a:spcBef>
                  <a:spcPct val="0"/>
                </a:spcBef>
              </a:pPr>
              <a:t>22</a:t>
            </a:fld>
            <a:endParaRPr lang="hu-HU" altLang="hu-HU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174F269-D096-4388-B1D6-20FBE4E45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FDB5293-C14F-4591-B588-48AE9472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00C249C-93A8-436F-AC13-D17C2153D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D472E0-5A99-4F61-AC80-3D29D57DE970}" type="slidenum">
              <a:rPr lang="hu-HU" altLang="hu-HU"/>
              <a:pPr>
                <a:spcBef>
                  <a:spcPct val="0"/>
                </a:spcBef>
              </a:pPr>
              <a:t>23</a:t>
            </a:fld>
            <a:endParaRPr lang="hu-HU" altLang="hu-HU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84052DC-6CB8-41AC-AC20-61DAD78BA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FE31E5F-EA9F-487E-A545-36A1EC43D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2A1B5CE-D8C6-4C56-9731-40C40BA2F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BBFEEA-4B95-46A5-A3FC-4FB7DBD873B9}" type="slidenum">
              <a:rPr lang="hu-HU" altLang="hu-HU"/>
              <a:pPr>
                <a:spcBef>
                  <a:spcPct val="0"/>
                </a:spcBef>
              </a:pPr>
              <a:t>24</a:t>
            </a:fld>
            <a:endParaRPr lang="hu-HU" altLang="hu-HU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4428F081-38AA-4AB2-91B5-899B96061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AC846DA-E79D-4EC6-9799-03D2822CB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13CF675-CF6B-47F7-90CD-59DE5C708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953507-D771-47AD-BB3A-D779E4CEB378}" type="slidenum">
              <a:rPr lang="hu-HU" altLang="hu-HU"/>
              <a:pPr>
                <a:spcBef>
                  <a:spcPct val="0"/>
                </a:spcBef>
              </a:pPr>
              <a:t>25</a:t>
            </a:fld>
            <a:endParaRPr lang="hu-HU" altLang="hu-HU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5B1F11F-6CD8-4705-B7A0-4749E8C8F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B072234-5A3E-4975-9390-78AA73EC2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4D36859-8480-4398-A0B3-7DE3683E7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E071BD-22CB-4B98-BAA8-FEF991E3665E}" type="slidenum">
              <a:rPr lang="hu-HU" altLang="hu-HU"/>
              <a:pPr>
                <a:spcBef>
                  <a:spcPct val="0"/>
                </a:spcBef>
              </a:pPr>
              <a:t>26</a:t>
            </a:fld>
            <a:endParaRPr lang="hu-HU" altLang="hu-HU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C9CD9F-F193-49A1-A530-3CCD41138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3235EB1-DC85-4C4A-B791-EAC3AC57A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0246FC4-633F-4820-BB5E-5622EC5AA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3D63B8-CF25-4DAB-9091-82DF06D7949B}" type="slidenum">
              <a:rPr lang="hu-HU" altLang="hu-HU"/>
              <a:pPr>
                <a:spcBef>
                  <a:spcPct val="0"/>
                </a:spcBef>
              </a:pPr>
              <a:t>27</a:t>
            </a:fld>
            <a:endParaRPr lang="hu-HU" altLang="hu-HU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16FC593-7D86-418F-8CC9-B9C15822E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3053054-B66F-488E-8BA4-893A9956F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9370207-5B1C-4701-92B3-6FAE7F71B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4F7C3F-AC3D-4F21-8DD0-CF940590D94C}" type="slidenum">
              <a:rPr lang="hu-HU" altLang="hu-HU"/>
              <a:pPr>
                <a:spcBef>
                  <a:spcPct val="0"/>
                </a:spcBef>
              </a:pPr>
              <a:t>28</a:t>
            </a:fld>
            <a:endParaRPr lang="hu-HU" altLang="hu-HU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C7AD89A-F94D-4B30-9BE7-A7A176367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B9B2D5F-540B-402A-9C78-153CADC5E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723D5B9-0D6D-4414-822E-282F65DB23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053A17-CBB0-47E9-826C-C038CEFDDFCE}" type="slidenum">
              <a:rPr lang="hu-HU" altLang="hu-HU"/>
              <a:pPr>
                <a:spcBef>
                  <a:spcPct val="0"/>
                </a:spcBef>
              </a:pPr>
              <a:t>30</a:t>
            </a:fld>
            <a:endParaRPr lang="hu-HU" altLang="hu-HU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ED2CDC4-0FFA-437A-B80E-4D10018B1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DD02434-CCE9-4C0C-A6CE-25C992244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0E9027E-52BD-4024-88F4-95FC05FC1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56E04E7-9CA3-47FC-B17E-4C02C8107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764B629D-6482-42AE-B385-CADDCE067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9F95E-B967-4AE8-B265-1DB2F33427A3}" type="slidenum">
              <a:rPr lang="hu-HU" altLang="hu-HU"/>
              <a:pPr>
                <a:spcBef>
                  <a:spcPct val="0"/>
                </a:spcBef>
              </a:pPr>
              <a:t>3</a:t>
            </a:fld>
            <a:endParaRPr lang="hu-HU" altLang="hu-HU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FC75881-2F48-4392-84A2-A04D79F9A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7C47ED7-71CE-43A6-A5C0-53C72A7EA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189B1E8-7F47-4829-8C18-2E8B7F208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C9A0EA9-32A2-4DD7-99D3-720B892DD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9A14609-BA50-4CE6-B6F3-FB6BBB68D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E91E53F-0A13-43B1-A310-529AB383F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7B6CBE7-A21F-4083-905B-B0B225AA5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DED628-F9FA-46C9-B503-0BB8FD3B67D0}" type="slidenum">
              <a:rPr lang="hu-HU" altLang="hu-HU"/>
              <a:pPr>
                <a:spcBef>
                  <a:spcPct val="0"/>
                </a:spcBef>
              </a:pPr>
              <a:t>34</a:t>
            </a:fld>
            <a:endParaRPr lang="hu-HU" altLang="hu-HU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E34FEB1-D9AA-4809-B6F5-5B25B24E5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3DCFA48-8B3D-4F28-B123-F8313B11C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716612C-B6C7-4DEA-BA2A-EAAD78801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FAF567C-5762-4281-9691-B2F242A0B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8457E75-EFA9-4525-A3ED-334403079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60CD2E-FD39-4BDF-A0A6-471184D8D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0388B1E-7B5F-4DCD-A690-6E5768F43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0C34A52-0CAF-438F-A025-18AE2F706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76EF73F-5B2A-4366-BF94-BF87DC6FC1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E626A3D-4DB5-4BE1-A70E-9B1FA345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D0823F8-5019-48F9-BBB7-6D8180E49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66AEC45-8CB4-4C39-9D08-43E74980A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2ED53D2-359A-4A8C-8CB1-2A440175A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BB5F344-3CC4-46E5-9879-E299283A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C0B301-4FFA-4872-9168-E0702BFD6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244C943-96FD-4E91-88D0-F5CE9D41E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9540332-B1B1-45B7-9B2E-E435B6BF9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2792DA-131C-4B47-8540-6CDEE5D3509F}" type="slidenum">
              <a:rPr lang="hu-HU" altLang="hu-HU"/>
              <a:pPr>
                <a:spcBef>
                  <a:spcPct val="0"/>
                </a:spcBef>
              </a:pPr>
              <a:t>4</a:t>
            </a:fld>
            <a:endParaRPr lang="hu-HU" altLang="hu-HU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295FB85-C124-41CC-B4D7-BC68E6FBB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EF27D05-BE3D-4501-A5B7-DB8B08495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ED18982-AFE0-4A1B-9BB1-C03E07263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119C500-C374-45AD-9532-B6C31A972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E9994BE-7FBE-44E4-9CA7-40387306F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BBA2227-0181-482D-A084-7220FDE0E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CB13AC58-0DF3-4FE3-B636-D0578C43F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2E0378-D5B4-4C7C-B221-B48022086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CD3B09-AB7E-4070-B756-5254B1E17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848BDF3-11C7-41C9-AEAD-DB19F5DEC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D5AFCD7-264D-4ED6-A084-CD0E5067FB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E840087-B634-4DA5-A55B-FE5D469CD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0156D86-8178-4846-BA1C-D0C8DA84F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93088DB-15D7-45C1-91B4-1CFB75165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01A7705-88A8-4BF5-A0AB-822071C0C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3F666C7-3ACA-43C6-938A-4A04FB95E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E0A9565-A1B7-4284-9A73-6CA4A72D8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4211A9F-D550-4FFD-AEDE-A5A74FA85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AFB3719-16A2-4CA0-AF72-D2E463C1E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509EDA-0C5C-47C9-A5D3-8CE9EFC5E077}" type="slidenum">
              <a:rPr lang="hu-HU" altLang="hu-HU"/>
              <a:pPr>
                <a:spcBef>
                  <a:spcPct val="0"/>
                </a:spcBef>
              </a:pPr>
              <a:t>5</a:t>
            </a:fld>
            <a:endParaRPr lang="hu-HU" altLang="hu-H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207A5DD-F744-4772-B58F-000C2D09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EBE4D15-F79E-4128-8CD4-752594A4F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8ABBB09-427B-4AC7-89BB-9C7B361EE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FC75E6-C73B-4B6D-BF21-01837B623170}" type="slidenum">
              <a:rPr lang="hu-HU" altLang="hu-HU"/>
              <a:pPr>
                <a:spcBef>
                  <a:spcPct val="0"/>
                </a:spcBef>
              </a:pPr>
              <a:t>7</a:t>
            </a:fld>
            <a:endParaRPr lang="hu-HU" altLang="hu-H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541DA29-75BF-4065-A122-75AA60A452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5D367AC-D81F-4E2F-B4A7-76C32A56F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03C7280-EC6D-4C39-8FA9-36BD7F2D4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2BAF15-5579-486E-8279-C4A73553F3D6}" type="slidenum">
              <a:rPr lang="hu-HU" altLang="hu-HU"/>
              <a:pPr>
                <a:spcBef>
                  <a:spcPct val="0"/>
                </a:spcBef>
              </a:pPr>
              <a:t>8</a:t>
            </a:fld>
            <a:endParaRPr lang="hu-HU" altLang="hu-HU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5959D86-331F-4C4D-9C19-1CA6E76C1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89D83C1-666D-47FC-A9F9-F87E588CB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5BA80A4-124E-4BE1-A3E1-490FF9891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D6DE61-8312-41A6-9B21-00D06A9ACEC0}" type="slidenum">
              <a:rPr lang="hu-HU" altLang="hu-HU"/>
              <a:pPr>
                <a:spcBef>
                  <a:spcPct val="0"/>
                </a:spcBef>
              </a:pPr>
              <a:t>9</a:t>
            </a:fld>
            <a:endParaRPr lang="hu-HU" altLang="hu-HU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BE1697A-C3B3-4B11-87A5-28ADFC372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5DC1B56-3B94-46BC-8BF0-945E12EC6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96F2286-01AD-4582-ACA3-B52710F96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5BDBB0-74DD-4E5E-BA6F-8E1539A7746C}" type="slidenum">
              <a:rPr lang="hu-HU" altLang="hu-HU"/>
              <a:pPr>
                <a:spcBef>
                  <a:spcPct val="0"/>
                </a:spcBef>
              </a:pPr>
              <a:t>10</a:t>
            </a:fld>
            <a:endParaRPr lang="hu-HU" altLang="hu-HU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B475397-4E81-4C49-997F-A18A812B7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71A7C01-D515-4066-996D-42EEA7F78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130425"/>
            <a:ext cx="640715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3886200"/>
            <a:ext cx="6408738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A21A1C-505D-4CB6-8722-3AFCABB5FC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051050" y="6245225"/>
            <a:ext cx="20891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2F1A9F-0033-4E04-AB6E-4E9931CF8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284663" y="6245225"/>
            <a:ext cx="4103687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06884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A8B51-8C26-4283-99DB-B2D516268C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E5F1D7-B3A7-4D8E-AD3B-01F60B89B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74AF62-17D3-4DC2-9B40-B8EDDF2BB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A99D6-B96D-4051-A81D-0E64F015348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89983748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05214D-3D84-4E42-9DD1-5CDBD8E18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BF997B-117D-4209-A7EB-99E99CC7B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126FCB-605C-465E-BBB0-67119F5A32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08577-1ED2-442C-A230-E3E28D7BADD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0598397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843850-B3D6-4FBA-A433-A1514778C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8313" y="6337300"/>
            <a:ext cx="8207375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Vállalati gazdaságtan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33D3AA-7ACA-4A04-BEF3-D7FF0A44C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94ADF7-050F-483B-BDFC-4AF01C1AC32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360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BA5045-BC55-4863-BD90-FDF4A3DF0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CE6FC0-31B0-4FD6-9C84-BBC30AFEB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AC5BE4-532C-4EC5-97D8-27050D15C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2791E-3C4B-4A6F-B6A2-65A253D1BDF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41958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F34B09-7C4C-4793-8752-04E647E032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838E4-0DAE-41CA-907E-2618B594F6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A93490-4401-4032-B547-39B48D68C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51961-3E1C-408E-B1AA-3D02691BDC5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308540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763B3-CC05-4118-BFD6-D295009A8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FF1020-1AC9-4C3A-8C70-3F1C55CB7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A6F53-05AE-4868-A3C7-B2D684A12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07E8B-3509-4996-89A9-78BF7741B0D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3629329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F3055D-0467-4F50-B7B8-33E29989A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13E352-8985-4E66-8B41-B1CA1C0CE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C24F1D-05D9-484A-B36A-81FA44CE5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F83E4-C94E-4C86-B668-6187097B1D6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5078151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DE1413-B94A-4B40-9B37-5258D0DBF1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D43054-21BB-4DB8-B15A-BD69DD1C3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F09B55-D5CE-4C20-AE8E-FD42EF884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DCCDD-D762-4F9E-8F8C-C094B2D74EC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01889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6F34BD-22A8-4531-8117-745AF2DB7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6A72D6-484A-4FDA-8200-44A3A101D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57BA72-F983-4F68-B66E-F57F839DB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95FC7-DDE5-4FE0-8204-031EBCD2DC7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13990065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D435C9-DF30-4207-86B3-0809645D0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C3F99-397A-4FCB-A429-7D53888CA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19FD9-0D1A-4A99-A1D6-9E9FFC793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F8B36-4BB9-42A4-AD96-A514978ABA7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6282331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872D0-6C8D-4E55-BE6F-96306E0BE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F4641-E07F-4584-ADC4-CE7669583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986DD-BFE3-48E8-8C47-64A08106E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66E58-1AE7-4CD1-8562-5FDB42C56FF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056177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4E49F1-1236-4656-BCEA-4A8695654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80E0C96-21AD-45AD-BB02-B55CDD0DC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2A66AE2-89F9-4FA9-94D4-195C8BECEE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3684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780476-2B26-4A0B-9218-8A0E690A04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453188"/>
            <a:ext cx="43926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52946"/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50D8D3-C516-4B52-A4A9-752C3D3992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411413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753172D4-8E00-47DB-857C-E9F22F379AC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7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25294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rgbClr val="25294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rgbClr val="25294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400">
          <a:solidFill>
            <a:srgbClr val="25294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000">
          <a:solidFill>
            <a:srgbClr val="25294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000">
          <a:solidFill>
            <a:srgbClr val="25294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2000">
          <a:solidFill>
            <a:srgbClr val="25294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2000">
          <a:solidFill>
            <a:srgbClr val="25294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2000">
          <a:solidFill>
            <a:srgbClr val="25294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2000">
          <a:solidFill>
            <a:srgbClr val="252946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E41289-E157-4515-81F0-FC20708A53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3. ELŐADÁS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0B003A-70CF-4268-B674-3AA19A1E50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z="2400"/>
              <a:t>VÁLLALKOZÁSOK ALAPÍTÁSA ÉS MEGSZŰNÉSE, VÁLLALKOZÁSI FORMÁK, FEDEZETSZÁMÍTÁS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B0D8E0-33A9-45F6-91F6-F01D40093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A VÁLLALATALAPÍTÓ SZEMÉLYISÉGE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71183B-4AE3-4445-AFC2-D4D25EE8F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600200"/>
            <a:ext cx="7451725" cy="4525963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hu-HU" altLang="hu-HU" b="1" dirty="0"/>
              <a:t>Menedzseri képességre épül</a:t>
            </a:r>
            <a:r>
              <a:rPr lang="hu-HU" altLang="hu-HU" dirty="0"/>
              <a:t>: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u-HU" altLang="hu-HU" dirty="0"/>
              <a:t>Jellemző, hogy a </a:t>
            </a:r>
            <a:r>
              <a:rPr lang="hu-HU" altLang="hu-HU" b="1" dirty="0"/>
              <a:t>menedzseri kör</a:t>
            </a:r>
            <a:r>
              <a:rPr lang="hu-HU" altLang="hu-HU" dirty="0"/>
              <a:t>ből származik,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u-HU" altLang="hu-HU" b="1" dirty="0"/>
              <a:t>felsőfokú végzettség</a:t>
            </a:r>
            <a:r>
              <a:rPr lang="hu-HU" altLang="hu-HU" dirty="0"/>
              <a:t>e van,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u-HU" altLang="hu-HU" dirty="0"/>
              <a:t>rendelkezik </a:t>
            </a:r>
            <a:r>
              <a:rPr lang="hu-HU" altLang="hu-HU" b="1" dirty="0"/>
              <a:t>vezetői gyakorlat</a:t>
            </a:r>
            <a:r>
              <a:rPr lang="hu-HU" altLang="hu-HU" dirty="0"/>
              <a:t>tal.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u-HU" altLang="hu-HU" dirty="0"/>
              <a:t>Addigi életmenetében bekövetkezett </a:t>
            </a:r>
            <a:r>
              <a:rPr lang="hu-HU" altLang="hu-HU" b="1" dirty="0"/>
              <a:t>törés</a:t>
            </a:r>
            <a:r>
              <a:rPr lang="hu-HU" altLang="hu-HU" dirty="0"/>
              <a:t>e motiválja.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u-HU" altLang="hu-HU" dirty="0"/>
              <a:t>Főleg </a:t>
            </a:r>
            <a:r>
              <a:rPr lang="hu-HU" altLang="hu-HU" b="1" dirty="0"/>
              <a:t>külső forrás</a:t>
            </a:r>
            <a:r>
              <a:rPr lang="hu-HU" altLang="hu-HU" dirty="0"/>
              <a:t>okból finanszírozza vállalkozását.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hu-HU" altLang="hu-HU" dirty="0"/>
              <a:t>A kezdeti „túlélő” fázis után </a:t>
            </a:r>
            <a:r>
              <a:rPr lang="hu-HU" altLang="hu-HU" b="1" dirty="0"/>
              <a:t>gyorsan növeked</a:t>
            </a:r>
            <a:r>
              <a:rPr lang="hu-HU" altLang="hu-HU" dirty="0"/>
              <a:t>het.  </a:t>
            </a:r>
          </a:p>
          <a:p>
            <a:pPr eaLnBrk="1" hangingPunct="1">
              <a:buFontTx/>
              <a:buChar char="•"/>
              <a:defRPr/>
            </a:pPr>
            <a:endParaRPr lang="hu-HU" altLang="hu-HU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1D9CBD8-7E4E-464B-91D0-FC016D74B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EGYÉNI VÁLLALKOZÁS ALAPÍTÁSA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E4610DE-E569-46DD-BFDE-176D3A331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 dirty="0"/>
              <a:t>Az egyéni vállalkozást </a:t>
            </a:r>
            <a:r>
              <a:rPr lang="hu-HU" altLang="hu-HU" b="1" dirty="0"/>
              <a:t>bejelentés alapján</a:t>
            </a:r>
            <a:r>
              <a:rPr lang="hu-HU" altLang="hu-HU" dirty="0"/>
              <a:t> lehet gyakorolni. </a:t>
            </a:r>
          </a:p>
          <a:p>
            <a:pPr algn="just" eaLnBrk="1" hangingPunct="1"/>
            <a:r>
              <a:rPr lang="hu-HU" altLang="hu-HU" dirty="0"/>
              <a:t>Több tevékenységet folytathat, több </a:t>
            </a:r>
            <a:r>
              <a:rPr lang="hu-HU" altLang="hu-HU" dirty="0" err="1"/>
              <a:t>telephelyet</a:t>
            </a:r>
            <a:r>
              <a:rPr lang="hu-HU" altLang="hu-HU" dirty="0"/>
              <a:t>, </a:t>
            </a:r>
            <a:r>
              <a:rPr lang="hu-HU" altLang="hu-HU" dirty="0" err="1"/>
              <a:t>fióktelephelyet</a:t>
            </a:r>
            <a:r>
              <a:rPr lang="hu-HU" altLang="hu-HU" dirty="0"/>
              <a:t> (üzletet, termelői, szolgáltatói egységet) tarthat fenn. </a:t>
            </a:r>
          </a:p>
          <a:p>
            <a:pPr marL="0" indent="0" algn="just" eaLnBrk="1" hangingPunct="1">
              <a:buNone/>
            </a:pPr>
            <a:endParaRPr lang="hu-HU" altLang="hu-HU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1D9CBD8-7E4E-464B-91D0-FC016D74B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EGYÉNI VÁLLALKOZÁS ALAPÍTÁSA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E4610DE-E569-46DD-BFDE-176D3A331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600200"/>
            <a:ext cx="7235825" cy="52578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Az egyéni vállalkozói tevékenység megkezdését be lehet jelenteni: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 Webes Ügysegéd alkalmazáson keresztül az erre a célra rendszeresített űrlapon (elektronikus bejelentés),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személyesen a NAV bármelyik ügyfélszolgálatán.</a:t>
            </a:r>
          </a:p>
          <a:p>
            <a:pPr marL="0" indent="0" algn="just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 Webes Ügysegéd a Központi Azonosítási Ügynök (röviden: KAÜ) szolgáltatáson keresztül vehető igénybe, tehát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vagy Ügyfélkapu-regisztrációval,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vagy Telefonos Azonosítási szolgáltatásra vonatkozó regisztrációval,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vagy </a:t>
            </a:r>
            <a:r>
              <a:rPr lang="hu-HU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eSzemélyi</a:t>
            </a: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okmánnyal szükséges rendelkeznie.</a:t>
            </a:r>
          </a:p>
          <a:p>
            <a:pPr marL="0" indent="0" algn="just">
              <a:buNone/>
            </a:pPr>
            <a:r>
              <a:rPr lang="hu-HU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 NAV bármelyik ügyfélszolgálatán – személyesen vagy meghatalmazott útján is – kezdeményezhető a bejelentés.</a:t>
            </a:r>
          </a:p>
        </p:txBody>
      </p:sp>
    </p:spTree>
    <p:extLst>
      <p:ext uri="{BB962C8B-B14F-4D97-AF65-F5344CB8AC3E}">
        <p14:creationId xmlns:p14="http://schemas.microsoft.com/office/powerpoint/2010/main" val="266187176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12E2A1B-C5BA-41C5-BF53-5333F7180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EGYÉNI VÁLLALKOZÁS ALAPÍTÁSA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2D02AD-1CE4-42F6-B2D3-7D7DC6B98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600200"/>
            <a:ext cx="7235825" cy="4525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hu-HU" sz="2800" b="1" dirty="0"/>
              <a:t>A kérelem az alábbi adatokat tartalmazza:</a:t>
            </a:r>
            <a:br>
              <a:rPr lang="hu-HU" sz="2800" dirty="0"/>
            </a:br>
            <a:r>
              <a:rPr lang="hu-HU" sz="2800" dirty="0"/>
              <a:t>-    azonosító adatok,</a:t>
            </a:r>
            <a:br>
              <a:rPr lang="hu-HU" sz="2800" dirty="0"/>
            </a:br>
            <a:r>
              <a:rPr lang="hu-HU" sz="2800" dirty="0"/>
              <a:t>-    állampolgárság,</a:t>
            </a:r>
            <a:br>
              <a:rPr lang="hu-HU" sz="2800" dirty="0"/>
            </a:br>
            <a:r>
              <a:rPr lang="hu-HU" sz="2800" dirty="0"/>
              <a:t>-    bejelentett lakóhely, levelezési cím,</a:t>
            </a:r>
            <a:br>
              <a:rPr lang="hu-HU" sz="2800" dirty="0"/>
            </a:br>
            <a:r>
              <a:rPr lang="hu-HU" sz="2800" dirty="0"/>
              <a:t>-    adószám,</a:t>
            </a:r>
            <a:br>
              <a:rPr lang="hu-HU" sz="2800" dirty="0"/>
            </a:br>
            <a:r>
              <a:rPr lang="hu-HU" sz="2800" dirty="0"/>
              <a:t>-    </a:t>
            </a:r>
            <a:r>
              <a:rPr lang="hu-HU" sz="2800" dirty="0" err="1"/>
              <a:t>TAJ-szám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-    székhely, telephely, fióktelephely,</a:t>
            </a:r>
            <a:br>
              <a:rPr lang="hu-HU" sz="2800" dirty="0"/>
            </a:br>
            <a:r>
              <a:rPr lang="hu-HU" sz="2800" dirty="0"/>
              <a:t>-    foglalkoztatottak létszáma,</a:t>
            </a:r>
            <a:br>
              <a:rPr lang="hu-HU" sz="2800" dirty="0"/>
            </a:br>
            <a:r>
              <a:rPr lang="hu-HU" sz="2800" dirty="0"/>
              <a:t>-    </a:t>
            </a:r>
            <a:r>
              <a:rPr lang="hu-HU" sz="2800" b="1" dirty="0"/>
              <a:t>az adózásra vonatkozó adatok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hu-HU" sz="2800" dirty="0"/>
              <a:t>	-   A kérelemhez mellékelni kell az érvényes    	hatósági erkölcsi bizonyítványt.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0A0433-B045-4F13-A4A5-D8E153488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VÁLLALATOK ALAPÍTÁSA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330546-7C8B-4972-AD9C-F69276212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 tagok önkéntes elhatározásából és egybehangzó akaratukkal jön létre. Társasági szerződés (Kft.), vagy az alapító okirat (egy személyes Kft.), vagy az alapszabály (Rt.) elfogadásával indul(hat).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Ügyvédi/közjegyzői ellenjegyzés szükséges.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 társasági szerződés tartalma: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társaság cégneve és székhelye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tagok (cég)neve, székhelye/lakcíme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társaság tevékenységi köre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társasági vagyon mértéke, rendelkezésre bocsátásának módja és ideje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ha a tevékenység határozott időre szól, akkor a tevékenység időtartama; ellenkező esetben a tevékenység határozatlan idejűnek minősül </a:t>
            </a:r>
          </a:p>
          <a:p>
            <a:pPr eaLnBrk="1" hangingPunct="1">
              <a:lnSpc>
                <a:spcPct val="80000"/>
              </a:lnSpc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8A14A7B-55D0-4A96-8AC2-E062B900D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VÁLLALATOK ALAPÍTÁSA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C8AB1A1-E7EB-42CB-A5FC-700104AAD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 sz="2800"/>
              <a:t>minden tag köteles </a:t>
            </a:r>
            <a:r>
              <a:rPr lang="hu-HU" altLang="hu-HU" sz="2800" b="1"/>
              <a:t>vagyoni</a:t>
            </a:r>
            <a:r>
              <a:rPr lang="hu-HU" altLang="hu-HU" sz="2800"/>
              <a:t> </a:t>
            </a:r>
            <a:r>
              <a:rPr lang="hu-HU" altLang="hu-HU" sz="2800" b="1"/>
              <a:t>hozzájárulást</a:t>
            </a:r>
            <a:r>
              <a:rPr lang="hu-HU" altLang="hu-HU" sz="2800"/>
              <a:t> vállalni és teljesíteni (kivéve: gazdasági munkaközösség), amely lehet </a:t>
            </a:r>
            <a:r>
              <a:rPr lang="hu-HU" altLang="hu-HU" sz="2800" b="1"/>
              <a:t>pénz</a:t>
            </a:r>
            <a:r>
              <a:rPr lang="hu-HU" altLang="hu-HU" sz="2800"/>
              <a:t> vagy </a:t>
            </a:r>
            <a:r>
              <a:rPr lang="hu-HU" altLang="hu-HU" sz="2800" b="1"/>
              <a:t>apport</a:t>
            </a:r>
            <a:r>
              <a:rPr lang="hu-HU" altLang="hu-HU" sz="2800"/>
              <a:t> (csak forgalomképes dolgok, vagyoni értékű jogok illetve szellemi alkotások lehetnek) </a:t>
            </a:r>
          </a:p>
          <a:p>
            <a:pPr algn="just" eaLnBrk="1" hangingPunct="1"/>
            <a:r>
              <a:rPr lang="hu-HU" altLang="hu-HU" sz="2800"/>
              <a:t>a társaság vagyona az alapítói vagyonon felül a </a:t>
            </a:r>
            <a:r>
              <a:rPr lang="hu-HU" altLang="hu-HU" sz="2800" b="1"/>
              <a:t>működésből eredő nyereség</a:t>
            </a:r>
            <a:r>
              <a:rPr lang="hu-HU" altLang="hu-HU" sz="2800"/>
              <a:t> fel nem használt és a tagok között szét nem osztott része 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EFEE997-F7A8-450F-99A4-997D76D38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VÁLLALATOK ALAPÍTÁSA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4DA38C7-92FA-4A22-96EA-E6417854C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/>
              <a:t>cégbírósági bejegyzés: </a:t>
            </a:r>
          </a:p>
          <a:p>
            <a:pPr lvl="1" algn="just" eaLnBrk="1" hangingPunct="1"/>
            <a:r>
              <a:rPr lang="hu-HU" altLang="hu-HU"/>
              <a:t>az alapítást kötelező bejelenteni 30 napon belül a Cégbíróságon. </a:t>
            </a:r>
          </a:p>
          <a:p>
            <a:pPr lvl="1" algn="just" eaLnBrk="1" hangingPunct="1"/>
            <a:r>
              <a:rPr lang="hu-HU" altLang="hu-HU"/>
              <a:t>a Cégbíróság a céget felveszi a cégjegyzékbe és hivatalos lapjában a </a:t>
            </a:r>
            <a:r>
              <a:rPr lang="hu-HU" altLang="hu-HU" b="1"/>
              <a:t>Cégközlönyben</a:t>
            </a:r>
            <a:r>
              <a:rPr lang="hu-HU" altLang="hu-HU"/>
              <a:t> meg jelenteti a bejegyzés tényét és fontos adatokat a cégről.</a:t>
            </a:r>
          </a:p>
          <a:p>
            <a:pPr lvl="1" algn="just" eaLnBrk="1" hangingPunct="1"/>
            <a:r>
              <a:rPr lang="hu-HU" altLang="hu-HU"/>
              <a:t>a </a:t>
            </a:r>
            <a:r>
              <a:rPr lang="hu-HU" altLang="hu-HU" b="1"/>
              <a:t>cégnyilvántartás</a:t>
            </a:r>
            <a:r>
              <a:rPr lang="hu-HU" altLang="hu-HU"/>
              <a:t> nyilvános, bárki megtekintheti a cégiratokkal együtt. 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3800C84-E67E-4116-A233-E531CFCDA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VÁLLALATOK ALAPÍTÁSA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0D11FBC-3709-4BD8-8CEF-42B77F6A7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9388" lvl="1" indent="0" algn="just" eaLnBrk="1" hangingPunct="1">
              <a:lnSpc>
                <a:spcPct val="90000"/>
              </a:lnSpc>
              <a:buFontTx/>
              <a:buNone/>
            </a:pPr>
            <a:r>
              <a:rPr lang="hu-HU" altLang="hu-HU" sz="2000"/>
              <a:t>a cégbejegyzési kérelemhez csatolni kell: </a:t>
            </a:r>
          </a:p>
          <a:p>
            <a:pPr marL="0" indent="0" algn="just" eaLnBrk="1" hangingPunct="1">
              <a:lnSpc>
                <a:spcPct val="90000"/>
              </a:lnSpc>
            </a:pPr>
            <a:endParaRPr lang="hu-HU" altLang="hu-HU" sz="2400"/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 a társasági szerződést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 a hiteles aláírási címpéldányt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 a tevékenységhez szükséges hatósági engedélyt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ha ingatlan az apport akkor az ingatlan tulajdoni lapjának másolatát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 a tagjegyzéket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 a számlavezető pénzintézet igazolását, a pénzbeni vagyoni hozzájárulás befizetéséről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 a felügyelőbizottsági tagok illetve a könyvvizsgáló elfogadó nyilatkozatát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az eljáró jogi képviselő részére adott meghatalmazás </a:t>
            </a:r>
          </a:p>
          <a:p>
            <a:pPr marL="179388" lvl="1" indent="0" algn="just" eaLnBrk="1" hangingPunct="1">
              <a:lnSpc>
                <a:spcPct val="90000"/>
              </a:lnSpc>
            </a:pPr>
            <a:r>
              <a:rPr lang="hu-HU" altLang="hu-HU" sz="2000"/>
              <a:t>székhely használatról engedély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AF4C283-87FF-4C02-9399-4BC4E28E1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SZERVEZETEK VÁLLALATALAPÍTÁSA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456357-2BCA-4B80-82E4-651183CC3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175" y="1600200"/>
            <a:ext cx="7235825" cy="47815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hu-HU" sz="2800" b="1" dirty="0"/>
              <a:t>Fúzió</a:t>
            </a:r>
            <a:r>
              <a:rPr lang="hu-HU" sz="2800" dirty="0"/>
              <a:t>: két vállalat egyesülése melynek során új vállalat keletkezik és a régiek megszűnnek.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800" b="1" dirty="0"/>
              <a:t>Felvásárlás</a:t>
            </a:r>
            <a:r>
              <a:rPr lang="hu-HU" sz="2800" dirty="0"/>
              <a:t>: egy vállalat megvásárol egy másikat, így azt ellenőrzése alá vonja.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hu-HU" sz="2800" b="1" dirty="0"/>
              <a:t>Szövetkezet</a:t>
            </a:r>
            <a:r>
              <a:rPr lang="hu-HU" sz="2800" dirty="0"/>
              <a:t>: a közös vállalkozás sajátos formája, ahol a egyének vagy kisebb vállalatok társulása a jellemző. Vezetésükben az egy tag – egy szavazat elv érvényesül. Sok esetben csak egy- egy funkció megvalósítására szerveződik. (pl.: beszerző vagy értékesítő szövetkezetek)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D909DBE-38A3-4C66-99A0-D177B52C6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MEGSZŰNÉS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DFABAD2-E06D-48EB-A952-EF5641C67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hu-HU" sz="2800" dirty="0"/>
              <a:t>a társasági szerződésben (alapszabályban) </a:t>
            </a:r>
            <a:r>
              <a:rPr lang="hu-HU" sz="2800" b="1" dirty="0"/>
              <a:t>rögzített működési időtartam </a:t>
            </a:r>
            <a:r>
              <a:rPr lang="hu-HU" sz="2800" dirty="0"/>
              <a:t>eltelt (vagy az abban rögzített más megszűnési feltétel megvalósul).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800" dirty="0"/>
              <a:t>elhatározza jogutód nélküli megszűnését.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800" dirty="0"/>
              <a:t>más társasággal egyesül, beolvad, szétválik vagy átalakul.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800" dirty="0"/>
              <a:t>tagjainak száma (Kft., Rt. kivételével) egy főre csökken és 6 hónapon belül nem jelentenek be új tagot a cégbíróságnál.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hu-HU" sz="2800" dirty="0"/>
              <a:t>a bíróság felszámolási (kényszertörlési) eljárás során megszünteti. 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2CA7032A-CA58-4207-BC5F-D7B53A7AA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hu-HU" altLang="hu-HU" b="1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hu-HU" altLang="hu-HU" b="1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hu-HU" altLang="hu-HU" sz="4000" b="1"/>
              <a:t>VÁLLALKOZÁSOK ALAPÍTÁSA ÉS MEGSZŰNÉSE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1894237-2B8A-415F-85AE-B6A7ED274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VÁLLALATOK MEGSZŰNÉSÉNEK OKAI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CFD93C0-58F1-4E92-B8B7-78B95439A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Piaci okok: a kereslet rossz felméréséből adódik, illetve a piacot veszt a vállalat.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Másrészt a menedzsment működésének hibája is: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400"/>
              <a:t>Túlzott optimizmus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400"/>
              <a:t>„Kreatív” könyvelés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400"/>
              <a:t>Hibás expanzió, rosszul sikerült felvásárlások, beruházások.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hu-HU" altLang="hu-HU" sz="2400"/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Külső okok: ágazati,- országos,- világgazdasági válság.</a:t>
            </a:r>
          </a:p>
          <a:p>
            <a:pPr eaLnBrk="1" hangingPunct="1">
              <a:lnSpc>
                <a:spcPct val="80000"/>
              </a:lnSpc>
            </a:pPr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5BAAAD3-29CE-4C47-9A30-2479DCFC9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CSŐD ÉS FELSZÁMOLÁS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71E443-BCF3-42F5-AD17-1E9D9BB0A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/>
              <a:t>A </a:t>
            </a:r>
            <a:r>
              <a:rPr lang="hu-HU" altLang="hu-HU" b="1"/>
              <a:t>csőd</a:t>
            </a:r>
            <a:r>
              <a:rPr lang="hu-HU" altLang="hu-HU"/>
              <a:t> az a jogi eljárás, amely során rendezik a vállalkozás adósságait. A csőd lehet </a:t>
            </a:r>
            <a:r>
              <a:rPr lang="hu-HU" altLang="hu-HU" b="1"/>
              <a:t>önkéntes</a:t>
            </a:r>
            <a:r>
              <a:rPr lang="hu-HU" altLang="hu-HU"/>
              <a:t> (a vállalat maga kéri), illetve </a:t>
            </a:r>
            <a:r>
              <a:rPr lang="hu-HU" altLang="hu-HU" b="1"/>
              <a:t>nem önkéntes </a:t>
            </a:r>
            <a:r>
              <a:rPr lang="hu-HU" altLang="hu-HU"/>
              <a:t>(a hitelezők kérik). Ez nem jelenti a vállalat felszámolását!</a:t>
            </a:r>
          </a:p>
          <a:p>
            <a:pPr algn="just" eaLnBrk="1" hangingPunct="1"/>
            <a:r>
              <a:rPr lang="hu-HU" altLang="hu-HU" b="1"/>
              <a:t>Felszámolás</a:t>
            </a:r>
            <a:r>
              <a:rPr lang="hu-HU" altLang="hu-HU"/>
              <a:t>: abban az esetben, ha a csődvédelem sem segít a vállalaton. 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016F47B-1F20-4AEB-AD23-001708B85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CSŐDELJÁRÁS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AAAA084-0F19-4203-91F5-D07D5A91F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 dirty="0"/>
              <a:t>Célja: </a:t>
            </a:r>
            <a:r>
              <a:rPr lang="hu-HU" altLang="hu-HU" dirty="0"/>
              <a:t>A fizetésképtelen gazdálkodó szervezetek újjászervezése, "meggyógyítása".</a:t>
            </a:r>
            <a:br>
              <a:rPr lang="hu-HU" altLang="hu-HU" dirty="0"/>
            </a:br>
            <a:endParaRPr lang="hu-HU" altLang="hu-HU" dirty="0"/>
          </a:p>
          <a:p>
            <a:pPr eaLnBrk="1" hangingPunct="1"/>
            <a:r>
              <a:rPr lang="hu-HU" altLang="hu-HU" dirty="0"/>
              <a:t>Ezért a csődeljárás lényege, olyan </a:t>
            </a:r>
            <a:r>
              <a:rPr lang="hu-HU" altLang="hu-HU" b="1" dirty="0"/>
              <a:t>egyezség létrehozásának megkísérlése</a:t>
            </a:r>
            <a:r>
              <a:rPr lang="hu-HU" altLang="hu-HU" dirty="0"/>
              <a:t> a hitelezők bevonásával és hozzájárulásával, amely várhatóan helyreállítja az </a:t>
            </a:r>
            <a:r>
              <a:rPr lang="hu-HU" altLang="hu-HU"/>
              <a:t>adós fizetőképességét.</a:t>
            </a:r>
            <a:endParaRPr lang="hu-HU" altLang="hu-HU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3091781-7425-4F20-941A-F55F05E7C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CSŐDELJÁRÁS JELLEMZŐI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6173687-825E-4E7F-A3B3-1EBC8A3AF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a csőd bejelentése az adós elhatározásán múlik,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két évente egyszer van lehetősége.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az adós általában azért jelent csődöt, hogy megelőzze a hitelezők által kezdeményezett felszámolási eljárás lefolytatását (csődeljárás alatt nem lehet felszámolási eljárást folytatni).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az adós a csődeljárás bejelentésétől 15 napon belül köteles a hitelezőket tárgyalásra hívni, ahol kéri a </a:t>
            </a:r>
            <a:r>
              <a:rPr lang="hu-HU" altLang="hu-HU" sz="2800" b="1"/>
              <a:t>90 napos fizetési haladék</a:t>
            </a:r>
            <a:r>
              <a:rPr lang="hu-HU" altLang="hu-HU" sz="2800"/>
              <a:t>ot. 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519C3BE-923C-48D5-AC7A-2C56DDFB1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CSŐDELJÁRÁS JELLEMZŐI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382CFF3-00A4-4DC2-9229-0AAA6690B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 tárgyalásról </a:t>
            </a:r>
            <a:r>
              <a:rPr lang="hu-HU" altLang="hu-HU" sz="2400" b="1"/>
              <a:t>jegyzőkönyvet</a:t>
            </a:r>
            <a:r>
              <a:rPr lang="hu-HU" altLang="hu-HU" sz="2400"/>
              <a:t> kell vezetni, amely tartalmazza: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hitelezők által elfogadott programot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végrehajtás és az ellenőrzés módját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teljesítési határidők esetleges módosítását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a hitelezők követeléseinek elengedését vagy átvállalását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hu-HU" altLang="hu-HU" sz="2000"/>
              <a:t>mindazt amit az adós és a hitelezők az egyezségbe belefoglalnak, </a:t>
            </a: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r>
              <a:rPr lang="hu-HU" altLang="hu-HU" sz="2000"/>
              <a:t>A tárgyalás eredményéről az adós 3 napon belül köteles értesíteni a bíróságot.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 bíróság vagy megszünteti a csődeljárást, mert az adós nem kapta meg a fizetési haladékot vagy ha megkapta vagyonfelügyelőt rendel ki és közzéteszi a fizetési haladékot tartalmazó végzést a cégközlönyben. </a:t>
            </a:r>
          </a:p>
          <a:p>
            <a:pPr eaLnBrk="1" hangingPunct="1">
              <a:lnSpc>
                <a:spcPct val="80000"/>
              </a:lnSpc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C08B073-E7E1-4037-A4BD-EA0DAFABB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VAGYONFELÜGYELŐ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02029F8-E4BE-45DB-878E-E47CE4595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az a személy, akit a bíróság kirendel csődeljárás idejére és aki korlátozza a gazdálkodó szervezet vezetőinek vagyonnal való rendelkezését.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ellenőrzi a gazdálkodó szervezet vagyoni helyzetét, erről tájékoztatja a hitelezőket és a bíróságot.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felhívhatja a gazdálkodó szervezetet valamely követelése érvényesítésére.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800"/>
              <a:t>csak olyan kötelezettségvállalást hagyhat jóvá, amelyek az adós célszerű működéséhez szükségesek. </a:t>
            </a:r>
          </a:p>
          <a:p>
            <a:pPr algn="just" eaLnBrk="1" hangingPunct="1">
              <a:lnSpc>
                <a:spcPct val="80000"/>
              </a:lnSpc>
            </a:pPr>
            <a:endParaRPr lang="hu-HU" altLang="hu-HU" sz="280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96798C4-2C0C-4ECF-A7DB-9EADEB58A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A FELSZÁMOLÁS, A FELSZÁMOLÓ FELADATAI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BDDA157-F739-4902-BE8A-FDFE4F4D1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felméri a gazdálkodó szervezet vagyoni helyzetét és a vele szembeni követeléseket - ez alapján megállapítja a felszámolás ütemtervét és az annak végrehajtásához szükséges költségeket.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meghatározza a felesleges munkaerő leépítéshez szükséges intézkedéseket.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joga van az adós által kötött szerződéseket azonnali hatállyal felmondani.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a hitelezők érdekében megtámadhatja az adós 1 éven belül kötött bizonyos szerződéseit.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400"/>
              <a:t>legkésőbb 2 év elteltével felszámolási zárómérleget a bevételek és kiadások alakulásáról kimutatást, záró adóbevallási és zárójelentést köteles készíteni </a:t>
            </a:r>
          </a:p>
          <a:p>
            <a:pPr eaLnBrk="1" hangingPunct="1">
              <a:lnSpc>
                <a:spcPct val="80000"/>
              </a:lnSpc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1538364-D3AD-4AC4-839D-676542959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404813"/>
            <a:ext cx="7272338" cy="1143000"/>
          </a:xfrm>
        </p:spPr>
        <p:txBody>
          <a:bodyPr/>
          <a:lstStyle/>
          <a:p>
            <a:pPr eaLnBrk="1" hangingPunct="1"/>
            <a:r>
              <a:rPr lang="hu-HU" altLang="hu-HU" sz="3200" b="1"/>
              <a:t>FELSZÁMOLÁS SORÁN A TARTOZÁSOK KIEGYENLÍTÉSÉNEK A SORRENDJE</a:t>
            </a:r>
            <a:endParaRPr lang="hu-HU" altLang="hu-HU" sz="4000" b="1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53AD01B-C117-4638-9D73-AFE86C306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3713" y="1844675"/>
            <a:ext cx="6934200" cy="42799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Trebuchet MS" panose="020B0603020202020204" pitchFamily="34" charset="0"/>
              <a:buAutoNum type="arabicPeriod"/>
            </a:pPr>
            <a:r>
              <a:rPr lang="hu-HU" altLang="hu-HU" sz="2400"/>
              <a:t>a felszámoló költségei (munkabér, a vagyon értékesítésével illetve a követelések érvényesítésével kapcsolatos költségek, a felszámoló díja, stb.) </a:t>
            </a:r>
          </a:p>
          <a:p>
            <a:pPr marL="609600" indent="-609600" algn="just" eaLnBrk="1" hangingPunct="1">
              <a:lnSpc>
                <a:spcPct val="90000"/>
              </a:lnSpc>
              <a:buFont typeface="Trebuchet MS" panose="020B0603020202020204" pitchFamily="34" charset="0"/>
              <a:buAutoNum type="arabicPeriod"/>
            </a:pPr>
            <a:r>
              <a:rPr lang="hu-HU" altLang="hu-HU" sz="2400"/>
              <a:t>záloggal, óvadékkal biztosított követelések </a:t>
            </a:r>
          </a:p>
          <a:p>
            <a:pPr marL="609600" indent="-609600" algn="just" eaLnBrk="1" hangingPunct="1">
              <a:lnSpc>
                <a:spcPct val="90000"/>
              </a:lnSpc>
              <a:buFont typeface="Trebuchet MS" panose="020B0603020202020204" pitchFamily="34" charset="0"/>
              <a:buAutoNum type="arabicPeriod"/>
            </a:pPr>
            <a:r>
              <a:rPr lang="hu-HU" altLang="hu-HU" sz="2400"/>
              <a:t>záradékjellegű követelések pl.: kártérítési járulék </a:t>
            </a:r>
          </a:p>
          <a:p>
            <a:pPr marL="609600" indent="-609600" algn="just" eaLnBrk="1" hangingPunct="1">
              <a:lnSpc>
                <a:spcPct val="90000"/>
              </a:lnSpc>
              <a:buFont typeface="Trebuchet MS" panose="020B0603020202020204" pitchFamily="34" charset="0"/>
              <a:buAutoNum type="arabicPeriod"/>
            </a:pPr>
            <a:r>
              <a:rPr lang="hu-HU" altLang="hu-HU" sz="2400"/>
              <a:t>magánszemélyek nem gazdasági tevékenységéből eredő követelései pl.: garancia vagy jóváírás esetén </a:t>
            </a:r>
          </a:p>
          <a:p>
            <a:pPr marL="609600" indent="-609600" algn="just" eaLnBrk="1" hangingPunct="1">
              <a:lnSpc>
                <a:spcPct val="90000"/>
              </a:lnSpc>
              <a:buFont typeface="Trebuchet MS" panose="020B0603020202020204" pitchFamily="34" charset="0"/>
              <a:buAutoNum type="arabicPeriod"/>
            </a:pPr>
            <a:r>
              <a:rPr lang="hu-HU" altLang="hu-HU" sz="2400"/>
              <a:t>köztartozások (adók, TB tartozások) </a:t>
            </a:r>
          </a:p>
          <a:p>
            <a:pPr marL="609600" indent="-609600" algn="just" eaLnBrk="1" hangingPunct="1">
              <a:lnSpc>
                <a:spcPct val="90000"/>
              </a:lnSpc>
              <a:buFont typeface="Trebuchet MS" panose="020B0603020202020204" pitchFamily="34" charset="0"/>
              <a:buAutoNum type="arabicPeriod"/>
            </a:pPr>
            <a:r>
              <a:rPr lang="hu-HU" altLang="hu-HU" sz="2400"/>
              <a:t>a többi hitelezői követelés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hu-HU" altLang="hu-HU" sz="2400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0EF70EF-BFFA-4E2C-85BF-8178CF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VÉGELSZÁMOLÁS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871C48E-68CB-47AA-9E27-83A9E3BB2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/>
              <a:t>amikor a gazdálkodó szervezet befejezi a tevékenységét jogutód nélkül, de fizetőképes.</a:t>
            </a:r>
          </a:p>
          <a:p>
            <a:pPr algn="just" eaLnBrk="1" hangingPunct="1"/>
            <a:r>
              <a:rPr lang="hu-HU" altLang="hu-HU"/>
              <a:t>a cégbíróság teszi közzé a cégközlönyben </a:t>
            </a:r>
          </a:p>
          <a:p>
            <a:pPr algn="just" eaLnBrk="1" hangingPunct="1"/>
            <a:r>
              <a:rPr lang="hu-HU" altLang="hu-HU"/>
              <a:t>az eljárást a végelszámoló folytatja le, aki: </a:t>
            </a:r>
          </a:p>
          <a:p>
            <a:pPr lvl="1" algn="just" eaLnBrk="1" hangingPunct="1"/>
            <a:r>
              <a:rPr lang="hu-HU" altLang="hu-HU"/>
              <a:t>a kötelezettségeket lejárattól függetlenül teljesíti </a:t>
            </a:r>
          </a:p>
          <a:p>
            <a:pPr lvl="1" algn="just" eaLnBrk="1" hangingPunct="1"/>
            <a:r>
              <a:rPr lang="hu-HU" altLang="hu-HU"/>
              <a:t>a követeléseket behajtja 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ím 1">
            <a:extLst>
              <a:ext uri="{FF2B5EF4-FFF2-40B4-BE49-F238E27FC236}">
                <a16:creationId xmlns:a16="http://schemas.microsoft.com/office/drawing/2014/main" id="{2DAD9CFF-AE7E-402C-B35E-21E56F5B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KÉNYSZERTÖRLÉS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4118B7-2BAC-4A4E-86F2-E489BC1E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275" y="1600200"/>
            <a:ext cx="7451725" cy="49974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hu-HU" dirty="0"/>
              <a:t>ha a cég a végelszámolást három éven belül nem fejezte be, és határidőn belül nem terjesztett elő törlése iránt szabályszerű kérelmet</a:t>
            </a:r>
          </a:p>
          <a:p>
            <a:pPr>
              <a:defRPr/>
            </a:pPr>
            <a:r>
              <a:rPr lang="hu-HU" dirty="0"/>
              <a:t>ha a cég jogutód nélküli megszűnését előidéző ok következett be, és végelszámolási eljárás lefolytatásának nincs helye</a:t>
            </a:r>
          </a:p>
          <a:p>
            <a:pPr>
              <a:defRPr/>
            </a:pPr>
            <a:r>
              <a:rPr lang="hu-HU" dirty="0"/>
              <a:t>ha törvényességi felügyeleti hatáskörben eljárva a céget megszűntnek nyilvánítja</a:t>
            </a:r>
          </a:p>
          <a:p>
            <a:pPr>
              <a:defRPr/>
            </a:pPr>
            <a:r>
              <a:rPr lang="hu-HU" dirty="0"/>
              <a:t>ha a cég a végelszámolás általános szabályaira történő áttérést nem hajtotta végre.</a:t>
            </a:r>
          </a:p>
          <a:p>
            <a:pPr marL="0" indent="0"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A601C79-C217-4D76-83B0-89828639D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b="1"/>
              <a:t>VÁLLALATOK ALAPÍTÁSA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FCFA019-1F42-4EFF-826B-5A45D0F83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0" y="1600200"/>
            <a:ext cx="7524750" cy="45259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hu-HU" dirty="0"/>
              <a:t>Ez egyrészt egy </a:t>
            </a:r>
            <a:r>
              <a:rPr lang="hu-HU" b="1" dirty="0"/>
              <a:t>jogi procedúra </a:t>
            </a:r>
            <a:r>
              <a:rPr lang="hu-HU" dirty="0"/>
              <a:t>(törvények, rendeletek szabályozzák).</a:t>
            </a:r>
          </a:p>
          <a:p>
            <a:pPr eaLnBrk="1" hangingPunct="1">
              <a:defRPr/>
            </a:pPr>
            <a:r>
              <a:rPr lang="hu-HU" dirty="0"/>
              <a:t>Másrészt a </a:t>
            </a:r>
            <a:r>
              <a:rPr lang="hu-HU" b="1" dirty="0"/>
              <a:t>piacra lépést </a:t>
            </a:r>
            <a:r>
              <a:rPr lang="hu-HU" dirty="0"/>
              <a:t>jelenti, annak minden előnyével és kockázatával együtt.</a:t>
            </a:r>
          </a:p>
          <a:p>
            <a:pPr eaLnBrk="1" hangingPunct="1">
              <a:defRPr/>
            </a:pPr>
            <a:r>
              <a:rPr lang="hu-HU" dirty="0"/>
              <a:t>Meghatározza a </a:t>
            </a:r>
            <a:r>
              <a:rPr lang="hu-HU" b="1" dirty="0"/>
              <a:t>piac állapota</a:t>
            </a:r>
            <a:r>
              <a:rPr lang="hu-HU" dirty="0"/>
              <a:t>, de szerepe van az </a:t>
            </a:r>
            <a:r>
              <a:rPr lang="hu-HU" b="1" dirty="0"/>
              <a:t>állam gazdaságpolitikájá</a:t>
            </a:r>
            <a:r>
              <a:rPr lang="hu-HU" dirty="0"/>
              <a:t>nak is (adókedvezmények, tiltások, stb.).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341E332-8CAB-4ABA-85BF-30426181D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15875"/>
            <a:ext cx="6778625" cy="820738"/>
          </a:xfrm>
        </p:spPr>
        <p:txBody>
          <a:bodyPr/>
          <a:lstStyle/>
          <a:p>
            <a:pPr eaLnBrk="1" hangingPunct="1"/>
            <a:r>
              <a:rPr lang="hu-HU" altLang="hu-HU" sz="1600" b="1" dirty="0"/>
              <a:t>AZ ÚJ BEJEGYZÉSŰ, A CSŐD-, FELSZÁMOLÁSI ÉS VÉGELSZÁMOLÁSI ELJÁRÁS ALATT ÁLLÓ, VALAMINT A MEGSZŰNT GAZDASÁGI SZERVEZETEK SZÁMA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A8362D-B8C4-41D0-8FC4-E763BA724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836613"/>
            <a:ext cx="4464496" cy="59400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69211F10-91CA-43B4-ABB7-3E64AE78F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hu-HU" altLang="hu-HU">
              <a:latin typeface="Arial" panose="020B0604020202020204" pitchFamily="34" charset="0"/>
            </a:endParaRPr>
          </a:p>
          <a:p>
            <a:pPr eaLnBrk="1" hangingPunct="1"/>
            <a:endParaRPr lang="hu-HU" altLang="hu-HU">
              <a:latin typeface="Arial" panose="020B0604020202020204" pitchFamily="34" charset="0"/>
            </a:endParaRPr>
          </a:p>
          <a:p>
            <a:pPr algn="ctr" eaLnBrk="1" hangingPunct="1">
              <a:buFontTx/>
              <a:buNone/>
            </a:pPr>
            <a:r>
              <a:rPr lang="hu-HU" altLang="hu-HU" sz="4400" b="1">
                <a:latin typeface="Arial" panose="020B0604020202020204" pitchFamily="34" charset="0"/>
              </a:rPr>
              <a:t>FEDEZETSZÁMÍTÁS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614BC48-69CC-481D-875F-1EF46E294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549275"/>
            <a:ext cx="7292975" cy="9350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FEDEZETI PONT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013BCA8-0BE7-4EEF-A9A1-0195745E8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5150" y="1844675"/>
            <a:ext cx="6996113" cy="38496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2800">
                <a:latin typeface="Arial" panose="020B0604020202020204" pitchFamily="34" charset="0"/>
              </a:rPr>
              <a:t>A </a:t>
            </a:r>
            <a:r>
              <a:rPr lang="hu-HU" altLang="hu-HU" sz="2800" b="1">
                <a:latin typeface="Arial" panose="020B0604020202020204" pitchFamily="34" charset="0"/>
              </a:rPr>
              <a:t>fedezeti pont</a:t>
            </a:r>
            <a:r>
              <a:rPr lang="hu-HU" altLang="hu-HU" sz="2800">
                <a:latin typeface="Arial" panose="020B0604020202020204" pitchFamily="34" charset="0"/>
              </a:rPr>
              <a:t>, a mikroökonómia definíciója szerint, az az ár-mennyiség kombináció, amely mellett a vizsgált vállalat profitja rövid- és hosszútávon éppen zérus, vagyis az optimális döntés meghozatala után bevételeivel a vállalat a termelés során felmerülő minden költségét éppen fedezni tudja. E pont „fölött” a vállalat pozitív eredményt (nyereséget) ér el, a pont „alatt” pedig negatívat (veszteséget).</a:t>
            </a:r>
            <a:r>
              <a:rPr lang="hu-HU" altLang="hu-HU" sz="2800"/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BA4C2C4-B65B-4894-9F6A-2F2AA7876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1125538"/>
            <a:ext cx="7005638" cy="9350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FŐBB JELÖLÉSEK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40FE614-7E95-4FC3-87D6-6A805C801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3713" y="2205038"/>
            <a:ext cx="7380287" cy="3921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Á = ÁRBEVÉTEL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TÉ = TERMELÉSI ÉRTÉK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hu-HU" sz="2000" dirty="0">
                <a:latin typeface="Arial" charset="0"/>
              </a:rPr>
              <a:t>	Számításainkban feltételezzük, hogy a TÉ egyenlő 	az árbevétellel!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K = KÖLTSÉG	 </a:t>
            </a:r>
            <a:r>
              <a:rPr lang="hu-HU" sz="2000" dirty="0" err="1">
                <a:latin typeface="Arial" charset="0"/>
              </a:rPr>
              <a:t>K</a:t>
            </a:r>
            <a:r>
              <a:rPr lang="hu-HU" sz="2000" baseline="-25000" dirty="0" err="1">
                <a:latin typeface="Arial" charset="0"/>
              </a:rPr>
              <a:t>ö</a:t>
            </a:r>
            <a:r>
              <a:rPr lang="hu-HU" sz="2000" baseline="-25000" dirty="0">
                <a:latin typeface="Arial" charset="0"/>
              </a:rPr>
              <a:t> </a:t>
            </a:r>
            <a:r>
              <a:rPr lang="hu-HU" sz="2000" dirty="0">
                <a:latin typeface="Arial" charset="0"/>
              </a:rPr>
              <a:t>=  összköltség	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K</a:t>
            </a:r>
            <a:r>
              <a:rPr lang="hu-HU" sz="2000" baseline="-25000" dirty="0">
                <a:latin typeface="Arial" charset="0"/>
              </a:rPr>
              <a:t>p </a:t>
            </a:r>
            <a:r>
              <a:rPr lang="hu-HU" sz="2000" dirty="0">
                <a:latin typeface="Arial" charset="0"/>
              </a:rPr>
              <a:t>= LINEÁRIS VÁLTOZÓ KÖLTSÉG (k</a:t>
            </a:r>
            <a:r>
              <a:rPr lang="hu-HU" sz="2000" baseline="-25000" dirty="0">
                <a:latin typeface="Arial" charset="0"/>
              </a:rPr>
              <a:t>p</a:t>
            </a:r>
            <a:r>
              <a:rPr lang="hu-HU" sz="2000" dirty="0">
                <a:latin typeface="Arial" charset="0"/>
              </a:rPr>
              <a:t>=egy darabra jutó)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err="1">
                <a:latin typeface="Arial" charset="0"/>
              </a:rPr>
              <a:t>K</a:t>
            </a:r>
            <a:r>
              <a:rPr lang="hu-HU" sz="2000" baseline="-25000" dirty="0" err="1">
                <a:latin typeface="Arial" charset="0"/>
              </a:rPr>
              <a:t>f</a:t>
            </a:r>
            <a:r>
              <a:rPr lang="hu-HU" sz="2000" baseline="-25000" dirty="0">
                <a:latin typeface="Arial" charset="0"/>
              </a:rPr>
              <a:t> </a:t>
            </a:r>
            <a:r>
              <a:rPr lang="hu-HU" sz="2000" dirty="0">
                <a:latin typeface="Arial" charset="0"/>
              </a:rPr>
              <a:t>= ÁLLANDÓ (FIX) KÖLTSÉG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q = MENNYISÉG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p = EGYSÉGÁR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 err="1">
                <a:latin typeface="Arial" charset="0"/>
              </a:rPr>
              <a:t>F</a:t>
            </a:r>
            <a:r>
              <a:rPr lang="hu-HU" sz="2000" baseline="-25000" dirty="0" err="1">
                <a:latin typeface="Arial" charset="0"/>
              </a:rPr>
              <a:t>p</a:t>
            </a:r>
            <a:r>
              <a:rPr lang="hu-HU" sz="2000" baseline="-25000" dirty="0">
                <a:latin typeface="Arial" charset="0"/>
              </a:rPr>
              <a:t> </a:t>
            </a:r>
            <a:r>
              <a:rPr lang="hu-HU" sz="2000" dirty="0">
                <a:latin typeface="Arial" charset="0"/>
              </a:rPr>
              <a:t>= FEDEZETI PONT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FH = FEDEZETI HOZZÁJÁRULÁS (termelési érték – változó költség)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000" dirty="0">
                <a:latin typeface="Arial" charset="0"/>
              </a:rPr>
              <a:t>E = eredmény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ECC43C-E0C8-4525-882F-F98570DBB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6238" y="333375"/>
            <a:ext cx="7477125" cy="939800"/>
          </a:xfrm>
        </p:spPr>
        <p:txBody>
          <a:bodyPr anchor="t"/>
          <a:lstStyle/>
          <a:p>
            <a:pPr eaLnBrk="1" hangingPunct="1"/>
            <a:r>
              <a:rPr lang="hu-HU" altLang="hu-HU" sz="3200" b="1"/>
              <a:t>FEDEZETI PONT GRAFIKUS ÁBRÁZOLÁSA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876F444-AD48-4214-A108-3D030DF44A87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1539875"/>
            <a:ext cx="6746875" cy="5105400"/>
            <a:chOff x="334" y="1058"/>
            <a:chExt cx="4250" cy="3216"/>
          </a:xfrm>
        </p:grpSpPr>
        <p:sp>
          <p:nvSpPr>
            <p:cNvPr id="67614" name="Line 4">
              <a:extLst>
                <a:ext uri="{FF2B5EF4-FFF2-40B4-BE49-F238E27FC236}">
                  <a16:creationId xmlns:a16="http://schemas.microsoft.com/office/drawing/2014/main" id="{765EF3F9-41DE-4149-9088-C1FB412B5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" y="3791"/>
              <a:ext cx="2974" cy="0"/>
            </a:xfrm>
            <a:prstGeom prst="line">
              <a:avLst/>
            </a:prstGeom>
            <a:noFill/>
            <a:ln w="28575">
              <a:solidFill>
                <a:srgbClr val="25294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67615" name="Line 5">
              <a:extLst>
                <a:ext uri="{FF2B5EF4-FFF2-40B4-BE49-F238E27FC236}">
                  <a16:creationId xmlns:a16="http://schemas.microsoft.com/office/drawing/2014/main" id="{09FD138D-C02B-40B0-B9D5-77711F493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7" y="1246"/>
              <a:ext cx="0" cy="2545"/>
            </a:xfrm>
            <a:prstGeom prst="line">
              <a:avLst/>
            </a:prstGeom>
            <a:noFill/>
            <a:ln w="28575">
              <a:solidFill>
                <a:srgbClr val="25294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hu-HU"/>
            </a:p>
          </p:txBody>
        </p:sp>
        <p:sp>
          <p:nvSpPr>
            <p:cNvPr id="67616" name="Text Box 6">
              <a:extLst>
                <a:ext uri="{FF2B5EF4-FFF2-40B4-BE49-F238E27FC236}">
                  <a16:creationId xmlns:a16="http://schemas.microsoft.com/office/drawing/2014/main" id="{554C0DD7-A9AA-41C1-BCC6-683056F1F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058"/>
              <a:ext cx="619" cy="670"/>
            </a:xfrm>
            <a:prstGeom prst="rect">
              <a:avLst/>
            </a:prstGeom>
            <a:noFill/>
            <a:ln w="9525">
              <a:solidFill>
                <a:srgbClr val="25294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Blip>
                  <a:blip r:embed="rId3"/>
                </a:buBlip>
                <a:defRPr sz="3200">
                  <a:solidFill>
                    <a:srgbClr val="252946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rgbClr val="252946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rgbClr val="252946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hu-HU" altLang="hu-HU" sz="1800" b="1">
                  <a:latin typeface="Arial" panose="020B0604020202020204" pitchFamily="34" charset="0"/>
                </a:rPr>
                <a:t>TÉ</a:t>
              </a:r>
              <a:r>
                <a:rPr lang="hu-HU" altLang="hu-HU" sz="1800" b="1">
                  <a:latin typeface="Garamond" panose="02020404030301010803" pitchFamily="18" charset="0"/>
                </a:rPr>
                <a:t>, Ktg.</a:t>
              </a:r>
            </a:p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hu-HU" altLang="hu-HU" sz="1800" b="1">
                  <a:latin typeface="Garamond" panose="02020404030301010803" pitchFamily="18" charset="0"/>
                </a:rPr>
                <a:t>[Ft/év]</a:t>
              </a:r>
            </a:p>
          </p:txBody>
        </p:sp>
        <p:sp>
          <p:nvSpPr>
            <p:cNvPr id="67617" name="Text Box 7">
              <a:extLst>
                <a:ext uri="{FF2B5EF4-FFF2-40B4-BE49-F238E27FC236}">
                  <a16:creationId xmlns:a16="http://schemas.microsoft.com/office/drawing/2014/main" id="{7979CD4D-7138-42FF-B120-D71B08C38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3925"/>
              <a:ext cx="1360" cy="349"/>
            </a:xfrm>
            <a:prstGeom prst="rect">
              <a:avLst/>
            </a:prstGeom>
            <a:noFill/>
            <a:ln w="9525">
              <a:solidFill>
                <a:srgbClr val="25294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Blip>
                  <a:blip r:embed="rId3"/>
                </a:buBlip>
                <a:defRPr sz="3200">
                  <a:solidFill>
                    <a:srgbClr val="252946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rgbClr val="252946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rgbClr val="252946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hu-HU" altLang="hu-HU" sz="1500" b="1">
                  <a:latin typeface="Garamond" panose="02020404030301010803" pitchFamily="18" charset="0"/>
                </a:rPr>
                <a:t>Termelt mennyiség [db]</a:t>
              </a:r>
            </a:p>
          </p:txBody>
        </p:sp>
      </p:grpSp>
      <p:sp>
        <p:nvSpPr>
          <p:cNvPr id="615432" name="Line 8">
            <a:extLst>
              <a:ext uri="{FF2B5EF4-FFF2-40B4-BE49-F238E27FC236}">
                <a16:creationId xmlns:a16="http://schemas.microsoft.com/office/drawing/2014/main" id="{386C3135-3DE4-4DDF-ABE2-4E6DF2CCE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1163" y="1630363"/>
            <a:ext cx="4238625" cy="4222750"/>
          </a:xfrm>
          <a:prstGeom prst="line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33" name="Line 9">
            <a:extLst>
              <a:ext uri="{FF2B5EF4-FFF2-40B4-BE49-F238E27FC236}">
                <a16:creationId xmlns:a16="http://schemas.microsoft.com/office/drawing/2014/main" id="{E6A6C9E9-467C-4643-8270-D45378F63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9575" y="5059363"/>
            <a:ext cx="4256088" cy="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34" name="Line 10">
            <a:extLst>
              <a:ext uri="{FF2B5EF4-FFF2-40B4-BE49-F238E27FC236}">
                <a16:creationId xmlns:a16="http://schemas.microsoft.com/office/drawing/2014/main" id="{2A233AD6-4D50-4C9E-BA73-AA2AD6CCF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9575" y="4197350"/>
            <a:ext cx="4375150" cy="1646238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35" name="Line 11">
            <a:extLst>
              <a:ext uri="{FF2B5EF4-FFF2-40B4-BE49-F238E27FC236}">
                <a16:creationId xmlns:a16="http://schemas.microsoft.com/office/drawing/2014/main" id="{A85BBDCB-81B2-48FD-A937-AEC3D8E39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0213" y="3232150"/>
            <a:ext cx="4359275" cy="18129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36" name="Text Box 12">
            <a:extLst>
              <a:ext uri="{FF2B5EF4-FFF2-40B4-BE49-F238E27FC236}">
                <a16:creationId xmlns:a16="http://schemas.microsoft.com/office/drawing/2014/main" id="{7D9281AE-A3EE-4B6B-9211-F725C848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1484313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 sz="2400">
                <a:latin typeface="Arial" panose="020B0604020202020204" pitchFamily="34" charset="0"/>
              </a:rPr>
              <a:t>TÉ*</a:t>
            </a:r>
          </a:p>
        </p:txBody>
      </p:sp>
      <p:sp>
        <p:nvSpPr>
          <p:cNvPr id="615437" name="Text Box 13">
            <a:extLst>
              <a:ext uri="{FF2B5EF4-FFF2-40B4-BE49-F238E27FC236}">
                <a16:creationId xmlns:a16="http://schemas.microsoft.com/office/drawing/2014/main" id="{B6F8EC2F-CDE7-4A12-9205-B127AB58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719388"/>
            <a:ext cx="631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 sz="2800">
                <a:latin typeface="Garamond" panose="02020404030301010803" pitchFamily="18" charset="0"/>
              </a:rPr>
              <a:t>K</a:t>
            </a:r>
            <a:r>
              <a:rPr lang="hu-HU" altLang="hu-HU" sz="2800" baseline="-25000">
                <a:latin typeface="Garamond" panose="02020404030301010803" pitchFamily="18" charset="0"/>
              </a:rPr>
              <a:t>ö</a:t>
            </a:r>
          </a:p>
        </p:txBody>
      </p:sp>
      <p:sp>
        <p:nvSpPr>
          <p:cNvPr id="615438" name="Text Box 14">
            <a:extLst>
              <a:ext uri="{FF2B5EF4-FFF2-40B4-BE49-F238E27FC236}">
                <a16:creationId xmlns:a16="http://schemas.microsoft.com/office/drawing/2014/main" id="{00A86CCB-B454-465A-88DD-92215ADA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550" y="4649788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 sz="2400">
                <a:latin typeface="Garamond" panose="02020404030301010803" pitchFamily="18" charset="0"/>
              </a:rPr>
              <a:t>K</a:t>
            </a:r>
            <a:r>
              <a:rPr lang="hu-HU" altLang="hu-HU" sz="2400" baseline="-25000">
                <a:latin typeface="Garamond" panose="02020404030301010803" pitchFamily="18" charset="0"/>
              </a:rPr>
              <a:t>f</a:t>
            </a:r>
          </a:p>
        </p:txBody>
      </p:sp>
      <p:sp>
        <p:nvSpPr>
          <p:cNvPr id="615439" name="Text Box 15">
            <a:extLst>
              <a:ext uri="{FF2B5EF4-FFF2-40B4-BE49-F238E27FC236}">
                <a16:creationId xmlns:a16="http://schemas.microsoft.com/office/drawing/2014/main" id="{605983A4-A26C-4008-920B-F9390415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3721100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 sz="2400">
                <a:latin typeface="Garamond" panose="02020404030301010803" pitchFamily="18" charset="0"/>
              </a:rPr>
              <a:t>K</a:t>
            </a:r>
            <a:r>
              <a:rPr lang="hu-HU" altLang="hu-HU" sz="2400" baseline="-25000">
                <a:latin typeface="Garamond" panose="02020404030301010803" pitchFamily="18" charset="0"/>
              </a:rPr>
              <a:t>p</a:t>
            </a:r>
          </a:p>
        </p:txBody>
      </p:sp>
      <p:sp>
        <p:nvSpPr>
          <p:cNvPr id="615440" name="Oval 16">
            <a:extLst>
              <a:ext uri="{FF2B5EF4-FFF2-40B4-BE49-F238E27FC236}">
                <a16:creationId xmlns:a16="http://schemas.microsoft.com/office/drawing/2014/main" id="{A2BE3715-F76D-4EC8-AD53-639EE056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4414838"/>
            <a:ext cx="149225" cy="133350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hu-HU" sz="1800">
              <a:latin typeface="Tahoma" panose="020B0604030504040204" pitchFamily="34" charset="0"/>
            </a:endParaRPr>
          </a:p>
        </p:txBody>
      </p:sp>
      <p:sp>
        <p:nvSpPr>
          <p:cNvPr id="615441" name="Line 17">
            <a:extLst>
              <a:ext uri="{FF2B5EF4-FFF2-40B4-BE49-F238E27FC236}">
                <a16:creationId xmlns:a16="http://schemas.microsoft.com/office/drawing/2014/main" id="{6EB48097-3113-4BF1-8E9D-5B5D65273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45466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42" name="Text Box 18">
            <a:extLst>
              <a:ext uri="{FF2B5EF4-FFF2-40B4-BE49-F238E27FC236}">
                <a16:creationId xmlns:a16="http://schemas.microsoft.com/office/drawing/2014/main" id="{2293D814-5D9C-4B31-88BD-B296E1718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5849938"/>
            <a:ext cx="930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 sz="2800">
                <a:latin typeface="Arial" panose="020B0604020202020204" pitchFamily="34" charset="0"/>
              </a:rPr>
              <a:t>q</a:t>
            </a:r>
            <a:r>
              <a:rPr lang="hu-HU" altLang="hu-HU" sz="2800" baseline="-25000">
                <a:latin typeface="Garamond" panose="02020404030301010803" pitchFamily="18" charset="0"/>
              </a:rPr>
              <a:t>krit</a:t>
            </a:r>
          </a:p>
        </p:txBody>
      </p:sp>
      <p:sp>
        <p:nvSpPr>
          <p:cNvPr id="615443" name="Freeform 19">
            <a:extLst>
              <a:ext uri="{FF2B5EF4-FFF2-40B4-BE49-F238E27FC236}">
                <a16:creationId xmlns:a16="http://schemas.microsoft.com/office/drawing/2014/main" id="{FC8EC6EA-980C-473C-BDCB-D2F1521CA9E4}"/>
              </a:ext>
            </a:extLst>
          </p:cNvPr>
          <p:cNvSpPr>
            <a:spLocks/>
          </p:cNvSpPr>
          <p:nvPr/>
        </p:nvSpPr>
        <p:spPr bwMode="auto">
          <a:xfrm>
            <a:off x="2960688" y="4497388"/>
            <a:ext cx="1343025" cy="1343025"/>
          </a:xfrm>
          <a:custGeom>
            <a:avLst/>
            <a:gdLst>
              <a:gd name="T0" fmla="*/ 0 w 846"/>
              <a:gd name="T1" fmla="*/ 2147483646 h 846"/>
              <a:gd name="T2" fmla="*/ 2147483646 w 846"/>
              <a:gd name="T3" fmla="*/ 0 h 846"/>
              <a:gd name="T4" fmla="*/ 0 w 846"/>
              <a:gd name="T5" fmla="*/ 2147483646 h 846"/>
              <a:gd name="T6" fmla="*/ 0 w 846"/>
              <a:gd name="T7" fmla="*/ 21474836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846"/>
              <a:gd name="T13" fmla="*/ 0 h 846"/>
              <a:gd name="T14" fmla="*/ 846 w 846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6" h="846">
                <a:moveTo>
                  <a:pt x="0" y="846"/>
                </a:moveTo>
                <a:lnTo>
                  <a:pt x="846" y="0"/>
                </a:lnTo>
                <a:lnTo>
                  <a:pt x="0" y="354"/>
                </a:lnTo>
                <a:lnTo>
                  <a:pt x="0" y="846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44" name="Freeform 20">
            <a:extLst>
              <a:ext uri="{FF2B5EF4-FFF2-40B4-BE49-F238E27FC236}">
                <a16:creationId xmlns:a16="http://schemas.microsoft.com/office/drawing/2014/main" id="{7746B638-D6A9-4D76-8B2C-9E8FD731E3F1}"/>
              </a:ext>
            </a:extLst>
          </p:cNvPr>
          <p:cNvSpPr>
            <a:spLocks/>
          </p:cNvSpPr>
          <p:nvPr/>
        </p:nvSpPr>
        <p:spPr bwMode="auto">
          <a:xfrm>
            <a:off x="4379913" y="1725613"/>
            <a:ext cx="3133725" cy="2714625"/>
          </a:xfrm>
          <a:custGeom>
            <a:avLst/>
            <a:gdLst>
              <a:gd name="T0" fmla="*/ 0 w 2004"/>
              <a:gd name="T1" fmla="*/ 2147483646 h 1752"/>
              <a:gd name="T2" fmla="*/ 2147483646 w 2004"/>
              <a:gd name="T3" fmla="*/ 2147483646 h 1752"/>
              <a:gd name="T4" fmla="*/ 2147483646 w 2004"/>
              <a:gd name="T5" fmla="*/ 2147483646 h 1752"/>
              <a:gd name="T6" fmla="*/ 2147483646 w 2004"/>
              <a:gd name="T7" fmla="*/ 2147483646 h 1752"/>
              <a:gd name="T8" fmla="*/ 2147483646 w 2004"/>
              <a:gd name="T9" fmla="*/ 2147483646 h 1752"/>
              <a:gd name="T10" fmla="*/ 2147483646 w 2004"/>
              <a:gd name="T11" fmla="*/ 2147483646 h 1752"/>
              <a:gd name="T12" fmla="*/ 2147483646 w 2004"/>
              <a:gd name="T13" fmla="*/ 2147483646 h 1752"/>
              <a:gd name="T14" fmla="*/ 2147483646 w 2004"/>
              <a:gd name="T15" fmla="*/ 2147483646 h 1752"/>
              <a:gd name="T16" fmla="*/ 2147483646 w 2004"/>
              <a:gd name="T17" fmla="*/ 2147483646 h 1752"/>
              <a:gd name="T18" fmla="*/ 2147483646 w 2004"/>
              <a:gd name="T19" fmla="*/ 2147483646 h 1752"/>
              <a:gd name="T20" fmla="*/ 2147483646 w 2004"/>
              <a:gd name="T21" fmla="*/ 2147483646 h 1752"/>
              <a:gd name="T22" fmla="*/ 2147483646 w 2004"/>
              <a:gd name="T23" fmla="*/ 2147483646 h 1752"/>
              <a:gd name="T24" fmla="*/ 2147483646 w 2004"/>
              <a:gd name="T25" fmla="*/ 2147483646 h 1752"/>
              <a:gd name="T26" fmla="*/ 2147483646 w 2004"/>
              <a:gd name="T27" fmla="*/ 2147483646 h 1752"/>
              <a:gd name="T28" fmla="*/ 2147483646 w 2004"/>
              <a:gd name="T29" fmla="*/ 2147483646 h 1752"/>
              <a:gd name="T30" fmla="*/ 2147483646 w 2004"/>
              <a:gd name="T31" fmla="*/ 2147483646 h 1752"/>
              <a:gd name="T32" fmla="*/ 2147483646 w 2004"/>
              <a:gd name="T33" fmla="*/ 2147483646 h 1752"/>
              <a:gd name="T34" fmla="*/ 2147483646 w 2004"/>
              <a:gd name="T35" fmla="*/ 2147483646 h 1752"/>
              <a:gd name="T36" fmla="*/ 2147483646 w 2004"/>
              <a:gd name="T37" fmla="*/ 2147483646 h 1752"/>
              <a:gd name="T38" fmla="*/ 2147483646 w 2004"/>
              <a:gd name="T39" fmla="*/ 0 h 1752"/>
              <a:gd name="T40" fmla="*/ 0 w 2004"/>
              <a:gd name="T41" fmla="*/ 2147483646 h 175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004"/>
              <a:gd name="T64" fmla="*/ 0 h 1752"/>
              <a:gd name="T65" fmla="*/ 2004 w 2004"/>
              <a:gd name="T66" fmla="*/ 1752 h 175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004" h="1752">
                <a:moveTo>
                  <a:pt x="0" y="1752"/>
                </a:moveTo>
                <a:lnTo>
                  <a:pt x="1836" y="996"/>
                </a:lnTo>
                <a:lnTo>
                  <a:pt x="1746" y="966"/>
                </a:lnTo>
                <a:lnTo>
                  <a:pt x="1776" y="864"/>
                </a:lnTo>
                <a:lnTo>
                  <a:pt x="1704" y="858"/>
                </a:lnTo>
                <a:lnTo>
                  <a:pt x="1812" y="726"/>
                </a:lnTo>
                <a:lnTo>
                  <a:pt x="1758" y="702"/>
                </a:lnTo>
                <a:lnTo>
                  <a:pt x="1878" y="594"/>
                </a:lnTo>
                <a:lnTo>
                  <a:pt x="1848" y="498"/>
                </a:lnTo>
                <a:lnTo>
                  <a:pt x="1812" y="510"/>
                </a:lnTo>
                <a:lnTo>
                  <a:pt x="1728" y="510"/>
                </a:lnTo>
                <a:lnTo>
                  <a:pt x="1812" y="402"/>
                </a:lnTo>
                <a:lnTo>
                  <a:pt x="1920" y="336"/>
                </a:lnTo>
                <a:lnTo>
                  <a:pt x="1800" y="324"/>
                </a:lnTo>
                <a:lnTo>
                  <a:pt x="1890" y="204"/>
                </a:lnTo>
                <a:lnTo>
                  <a:pt x="2004" y="120"/>
                </a:lnTo>
                <a:lnTo>
                  <a:pt x="1878" y="120"/>
                </a:lnTo>
                <a:lnTo>
                  <a:pt x="1818" y="84"/>
                </a:lnTo>
                <a:lnTo>
                  <a:pt x="1860" y="30"/>
                </a:lnTo>
                <a:lnTo>
                  <a:pt x="1746" y="0"/>
                </a:lnTo>
                <a:lnTo>
                  <a:pt x="0" y="1752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45" name="Line 21">
            <a:extLst>
              <a:ext uri="{FF2B5EF4-FFF2-40B4-BE49-F238E27FC236}">
                <a16:creationId xmlns:a16="http://schemas.microsoft.com/office/drawing/2014/main" id="{222A75D0-311D-4A22-953D-12BCA9ECF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70513" y="3413125"/>
            <a:ext cx="0" cy="2427288"/>
          </a:xfrm>
          <a:prstGeom prst="line">
            <a:avLst/>
          </a:prstGeom>
          <a:noFill/>
          <a:ln w="19050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47" name="Line 23">
            <a:extLst>
              <a:ext uri="{FF2B5EF4-FFF2-40B4-BE49-F238E27FC236}">
                <a16:creationId xmlns:a16="http://schemas.microsoft.com/office/drawing/2014/main" id="{7D15B2FA-DAFC-4162-AAE7-08B71B48A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3863" y="3197225"/>
            <a:ext cx="1123950" cy="785813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48" name="Text Box 24">
            <a:extLst>
              <a:ext uri="{FF2B5EF4-FFF2-40B4-BE49-F238E27FC236}">
                <a16:creationId xmlns:a16="http://schemas.microsoft.com/office/drawing/2014/main" id="{65A029CE-4206-4178-85E0-708479C49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2206625"/>
            <a:ext cx="12811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TÉ</a:t>
            </a:r>
            <a:r>
              <a:rPr lang="hu-HU" altLang="hu-HU" baseline="-25000">
                <a:latin typeface="Garamond" panose="02020404030301010803" pitchFamily="18" charset="0"/>
              </a:rPr>
              <a:t>tény</a:t>
            </a:r>
          </a:p>
        </p:txBody>
      </p:sp>
      <p:sp>
        <p:nvSpPr>
          <p:cNvPr id="615449" name="Text Box 25">
            <a:extLst>
              <a:ext uri="{FF2B5EF4-FFF2-40B4-BE49-F238E27FC236}">
                <a16:creationId xmlns:a16="http://schemas.microsoft.com/office/drawing/2014/main" id="{C551C1DA-8B53-4064-82F9-8B5A1576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2603500"/>
            <a:ext cx="1217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>
                <a:latin typeface="Garamond" panose="02020404030301010803" pitchFamily="18" charset="0"/>
              </a:rPr>
              <a:t>K</a:t>
            </a:r>
            <a:r>
              <a:rPr lang="hu-HU" altLang="hu-HU" baseline="-25000">
                <a:latin typeface="Garamond" panose="02020404030301010803" pitchFamily="18" charset="0"/>
              </a:rPr>
              <a:t>ö,tény</a:t>
            </a:r>
          </a:p>
        </p:txBody>
      </p:sp>
      <p:sp>
        <p:nvSpPr>
          <p:cNvPr id="615450" name="Line 26">
            <a:extLst>
              <a:ext uri="{FF2B5EF4-FFF2-40B4-BE49-F238E27FC236}">
                <a16:creationId xmlns:a16="http://schemas.microsoft.com/office/drawing/2014/main" id="{683D6D4B-01CE-48DD-97EC-D22983358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2741613"/>
            <a:ext cx="531812" cy="700087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51" name="Text Box 27">
            <a:extLst>
              <a:ext uri="{FF2B5EF4-FFF2-40B4-BE49-F238E27FC236}">
                <a16:creationId xmlns:a16="http://schemas.microsoft.com/office/drawing/2014/main" id="{B9027E9D-771B-4335-8D3D-7FC73CD2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1824038"/>
            <a:ext cx="1198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>
                <a:latin typeface="Garamond" panose="02020404030301010803" pitchFamily="18" charset="0"/>
              </a:rPr>
              <a:t>E</a:t>
            </a:r>
            <a:r>
              <a:rPr lang="hu-HU" altLang="hu-HU" baseline="-25000">
                <a:latin typeface="Garamond" panose="02020404030301010803" pitchFamily="18" charset="0"/>
              </a:rPr>
              <a:t>tény</a:t>
            </a:r>
          </a:p>
        </p:txBody>
      </p:sp>
      <p:sp>
        <p:nvSpPr>
          <p:cNvPr id="615452" name="Line 28">
            <a:extLst>
              <a:ext uri="{FF2B5EF4-FFF2-40B4-BE49-F238E27FC236}">
                <a16:creationId xmlns:a16="http://schemas.microsoft.com/office/drawing/2014/main" id="{51758304-990E-4E34-8F2C-F595D6A11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6238" y="2436813"/>
            <a:ext cx="366712" cy="122872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53" name="Line 29">
            <a:extLst>
              <a:ext uri="{FF2B5EF4-FFF2-40B4-BE49-F238E27FC236}">
                <a16:creationId xmlns:a16="http://schemas.microsoft.com/office/drawing/2014/main" id="{63414222-A9C9-4C5E-A896-D7AC9B92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0513" y="3455988"/>
            <a:ext cx="0" cy="581025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sp>
        <p:nvSpPr>
          <p:cNvPr id="615454" name="Text Box 30">
            <a:extLst>
              <a:ext uri="{FF2B5EF4-FFF2-40B4-BE49-F238E27FC236}">
                <a16:creationId xmlns:a16="http://schemas.microsoft.com/office/drawing/2014/main" id="{CF9E5067-F221-4C33-9004-7061C00C9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3197225"/>
            <a:ext cx="1577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lang="hu-HU" altLang="hu-HU" sz="2600">
                <a:latin typeface="Garamond" panose="02020404030301010803" pitchFamily="18" charset="0"/>
              </a:rPr>
              <a:t>Fedezeti pont</a:t>
            </a:r>
          </a:p>
        </p:txBody>
      </p:sp>
      <p:sp>
        <p:nvSpPr>
          <p:cNvPr id="615455" name="Line 31">
            <a:extLst>
              <a:ext uri="{FF2B5EF4-FFF2-40B4-BE49-F238E27FC236}">
                <a16:creationId xmlns:a16="http://schemas.microsoft.com/office/drawing/2014/main" id="{6F28E41F-4C10-4C0C-AF1B-8968A185E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3946525"/>
            <a:ext cx="563562" cy="500063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u-HU"/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7D4A6327-A9FE-4985-894D-B13565F37E76}"/>
              </a:ext>
            </a:extLst>
          </p:cNvPr>
          <p:cNvGrpSpPr>
            <a:grpSpLocks/>
          </p:cNvGrpSpPr>
          <p:nvPr/>
        </p:nvGrpSpPr>
        <p:grpSpPr bwMode="auto">
          <a:xfrm>
            <a:off x="5370513" y="5299075"/>
            <a:ext cx="1152525" cy="576263"/>
            <a:chOff x="2562" y="3430"/>
            <a:chExt cx="726" cy="363"/>
          </a:xfrm>
        </p:grpSpPr>
        <p:sp>
          <p:nvSpPr>
            <p:cNvPr id="67612" name="Text Box 36">
              <a:extLst>
                <a:ext uri="{FF2B5EF4-FFF2-40B4-BE49-F238E27FC236}">
                  <a16:creationId xmlns:a16="http://schemas.microsoft.com/office/drawing/2014/main" id="{5C5E93B8-AFA3-42E1-93E7-B9C0A69CD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430"/>
              <a:ext cx="635" cy="333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75000"/>
                <a:buBlip>
                  <a:blip r:embed="rId3"/>
                </a:buBlip>
                <a:defRPr sz="3200">
                  <a:solidFill>
                    <a:srgbClr val="252946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800">
                  <a:solidFill>
                    <a:srgbClr val="252946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rgbClr val="252946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75000"/>
                <a:buBlip>
                  <a:blip r:embed="rId3"/>
                </a:buBlip>
                <a:defRPr sz="2000">
                  <a:solidFill>
                    <a:srgbClr val="252946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hu-HU" altLang="hu-HU" sz="2800">
                  <a:latin typeface="Arial" panose="020B0604020202020204" pitchFamily="34" charset="0"/>
                </a:rPr>
                <a:t>q</a:t>
              </a:r>
              <a:r>
                <a:rPr lang="hu-HU" altLang="hu-HU" sz="2800" baseline="-25000">
                  <a:latin typeface="Garamond" panose="02020404030301010803" pitchFamily="18" charset="0"/>
                </a:rPr>
                <a:t>tény</a:t>
              </a:r>
            </a:p>
          </p:txBody>
        </p:sp>
        <p:sp>
          <p:nvSpPr>
            <p:cNvPr id="67613" name="Line 37">
              <a:extLst>
                <a:ext uri="{FF2B5EF4-FFF2-40B4-BE49-F238E27FC236}">
                  <a16:creationId xmlns:a16="http://schemas.microsoft.com/office/drawing/2014/main" id="{218FC9CE-DB55-4F96-86E1-33EEA4509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3657"/>
              <a:ext cx="182" cy="13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5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5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6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1000"/>
                                        <p:tgtEl>
                                          <p:spTgt spid="6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repeatCount="5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6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6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36" grpId="0"/>
      <p:bldP spid="615437" grpId="0"/>
      <p:bldP spid="615438" grpId="0"/>
      <p:bldP spid="615439" grpId="0"/>
      <p:bldP spid="615440" grpId="0" animBg="1"/>
      <p:bldP spid="615442" grpId="0"/>
      <p:bldP spid="615448" grpId="0"/>
      <p:bldP spid="615449" grpId="0"/>
      <p:bldP spid="615451" grpId="0"/>
      <p:bldP spid="6154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EC6E46B-0937-4BB9-BBBE-3AF14B3F7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620713"/>
            <a:ext cx="6994525" cy="1143000"/>
          </a:xfrm>
        </p:spPr>
        <p:txBody>
          <a:bodyPr anchor="t"/>
          <a:lstStyle/>
          <a:p>
            <a:pPr eaLnBrk="1" hangingPunct="1"/>
            <a:r>
              <a:rPr lang="hu-HU" altLang="hu-HU" sz="3600" b="1"/>
              <a:t>FEDEZETI PONT MEGHATÁROZÁSA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9BA643D-B033-49BB-BBDB-4FF4159AC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2133600"/>
            <a:ext cx="7451725" cy="3311525"/>
          </a:xfrm>
        </p:spPr>
        <p:txBody>
          <a:bodyPr/>
          <a:lstStyle/>
          <a:p>
            <a:pPr eaLnBrk="1" hangingPunct="1">
              <a:defRPr/>
            </a:pPr>
            <a:r>
              <a:rPr lang="hu-HU" altLang="hu-HU" dirty="0">
                <a:latin typeface="Arial" charset="0"/>
              </a:rPr>
              <a:t>E = TÉ-</a:t>
            </a:r>
            <a:r>
              <a:rPr lang="hu-HU" dirty="0">
                <a:latin typeface="Arial" charset="0"/>
              </a:rPr>
              <a:t> </a:t>
            </a:r>
            <a:r>
              <a:rPr lang="hu-HU" dirty="0" err="1">
                <a:latin typeface="Arial" charset="0"/>
              </a:rPr>
              <a:t>K</a:t>
            </a:r>
            <a:r>
              <a:rPr lang="hu-HU" baseline="-25000" dirty="0" err="1">
                <a:latin typeface="Arial" charset="0"/>
              </a:rPr>
              <a:t>ö</a:t>
            </a:r>
            <a:r>
              <a:rPr lang="hu-HU" baseline="-25000" dirty="0">
                <a:latin typeface="Arial" charset="0"/>
              </a:rPr>
              <a:t> </a:t>
            </a:r>
            <a:r>
              <a:rPr lang="hu-HU" dirty="0">
                <a:latin typeface="Arial" charset="0"/>
              </a:rPr>
              <a:t>= </a:t>
            </a:r>
            <a:r>
              <a:rPr lang="hu-HU" altLang="hu-HU" dirty="0">
                <a:latin typeface="Arial" charset="0"/>
              </a:rPr>
              <a:t>TÉ – K</a:t>
            </a:r>
            <a:r>
              <a:rPr lang="hu-HU" altLang="hu-HU" baseline="-25000" dirty="0">
                <a:latin typeface="Arial" charset="0"/>
              </a:rPr>
              <a:t>p </a:t>
            </a:r>
            <a:r>
              <a:rPr lang="hu-HU" altLang="hu-HU" dirty="0">
                <a:latin typeface="Arial" charset="0"/>
              </a:rPr>
              <a:t>– </a:t>
            </a:r>
            <a:r>
              <a:rPr lang="hu-HU" altLang="hu-HU" dirty="0" err="1">
                <a:latin typeface="Arial" charset="0"/>
              </a:rPr>
              <a:t>K</a:t>
            </a:r>
            <a:r>
              <a:rPr lang="hu-HU" altLang="hu-HU" baseline="-25000" dirty="0" err="1">
                <a:latin typeface="Arial" charset="0"/>
              </a:rPr>
              <a:t>f</a:t>
            </a:r>
            <a:r>
              <a:rPr lang="hu-HU" altLang="hu-HU" dirty="0">
                <a:latin typeface="Arial" charset="0"/>
              </a:rPr>
              <a:t> </a:t>
            </a:r>
          </a:p>
          <a:p>
            <a:pPr lvl="1" eaLnBrk="1" hangingPunct="1">
              <a:defRPr/>
            </a:pPr>
            <a:r>
              <a:rPr lang="hu-HU" altLang="hu-HU" dirty="0">
                <a:latin typeface="Arial" charset="0"/>
              </a:rPr>
              <a:t>(</a:t>
            </a:r>
            <a:r>
              <a:rPr lang="hu-HU" altLang="hu-HU" dirty="0" err="1">
                <a:latin typeface="Arial" charset="0"/>
              </a:rPr>
              <a:t>K</a:t>
            </a:r>
            <a:r>
              <a:rPr lang="hu-HU" altLang="hu-HU" baseline="-25000" dirty="0" err="1">
                <a:latin typeface="Arial" charset="0"/>
              </a:rPr>
              <a:t>ö</a:t>
            </a:r>
            <a:r>
              <a:rPr lang="hu-HU" altLang="hu-HU" dirty="0">
                <a:latin typeface="Arial" charset="0"/>
              </a:rPr>
              <a:t> = K</a:t>
            </a:r>
            <a:r>
              <a:rPr lang="hu-HU" altLang="hu-HU" baseline="-25000" dirty="0">
                <a:latin typeface="Arial" charset="0"/>
              </a:rPr>
              <a:t>p </a:t>
            </a:r>
            <a:r>
              <a:rPr lang="hu-HU" altLang="hu-HU" dirty="0">
                <a:latin typeface="Arial" charset="0"/>
              </a:rPr>
              <a:t>+ </a:t>
            </a:r>
            <a:r>
              <a:rPr lang="hu-HU" altLang="hu-HU" dirty="0" err="1">
                <a:latin typeface="Arial" charset="0"/>
              </a:rPr>
              <a:t>K</a:t>
            </a:r>
            <a:r>
              <a:rPr lang="hu-HU" altLang="hu-HU" baseline="-25000" dirty="0" err="1">
                <a:latin typeface="Arial" charset="0"/>
              </a:rPr>
              <a:t>f</a:t>
            </a:r>
            <a:r>
              <a:rPr lang="hu-HU" altLang="hu-HU" dirty="0">
                <a:latin typeface="Arial" charset="0"/>
              </a:rPr>
              <a:t>)</a:t>
            </a:r>
          </a:p>
          <a:p>
            <a:pPr eaLnBrk="1" hangingPunct="1">
              <a:defRPr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 = p*q (TÉ) - k</a:t>
            </a:r>
            <a:r>
              <a:rPr lang="hu-HU" altLang="hu-HU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</a:t>
            </a: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*q (K</a:t>
            </a:r>
            <a:r>
              <a:rPr lang="hu-HU" altLang="hu-HU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</a:t>
            </a: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) - </a:t>
            </a:r>
            <a:r>
              <a:rPr lang="hu-HU" alt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</a:t>
            </a:r>
            <a:r>
              <a:rPr lang="hu-HU" altLang="hu-HU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</a:t>
            </a:r>
            <a:endParaRPr lang="hu-HU" altLang="hu-HU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eaLnBrk="1" hangingPunct="1">
              <a:defRPr/>
            </a:pPr>
            <a:endParaRPr lang="hu-HU" altLang="hu-HU" dirty="0">
              <a:latin typeface="Arial" charset="0"/>
            </a:endParaRPr>
          </a:p>
          <a:p>
            <a:pPr eaLnBrk="1" hangingPunct="1">
              <a:defRPr/>
            </a:pPr>
            <a:r>
              <a:rPr lang="hu-HU" altLang="hu-HU" dirty="0">
                <a:latin typeface="Arial" charset="0"/>
              </a:rPr>
              <a:t>TÉ – </a:t>
            </a:r>
            <a:r>
              <a:rPr lang="hu-HU" altLang="hu-HU" dirty="0" err="1">
                <a:latin typeface="Arial" charset="0"/>
              </a:rPr>
              <a:t>K</a:t>
            </a:r>
            <a:r>
              <a:rPr lang="hu-HU" altLang="hu-HU" baseline="-25000" dirty="0" err="1">
                <a:latin typeface="Arial" charset="0"/>
              </a:rPr>
              <a:t>ö</a:t>
            </a:r>
            <a:r>
              <a:rPr lang="hu-HU" altLang="hu-HU" dirty="0">
                <a:latin typeface="Arial" charset="0"/>
              </a:rPr>
              <a:t> = 0 (A fedezeti pontban az eredmény nulla!)</a:t>
            </a:r>
          </a:p>
          <a:p>
            <a:pPr eaLnBrk="1" hangingPunct="1">
              <a:defRPr/>
            </a:pPr>
            <a:r>
              <a:rPr lang="hu-HU" altLang="hu-HU" dirty="0">
                <a:latin typeface="Arial" charset="0"/>
              </a:rPr>
              <a:t>TÉ – K</a:t>
            </a:r>
            <a:r>
              <a:rPr lang="hu-HU" altLang="hu-HU" baseline="-25000" dirty="0">
                <a:latin typeface="Arial" charset="0"/>
              </a:rPr>
              <a:t>p </a:t>
            </a:r>
            <a:r>
              <a:rPr lang="hu-HU" altLang="hu-HU" dirty="0">
                <a:latin typeface="Arial" charset="0"/>
              </a:rPr>
              <a:t>– </a:t>
            </a:r>
            <a:r>
              <a:rPr lang="hu-HU" altLang="hu-HU" dirty="0" err="1">
                <a:latin typeface="Arial" charset="0"/>
              </a:rPr>
              <a:t>K</a:t>
            </a:r>
            <a:r>
              <a:rPr lang="hu-HU" altLang="hu-HU" baseline="-25000" dirty="0" err="1">
                <a:latin typeface="Arial" charset="0"/>
              </a:rPr>
              <a:t>f</a:t>
            </a:r>
            <a:r>
              <a:rPr lang="hu-HU" altLang="hu-HU" dirty="0">
                <a:latin typeface="Arial" charset="0"/>
              </a:rPr>
              <a:t> = 0</a:t>
            </a:r>
          </a:p>
          <a:p>
            <a:pPr eaLnBrk="1" hangingPunct="1">
              <a:defRPr/>
            </a:pPr>
            <a:endParaRPr lang="hu-HU" altLang="hu-HU" dirty="0">
              <a:latin typeface="Arial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CABEF95D-DAD4-496B-84E4-F40E1488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hu-HU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9637" name="Text Box 6">
            <a:extLst>
              <a:ext uri="{FF2B5EF4-FFF2-40B4-BE49-F238E27FC236}">
                <a16:creationId xmlns:a16="http://schemas.microsoft.com/office/drawing/2014/main" id="{7443E886-C734-4499-A440-BDB4C12A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797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hu-HU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3F00709-0D34-4EC2-BDE5-4E671B8D7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476250"/>
            <a:ext cx="7005638" cy="10080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FEDEZETI HOZZÁJÁRULÁS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20D1555-85C5-4973-9B15-B9142ED3ED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92275" y="1773238"/>
            <a:ext cx="7451725" cy="39925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altLang="hu-HU" sz="2800">
                <a:latin typeface="Arial" panose="020B0604020202020204" pitchFamily="34" charset="0"/>
              </a:rPr>
              <a:t>Fedezeti Hozzájárulás = Termelési Érték – változó költségek = állandó költség + eredmény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800">
                <a:latin typeface="Arial" panose="020B0604020202020204" pitchFamily="34" charset="0"/>
              </a:rPr>
              <a:t>FH= TÉ – K</a:t>
            </a:r>
            <a:r>
              <a:rPr lang="hu-HU" altLang="hu-HU" sz="2800" baseline="-25000">
                <a:latin typeface="Arial" panose="020B0604020202020204" pitchFamily="34" charset="0"/>
              </a:rPr>
              <a:t>p</a:t>
            </a:r>
            <a:r>
              <a:rPr lang="hu-HU" altLang="hu-HU" sz="2800">
                <a:latin typeface="Arial" panose="020B0604020202020204" pitchFamily="34" charset="0"/>
              </a:rPr>
              <a:t> = K</a:t>
            </a:r>
            <a:r>
              <a:rPr lang="hu-HU" altLang="hu-HU" sz="2800" baseline="-25000">
                <a:latin typeface="Arial" panose="020B0604020202020204" pitchFamily="34" charset="0"/>
              </a:rPr>
              <a:t>f</a:t>
            </a:r>
            <a:r>
              <a:rPr lang="hu-HU" altLang="hu-HU" sz="2800">
                <a:latin typeface="Arial" panose="020B0604020202020204" pitchFamily="34" charset="0"/>
              </a:rPr>
              <a:t> + E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800">
                <a:latin typeface="Arial" panose="020B0604020202020204" pitchFamily="34" charset="0"/>
              </a:rPr>
              <a:t>Tehát a Fedezeti Hozzájárulás fedezi a fix költségeket és eredményt biztosít(hat)!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800">
                <a:latin typeface="Arial" panose="020B0604020202020204" pitchFamily="34" charset="0"/>
              </a:rPr>
              <a:t>Figyelem: A fedezeti pont nem egyenlő a Fedezeti Hozzájárulással!</a:t>
            </a:r>
          </a:p>
          <a:p>
            <a:pPr eaLnBrk="1" hangingPunct="1">
              <a:lnSpc>
                <a:spcPct val="90000"/>
              </a:lnSpc>
            </a:pPr>
            <a:r>
              <a:rPr lang="hu-HU" altLang="hu-HU" sz="2800">
                <a:latin typeface="Arial" panose="020B0604020202020204" pitchFamily="34" charset="0"/>
              </a:rPr>
              <a:t>Az üzemszüneti pontban a Fedezeti Hozzájárulás nulla. (tehát itt a változó költség fedezete történik meg)</a:t>
            </a:r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D9FFA18-6CAA-4E22-8F3C-F384830EB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188913"/>
            <a:ext cx="6923087" cy="1016000"/>
          </a:xfrm>
        </p:spPr>
        <p:txBody>
          <a:bodyPr anchor="t"/>
          <a:lstStyle/>
          <a:p>
            <a:pPr eaLnBrk="1" hangingPunct="1"/>
            <a:r>
              <a:rPr lang="hu-HU" altLang="hu-HU" sz="3200" b="1"/>
              <a:t>FEDEZETI PONT SZÁMÍTÁSA</a:t>
            </a:r>
            <a:br>
              <a:rPr lang="hu-HU" altLang="hu-HU" sz="3200" b="1"/>
            </a:br>
            <a:r>
              <a:rPr lang="hu-HU" altLang="hu-HU" sz="3200" b="1"/>
              <a:t>ALAPADATOK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E38CC93-E507-4248-B146-8501DA0BF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773238"/>
            <a:ext cx="7451725" cy="3849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hu-HU" altLang="hu-HU" sz="3000" dirty="0">
                <a:latin typeface="Arial" panose="020B0604020202020204" pitchFamily="34" charset="0"/>
              </a:rPr>
              <a:t>Egy vállalkozás működése során fellépő költségek: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3000" dirty="0">
                <a:latin typeface="Arial" panose="020B0604020202020204" pitchFamily="34" charset="0"/>
              </a:rPr>
              <a:t>Fix Költség (</a:t>
            </a:r>
            <a:r>
              <a:rPr lang="hu-HU" altLang="hu-HU" sz="3000" dirty="0" err="1">
                <a:latin typeface="Arial" panose="020B0604020202020204" pitchFamily="34" charset="0"/>
              </a:rPr>
              <a:t>K</a:t>
            </a:r>
            <a:r>
              <a:rPr lang="hu-HU" altLang="hu-HU" sz="3000" baseline="-25000" dirty="0" err="1">
                <a:latin typeface="Arial" panose="020B0604020202020204" pitchFamily="34" charset="0"/>
              </a:rPr>
              <a:t>f</a:t>
            </a:r>
            <a:r>
              <a:rPr lang="hu-HU" altLang="hu-HU" sz="3000" dirty="0">
                <a:latin typeface="Arial" panose="020B0604020202020204" pitchFamily="34" charset="0"/>
              </a:rPr>
              <a:t>): 80.000 e Ft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3000" dirty="0">
                <a:latin typeface="Arial" panose="020B0604020202020204" pitchFamily="34" charset="0"/>
              </a:rPr>
              <a:t>Proporcionális költség (K</a:t>
            </a:r>
            <a:r>
              <a:rPr lang="hu-HU" altLang="hu-HU" sz="3000" baseline="-25000" dirty="0">
                <a:latin typeface="Arial" panose="020B0604020202020204" pitchFamily="34" charset="0"/>
              </a:rPr>
              <a:t>p</a:t>
            </a:r>
            <a:r>
              <a:rPr lang="hu-HU" altLang="hu-HU" sz="3000" dirty="0">
                <a:latin typeface="Arial" panose="020B0604020202020204" pitchFamily="34" charset="0"/>
              </a:rPr>
              <a:t>): 400.000 e Ft 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3000" dirty="0">
                <a:latin typeface="Arial" panose="020B0604020202020204" pitchFamily="34" charset="0"/>
              </a:rPr>
              <a:t>Tervezett termelési volumen (q): 25.000 db/év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3000" dirty="0">
                <a:latin typeface="Arial" panose="020B0604020202020204" pitchFamily="34" charset="0"/>
              </a:rPr>
              <a:t>Tervezett eladási ár (p): 40.000 Ft/db </a:t>
            </a:r>
            <a:r>
              <a:rPr lang="hu-HU" altLang="hu-HU" sz="30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+ÁFA</a:t>
            </a: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D64FBECF-1A19-435C-9217-D7F675511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123950"/>
            <a:ext cx="7451725" cy="436245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</a:pPr>
            <a:endParaRPr lang="hu-HU" altLang="hu-HU" sz="2800" b="1" u="sng">
              <a:latin typeface="Arial" panose="020B0604020202020204" pitchFamily="34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hu-HU" altLang="hu-HU" sz="2400">
                <a:latin typeface="Arial" panose="020B0604020202020204" pitchFamily="34" charset="0"/>
              </a:rPr>
              <a:t>Határozza meg a fedezeti ponthoz tartozó termelési szintet (kritikus termelési volument)!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hu-HU" altLang="hu-HU" sz="2400">
                <a:latin typeface="Arial" panose="020B0604020202020204" pitchFamily="34" charset="0"/>
              </a:rPr>
              <a:t>Mekkora az a legalacsonyabb ár (kritikus egységár), amennyiért még veszteség nélkül értékesítheti a termékeit?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hu-HU" altLang="hu-HU" sz="2400">
                <a:latin typeface="Arial" panose="020B0604020202020204" pitchFamily="34" charset="0"/>
              </a:rPr>
              <a:t>Mekkora jövedelmet realizál a vállalakozás a tervezett termelési volumen és értékesítési ár mellett?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hu-HU" altLang="hu-HU" sz="2400">
                <a:latin typeface="Arial" panose="020B0604020202020204" pitchFamily="34" charset="0"/>
              </a:rPr>
              <a:t>Mekkora az üzemszüneti ponthoz tartozó egységár, ha tervezett mennyiséget értékesítjük?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hu-HU" altLang="hu-HU" sz="2400">
                <a:latin typeface="Arial" panose="020B0604020202020204" pitchFamily="34" charset="0"/>
              </a:rPr>
              <a:t>	(Üzemszüneti pont: ahol az árbevétel megegyezik a változó költséggel, tehát a Fedezeti Hozzájárulás nulla!)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hu-HU" altLang="hu-HU" sz="2800">
                <a:latin typeface="Arial" panose="020B0604020202020204" pitchFamily="34" charset="0"/>
              </a:rPr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hu-HU" altLang="hu-HU" sz="28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8A2B3AF-13C8-4B3E-ABB7-9D7524D72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5888"/>
            <a:ext cx="6994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b="1">
                <a:latin typeface="Tahoma" panose="020B0604030504040204" pitchFamily="34" charset="0"/>
              </a:rPr>
              <a:t>FEDEZETI PONT SZÁMÍTÁSA</a:t>
            </a:r>
            <a:br>
              <a:rPr lang="hu-HU" altLang="hu-HU" b="1">
                <a:latin typeface="Tahoma" panose="020B0604030504040204" pitchFamily="34" charset="0"/>
              </a:rPr>
            </a:br>
            <a:r>
              <a:rPr lang="hu-HU" altLang="hu-HU" b="1">
                <a:latin typeface="Tahoma" panose="020B0604030504040204" pitchFamily="34" charset="0"/>
              </a:rPr>
              <a:t>FELADATOK</a:t>
            </a:r>
            <a:br>
              <a:rPr lang="hu-HU" altLang="hu-HU" b="1">
                <a:latin typeface="Tahoma" panose="020B0604030504040204" pitchFamily="34" charset="0"/>
              </a:rPr>
            </a:br>
            <a:endParaRPr lang="hu-HU" altLang="hu-HU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12CCB75-47C8-4FA8-9981-CA7F2D62D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563" y="333375"/>
            <a:ext cx="7453312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1. FELADAT MEGOLDÁSA</a:t>
            </a:r>
            <a:br>
              <a:rPr lang="hu-HU" altLang="hu-HU" sz="4000" b="1"/>
            </a:br>
            <a:r>
              <a:rPr lang="hu-HU" altLang="hu-HU" sz="2000">
                <a:latin typeface="Arial" panose="020B0604020202020204" pitchFamily="34" charset="0"/>
              </a:rPr>
              <a:t>Határozza meg a fedezeti ponthoz tartozó termelési szintet (kritikus termelési volument)!</a:t>
            </a:r>
            <a:endParaRPr lang="hu-HU" altLang="hu-HU" sz="4000" b="1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8C84C66-72C1-47BD-B479-E0688F5E1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844675"/>
            <a:ext cx="7451725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Egységnyi termékre jutó proporcionális költség: 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latin typeface="Arial" panose="020B0604020202020204" pitchFamily="34" charset="0"/>
              </a:rPr>
              <a:t>	400.000.000 Ft / 25.000 db = 16.000 Ft/db</a:t>
            </a:r>
          </a:p>
          <a:p>
            <a:pPr eaLnBrk="1" hangingPunct="1"/>
            <a:endParaRPr lang="hu-HU" altLang="hu-HU" sz="2400">
              <a:latin typeface="Arial" panose="020B0604020202020204" pitchFamily="34" charset="0"/>
            </a:endParaRPr>
          </a:p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TÉ – K</a:t>
            </a:r>
            <a:r>
              <a:rPr lang="hu-HU" altLang="hu-HU" sz="2400" baseline="-25000">
                <a:latin typeface="Arial" panose="020B0604020202020204" pitchFamily="34" charset="0"/>
              </a:rPr>
              <a:t>ö</a:t>
            </a:r>
            <a:r>
              <a:rPr lang="hu-HU" altLang="hu-HU" sz="2400">
                <a:latin typeface="Arial" panose="020B0604020202020204" pitchFamily="34" charset="0"/>
              </a:rPr>
              <a:t> = 0</a:t>
            </a:r>
          </a:p>
          <a:p>
            <a:pPr eaLnBrk="1" hangingPunct="1"/>
            <a:r>
              <a:rPr lang="hu-HU" altLang="hu-HU" sz="2300">
                <a:latin typeface="Arial" panose="020B0604020202020204" pitchFamily="34" charset="0"/>
              </a:rPr>
              <a:t>q</a:t>
            </a:r>
            <a:r>
              <a:rPr lang="hu-HU" altLang="hu-HU" sz="2300" baseline="-25000">
                <a:latin typeface="Arial" panose="020B0604020202020204" pitchFamily="34" charset="0"/>
              </a:rPr>
              <a:t>kr</a:t>
            </a:r>
            <a:r>
              <a:rPr lang="hu-HU" altLang="hu-HU" sz="2300">
                <a:latin typeface="Arial" panose="020B0604020202020204" pitchFamily="34" charset="0"/>
              </a:rPr>
              <a:t>*p – K</a:t>
            </a:r>
            <a:r>
              <a:rPr lang="hu-HU" altLang="hu-HU" sz="2300" baseline="-25000">
                <a:latin typeface="Arial" panose="020B0604020202020204" pitchFamily="34" charset="0"/>
              </a:rPr>
              <a:t>ö</a:t>
            </a:r>
            <a:r>
              <a:rPr lang="hu-HU" altLang="hu-HU" sz="2300">
                <a:latin typeface="Arial" panose="020B0604020202020204" pitchFamily="34" charset="0"/>
              </a:rPr>
              <a:t> = 0</a:t>
            </a:r>
          </a:p>
          <a:p>
            <a:pPr eaLnBrk="1" hangingPunct="1"/>
            <a:r>
              <a:rPr lang="hu-HU" altLang="hu-HU" sz="2300">
                <a:latin typeface="Arial" panose="020B0604020202020204" pitchFamily="34" charset="0"/>
              </a:rPr>
              <a:t>q</a:t>
            </a:r>
            <a:r>
              <a:rPr lang="hu-HU" altLang="hu-HU" sz="2300" baseline="-25000">
                <a:latin typeface="Arial" panose="020B0604020202020204" pitchFamily="34" charset="0"/>
              </a:rPr>
              <a:t>kr</a:t>
            </a:r>
            <a:r>
              <a:rPr lang="hu-HU" altLang="hu-HU" sz="2300">
                <a:latin typeface="Arial" panose="020B0604020202020204" pitchFamily="34" charset="0"/>
              </a:rPr>
              <a:t>*40.000 Ft/db – (80.000.000 Ft + q</a:t>
            </a:r>
            <a:r>
              <a:rPr lang="hu-HU" altLang="hu-HU" sz="2300" baseline="-25000">
                <a:latin typeface="Arial" panose="020B0604020202020204" pitchFamily="34" charset="0"/>
              </a:rPr>
              <a:t>kr</a:t>
            </a:r>
            <a:r>
              <a:rPr lang="hu-HU" altLang="hu-HU" sz="2300">
                <a:latin typeface="Arial" panose="020B0604020202020204" pitchFamily="34" charset="0"/>
              </a:rPr>
              <a:t>*16.000 Ft/db) = 0</a:t>
            </a:r>
          </a:p>
          <a:p>
            <a:pPr eaLnBrk="1" hangingPunct="1">
              <a:buFontTx/>
              <a:buNone/>
            </a:pPr>
            <a:endParaRPr lang="hu-HU" altLang="hu-HU" sz="2300">
              <a:latin typeface="Arial" panose="020B0604020202020204" pitchFamily="34" charset="0"/>
            </a:endParaRPr>
          </a:p>
          <a:p>
            <a:pPr eaLnBrk="1" hangingPunct="1"/>
            <a:r>
              <a:rPr lang="hu-HU" altLang="hu-HU" sz="2400" b="1">
                <a:latin typeface="Arial" panose="020B0604020202020204" pitchFamily="34" charset="0"/>
              </a:rPr>
              <a:t>q</a:t>
            </a:r>
            <a:r>
              <a:rPr lang="hu-HU" altLang="hu-HU" sz="2400" b="1" baseline="-25000">
                <a:latin typeface="Arial" panose="020B0604020202020204" pitchFamily="34" charset="0"/>
              </a:rPr>
              <a:t>kr</a:t>
            </a:r>
            <a:r>
              <a:rPr lang="hu-HU" altLang="hu-HU" sz="2400" b="1">
                <a:latin typeface="Arial" panose="020B0604020202020204" pitchFamily="34" charset="0"/>
              </a:rPr>
              <a:t> = 3333,33 db </a:t>
            </a:r>
          </a:p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Tehát a fedezeti ponthoz tartozó volumen 3333,33 db termék. Ekkor sem nyereség, sem veszteség nem keletkezik.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D24C692-2982-409B-B38A-0CC35FCA5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A TÁRSADALMI SZÜKSÉGLET ÉS A FOGYASZTÓI IGÉNY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7D53356-029C-43CF-9EA8-51AFA122D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hu-HU" altLang="hu-HU"/>
              <a:t>A </a:t>
            </a:r>
            <a:r>
              <a:rPr lang="hu-HU" altLang="hu-HU" b="1"/>
              <a:t>társadalmi szükséglet</a:t>
            </a:r>
            <a:r>
              <a:rPr lang="hu-HU" altLang="hu-HU"/>
              <a:t> a </a:t>
            </a:r>
            <a:r>
              <a:rPr lang="hu-HU" altLang="hu-HU" b="1"/>
              <a:t>fogyasztói igények sokféle variációjában</a:t>
            </a:r>
            <a:r>
              <a:rPr lang="hu-HU" altLang="hu-HU"/>
              <a:t> jelenik meg. Ez az igény </a:t>
            </a:r>
            <a:r>
              <a:rPr lang="hu-HU" altLang="hu-HU" b="1"/>
              <a:t>nem</a:t>
            </a:r>
            <a:r>
              <a:rPr lang="hu-HU" altLang="hu-HU"/>
              <a:t> egy adott </a:t>
            </a:r>
            <a:r>
              <a:rPr lang="hu-HU" altLang="hu-HU" b="1"/>
              <a:t>termék</a:t>
            </a:r>
            <a:r>
              <a:rPr lang="hu-HU" altLang="hu-HU"/>
              <a:t>, hanem egy </a:t>
            </a:r>
            <a:r>
              <a:rPr lang="hu-HU" altLang="hu-HU" b="1"/>
              <a:t>probléma</a:t>
            </a:r>
            <a:r>
              <a:rPr lang="hu-HU" altLang="hu-HU"/>
              <a:t>.  </a:t>
            </a:r>
          </a:p>
          <a:p>
            <a:pPr algn="just" eaLnBrk="1" hangingPunct="1"/>
            <a:r>
              <a:rPr lang="hu-HU" altLang="hu-HU"/>
              <a:t>Ezt a bonyolult problémát kell a vállalatoknak kielégíteni, megoldást kell kínálni. Ez jelenik meg (jobb esetben) a vállalatok filozófiájában is.</a:t>
            </a: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A43F684-337C-4557-8998-700F26F6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333375"/>
            <a:ext cx="7150100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2. FELADAT MEGOLDÁSA</a:t>
            </a:r>
            <a:br>
              <a:rPr lang="hu-HU" altLang="hu-HU" sz="4000" b="1"/>
            </a:br>
            <a:r>
              <a:rPr lang="hu-HU" altLang="hu-HU" sz="2000">
                <a:latin typeface="Arial" panose="020B0604020202020204" pitchFamily="34" charset="0"/>
              </a:rPr>
              <a:t>Mekkora az a legalacsonyabb ár (kritikus egységár), amennyiért még veszteség nélkül értékesítheti a termékeit?</a:t>
            </a:r>
            <a:endParaRPr lang="hu-HU" altLang="hu-HU" sz="4000" b="1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892559A-D029-45D6-8248-F66C09860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2503488"/>
            <a:ext cx="6994525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 q*p</a:t>
            </a:r>
            <a:r>
              <a:rPr lang="hu-HU" altLang="hu-HU" sz="2400" baseline="-25000">
                <a:latin typeface="Arial" panose="020B0604020202020204" pitchFamily="34" charset="0"/>
              </a:rPr>
              <a:t>kr</a:t>
            </a:r>
            <a:r>
              <a:rPr lang="hu-HU" altLang="hu-HU" sz="2400">
                <a:latin typeface="Arial" panose="020B0604020202020204" pitchFamily="34" charset="0"/>
              </a:rPr>
              <a:t>-K</a:t>
            </a:r>
            <a:r>
              <a:rPr lang="hu-HU" altLang="hu-HU" sz="2400" baseline="-25000">
                <a:latin typeface="Arial" panose="020B0604020202020204" pitchFamily="34" charset="0"/>
              </a:rPr>
              <a:t>ö</a:t>
            </a:r>
            <a:r>
              <a:rPr lang="hu-HU" altLang="hu-HU" sz="2400">
                <a:latin typeface="Arial" panose="020B0604020202020204" pitchFamily="34" charset="0"/>
              </a:rPr>
              <a:t> = 0</a:t>
            </a:r>
          </a:p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25. 000 db * p</a:t>
            </a:r>
            <a:r>
              <a:rPr lang="hu-HU" altLang="hu-HU" sz="2400" baseline="-25000">
                <a:latin typeface="Arial" panose="020B0604020202020204" pitchFamily="34" charset="0"/>
              </a:rPr>
              <a:t>kr</a:t>
            </a:r>
            <a:r>
              <a:rPr lang="hu-HU" altLang="hu-HU" sz="2400">
                <a:latin typeface="Arial" panose="020B0604020202020204" pitchFamily="34" charset="0"/>
              </a:rPr>
              <a:t> = K</a:t>
            </a:r>
            <a:r>
              <a:rPr lang="hu-HU" altLang="hu-HU" sz="2400" baseline="-25000">
                <a:latin typeface="Arial" panose="020B0604020202020204" pitchFamily="34" charset="0"/>
              </a:rPr>
              <a:t>ö</a:t>
            </a:r>
          </a:p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25. 000 db * p</a:t>
            </a:r>
            <a:r>
              <a:rPr lang="hu-HU" altLang="hu-HU" sz="2400" baseline="-25000">
                <a:latin typeface="Arial" panose="020B0604020202020204" pitchFamily="34" charset="0"/>
              </a:rPr>
              <a:t>kr</a:t>
            </a:r>
            <a:r>
              <a:rPr lang="hu-HU" altLang="hu-HU" sz="2400">
                <a:latin typeface="Arial" panose="020B0604020202020204" pitchFamily="34" charset="0"/>
              </a:rPr>
              <a:t> = 80.000.000 Ft + 400.000.000 Ft</a:t>
            </a:r>
          </a:p>
          <a:p>
            <a:pPr eaLnBrk="1" hangingPunct="1">
              <a:buFontTx/>
              <a:buNone/>
            </a:pPr>
            <a:endParaRPr lang="hu-HU" altLang="hu-HU" sz="2400">
              <a:latin typeface="Arial" panose="020B0604020202020204" pitchFamily="34" charset="0"/>
            </a:endParaRPr>
          </a:p>
          <a:p>
            <a:pPr eaLnBrk="1" hangingPunct="1"/>
            <a:r>
              <a:rPr lang="hu-HU" altLang="hu-HU" sz="2400" b="1">
                <a:latin typeface="Arial" panose="020B0604020202020204" pitchFamily="34" charset="0"/>
              </a:rPr>
              <a:t>p</a:t>
            </a:r>
            <a:r>
              <a:rPr lang="hu-HU" altLang="hu-HU" sz="2400" b="1" baseline="-25000">
                <a:latin typeface="Arial" panose="020B0604020202020204" pitchFamily="34" charset="0"/>
              </a:rPr>
              <a:t>kr</a:t>
            </a:r>
            <a:r>
              <a:rPr lang="hu-HU" altLang="hu-HU" sz="2400" b="1">
                <a:latin typeface="Arial" panose="020B0604020202020204" pitchFamily="34" charset="0"/>
              </a:rPr>
              <a:t> = 19.200 Ft/db</a:t>
            </a:r>
          </a:p>
          <a:p>
            <a:pPr eaLnBrk="1" hangingPunct="1"/>
            <a:r>
              <a:rPr lang="hu-HU" altLang="hu-HU" sz="2400">
                <a:latin typeface="Arial" panose="020B0604020202020204" pitchFamily="34" charset="0"/>
              </a:rPr>
              <a:t>Tehát a fedezeti ponthoz tartozó egységár 19.200 Ft/db. Ekkora egységár mellett sem nyereség sem veszteség nem keletkezik. </a:t>
            </a:r>
          </a:p>
          <a:p>
            <a:pPr eaLnBrk="1" hangingPunct="1"/>
            <a:endParaRPr lang="hu-HU" altLang="hu-HU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3BE15C8-862B-46B6-BB40-758AE43B8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9525"/>
            <a:ext cx="7272338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3. FELADAT MEGOLDÁSA</a:t>
            </a:r>
            <a:br>
              <a:rPr lang="hu-HU" altLang="hu-HU" sz="4000" b="1"/>
            </a:br>
            <a:r>
              <a:rPr lang="hu-HU" altLang="hu-HU" sz="2000">
                <a:latin typeface="Arial" panose="020B0604020202020204" pitchFamily="34" charset="0"/>
              </a:rPr>
              <a:t>Mekkora jövedelmet realizál a vállalakozás a tervezett termelési volumen és értékesítési ár mellett? </a:t>
            </a:r>
            <a:endParaRPr lang="hu-HU" altLang="hu-HU" sz="4000" b="1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DF101D2-EBF0-4606-A561-8ECB50841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3713" y="2216150"/>
            <a:ext cx="6923087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hu-HU" altLang="hu-HU">
                <a:latin typeface="Arial" panose="020B0604020202020204" pitchFamily="34" charset="0"/>
              </a:rPr>
              <a:t>q*p – K</a:t>
            </a:r>
            <a:r>
              <a:rPr lang="hu-HU" altLang="hu-HU" baseline="-25000">
                <a:latin typeface="Arial" panose="020B0604020202020204" pitchFamily="34" charset="0"/>
              </a:rPr>
              <a:t>ö</a:t>
            </a:r>
            <a:r>
              <a:rPr lang="hu-HU" altLang="hu-HU">
                <a:latin typeface="Arial" panose="020B0604020202020204" pitchFamily="34" charset="0"/>
              </a:rPr>
              <a:t>= eredmény</a:t>
            </a:r>
          </a:p>
          <a:p>
            <a:pPr eaLnBrk="1" hangingPunct="1">
              <a:buFontTx/>
              <a:buNone/>
            </a:pPr>
            <a:r>
              <a:rPr lang="hu-HU" altLang="hu-HU" sz="2400">
                <a:latin typeface="Arial" panose="020B0604020202020204" pitchFamily="34" charset="0"/>
              </a:rPr>
              <a:t>25.000 db*40.000 Ft/db–(80.000.000 Ft+400.000.000 Ft) =  520.000.000 Ft</a:t>
            </a:r>
          </a:p>
          <a:p>
            <a:pPr eaLnBrk="1" hangingPunct="1">
              <a:buFontTx/>
              <a:buNone/>
            </a:pPr>
            <a:endParaRPr lang="hu-HU" altLang="hu-HU" sz="2400">
              <a:latin typeface="Arial" panose="020B0604020202020204" pitchFamily="34" charset="0"/>
            </a:endParaRPr>
          </a:p>
          <a:p>
            <a:pPr algn="just" eaLnBrk="1" hangingPunct="1"/>
            <a:r>
              <a:rPr lang="hu-HU" altLang="hu-HU">
                <a:latin typeface="Arial" panose="020B0604020202020204" pitchFamily="34" charset="0"/>
              </a:rPr>
              <a:t>A vállalat eredménye a tervezett termelési volumen és értékesítési egységár mellett 520 millió Ft az adott évben. (Tehát nyereség keletkezik!)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>
            <a:extLst>
              <a:ext uri="{FF2B5EF4-FFF2-40B4-BE49-F238E27FC236}">
                <a16:creationId xmlns:a16="http://schemas.microsoft.com/office/drawing/2014/main" id="{57174F3C-60EF-4104-AA34-CCFF6197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476250"/>
            <a:ext cx="69945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b="1"/>
              <a:t>4. FELADAT MEGOLDÁSA</a:t>
            </a:r>
            <a:br>
              <a:rPr lang="hu-HU" altLang="hu-HU" b="1"/>
            </a:br>
            <a:r>
              <a:rPr lang="hu-HU" altLang="hu-HU" sz="2000">
                <a:latin typeface="Arial" panose="020B0604020202020204" pitchFamily="34" charset="0"/>
              </a:rPr>
              <a:t>Mekkora az üzemszüneti ponthoz tartozó egységár, ha tervezett mennyiséget értékesítjük? </a:t>
            </a:r>
            <a:endParaRPr lang="hu-HU" altLang="hu-HU" b="1"/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FF63A340-0ED3-46FA-9B41-CE70DC9CA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5150" y="1916113"/>
            <a:ext cx="6862763" cy="42497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r>
              <a:rPr lang="hu-HU" altLang="hu-HU" sz="2600"/>
              <a:t>A legalacsonyabb egységár amelynél még éppen megéri a vállalkozásnak a termékeit értékesíteni: </a:t>
            </a:r>
          </a:p>
          <a:p>
            <a:pPr algn="just" eaLnBrk="1" hangingPunct="1"/>
            <a:r>
              <a:rPr lang="hu-HU" altLang="hu-HU" sz="2600"/>
              <a:t>25.000. db*p = változó ktg.</a:t>
            </a:r>
          </a:p>
          <a:p>
            <a:pPr algn="just" eaLnBrk="1" hangingPunct="1"/>
            <a:r>
              <a:rPr lang="hu-HU" altLang="hu-HU" sz="2600"/>
              <a:t>25.000.db*p = 400.000.000. Ft</a:t>
            </a:r>
          </a:p>
          <a:p>
            <a:pPr algn="just" eaLnBrk="1" hangingPunct="1"/>
            <a:r>
              <a:rPr lang="hu-HU" altLang="hu-HU" sz="2600"/>
              <a:t>p</a:t>
            </a:r>
            <a:r>
              <a:rPr lang="hu-HU" altLang="hu-HU" sz="2600" baseline="-25000"/>
              <a:t>ü</a:t>
            </a:r>
            <a:r>
              <a:rPr lang="hu-HU" altLang="hu-HU" sz="2600"/>
              <a:t> = 16.000 Ft/db. </a:t>
            </a:r>
          </a:p>
          <a:p>
            <a:pPr algn="just" eaLnBrk="1" hangingPunct="1">
              <a:buFontTx/>
              <a:buNone/>
            </a:pPr>
            <a:r>
              <a:rPr lang="hu-HU" altLang="hu-HU" sz="260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>
            <a:extLst>
              <a:ext uri="{FF2B5EF4-FFF2-40B4-BE49-F238E27FC236}">
                <a16:creationId xmlns:a16="http://schemas.microsoft.com/office/drawing/2014/main" id="{69293437-564E-4914-A8FA-76ED2FB7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557338"/>
            <a:ext cx="647700" cy="4319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6019" name="Rectangle 5">
            <a:extLst>
              <a:ext uri="{FF2B5EF4-FFF2-40B4-BE49-F238E27FC236}">
                <a16:creationId xmlns:a16="http://schemas.microsoft.com/office/drawing/2014/main" id="{486F8B12-0475-455B-B995-03D63907A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005263"/>
            <a:ext cx="590550" cy="1871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05236653-426F-4752-BE6D-10929464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2708275"/>
            <a:ext cx="590550" cy="129698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6021" name="AutoShape 7">
            <a:extLst>
              <a:ext uri="{FF2B5EF4-FFF2-40B4-BE49-F238E27FC236}">
                <a16:creationId xmlns:a16="http://schemas.microsoft.com/office/drawing/2014/main" id="{379131B1-1C45-4796-A38E-0345F9F8FF1C}"/>
              </a:ext>
            </a:extLst>
          </p:cNvPr>
          <p:cNvSpPr>
            <a:spLocks/>
          </p:cNvSpPr>
          <p:nvPr/>
        </p:nvSpPr>
        <p:spPr bwMode="auto">
          <a:xfrm>
            <a:off x="4759325" y="1600200"/>
            <a:ext cx="142875" cy="1079500"/>
          </a:xfrm>
          <a:prstGeom prst="rightBrace">
            <a:avLst>
              <a:gd name="adj1" fmla="val 62963"/>
              <a:gd name="adj2" fmla="val 50000"/>
            </a:avLst>
          </a:prstGeom>
          <a:noFill/>
          <a:ln w="9525">
            <a:solidFill>
              <a:srgbClr val="252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6022" name="Line 8">
            <a:extLst>
              <a:ext uri="{FF2B5EF4-FFF2-40B4-BE49-F238E27FC236}">
                <a16:creationId xmlns:a16="http://schemas.microsoft.com/office/drawing/2014/main" id="{85D9D0EF-E3DB-4EF4-904D-D5C443EE6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708275"/>
            <a:ext cx="20161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6023" name="Line 9">
            <a:extLst>
              <a:ext uri="{FF2B5EF4-FFF2-40B4-BE49-F238E27FC236}">
                <a16:creationId xmlns:a16="http://schemas.microsoft.com/office/drawing/2014/main" id="{51384DF7-2D61-4EED-BC5A-BD1FE5EDA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1557338"/>
            <a:ext cx="39592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6024" name="Rectangle 10">
            <a:extLst>
              <a:ext uri="{FF2B5EF4-FFF2-40B4-BE49-F238E27FC236}">
                <a16:creationId xmlns:a16="http://schemas.microsoft.com/office/drawing/2014/main" id="{856533EE-A665-43D2-A1A9-C81F347F0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18446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Eredmény &gt; 0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(nyereség)</a:t>
            </a:r>
          </a:p>
        </p:txBody>
      </p:sp>
      <p:sp>
        <p:nvSpPr>
          <p:cNvPr id="86025" name="Rectangle 11">
            <a:extLst>
              <a:ext uri="{FF2B5EF4-FFF2-40B4-BE49-F238E27FC236}">
                <a16:creationId xmlns:a16="http://schemas.microsoft.com/office/drawing/2014/main" id="{C43312D8-D586-4FD5-8FA6-81C9172E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2131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Kf</a:t>
            </a:r>
          </a:p>
        </p:txBody>
      </p:sp>
      <p:sp>
        <p:nvSpPr>
          <p:cNvPr id="86026" name="Rectangle 12">
            <a:extLst>
              <a:ext uri="{FF2B5EF4-FFF2-40B4-BE49-F238E27FC236}">
                <a16:creationId xmlns:a16="http://schemas.microsoft.com/office/drawing/2014/main" id="{13197A9D-3EA3-460C-9D68-8A8EE0B7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4005263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TÉ</a:t>
            </a:r>
          </a:p>
        </p:txBody>
      </p:sp>
      <p:sp>
        <p:nvSpPr>
          <p:cNvPr id="86027" name="Rectangle 13">
            <a:extLst>
              <a:ext uri="{FF2B5EF4-FFF2-40B4-BE49-F238E27FC236}">
                <a16:creationId xmlns:a16="http://schemas.microsoft.com/office/drawing/2014/main" id="{1997B79D-414C-4D18-80B0-07AF9C5F1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47656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Kp</a:t>
            </a:r>
          </a:p>
        </p:txBody>
      </p:sp>
      <p:sp>
        <p:nvSpPr>
          <p:cNvPr id="86028" name="Line 14">
            <a:extLst>
              <a:ext uri="{FF2B5EF4-FFF2-40B4-BE49-F238E27FC236}">
                <a16:creationId xmlns:a16="http://schemas.microsoft.com/office/drawing/2014/main" id="{A82F3398-EAE3-4B69-B309-153CA894D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005263"/>
            <a:ext cx="3960813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6029" name="AutoShape 15">
            <a:extLst>
              <a:ext uri="{FF2B5EF4-FFF2-40B4-BE49-F238E27FC236}">
                <a16:creationId xmlns:a16="http://schemas.microsoft.com/office/drawing/2014/main" id="{248545EE-57E2-4C24-BEB7-3F9091EB568C}"/>
              </a:ext>
            </a:extLst>
          </p:cNvPr>
          <p:cNvSpPr>
            <a:spLocks/>
          </p:cNvSpPr>
          <p:nvPr/>
        </p:nvSpPr>
        <p:spPr bwMode="auto">
          <a:xfrm>
            <a:off x="6659563" y="1557338"/>
            <a:ext cx="287337" cy="2447925"/>
          </a:xfrm>
          <a:prstGeom prst="rightBrace">
            <a:avLst>
              <a:gd name="adj1" fmla="val 70995"/>
              <a:gd name="adj2" fmla="val 50000"/>
            </a:avLst>
          </a:prstGeom>
          <a:noFill/>
          <a:ln w="9525">
            <a:solidFill>
              <a:srgbClr val="252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6030" name="Rectangle 16">
            <a:extLst>
              <a:ext uri="{FF2B5EF4-FFF2-40B4-BE49-F238E27FC236}">
                <a16:creationId xmlns:a16="http://schemas.microsoft.com/office/drawing/2014/main" id="{31E2DB57-5AC9-4328-8291-3FF8F2C2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4923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 </a:t>
            </a:r>
            <a:r>
              <a:rPr lang="hu-HU" altLang="hu-HU" sz="1800">
                <a:latin typeface="Tahoma" panose="020B0604030504040204" pitchFamily="34" charset="0"/>
              </a:rPr>
              <a:t>= Kf + Nyereség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</a:t>
            </a:r>
            <a:r>
              <a:rPr lang="hu-HU" altLang="hu-HU" sz="1800">
                <a:latin typeface="Tahoma" panose="020B0604030504040204" pitchFamily="34" charset="0"/>
              </a:rPr>
              <a:t> &gt; 0</a:t>
            </a: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775F6AA-9DED-4E07-ABF9-83176F6CC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73238"/>
            <a:ext cx="647700" cy="4103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AF8AAE4-7B89-4F0E-BF02-3415E470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357563"/>
            <a:ext cx="661988" cy="2519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40B3B57C-D76E-4EF2-B3CE-32E807FB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1773238"/>
            <a:ext cx="661988" cy="158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8069" name="Line 6">
            <a:extLst>
              <a:ext uri="{FF2B5EF4-FFF2-40B4-BE49-F238E27FC236}">
                <a16:creationId xmlns:a16="http://schemas.microsoft.com/office/drawing/2014/main" id="{47BE6F77-9737-4AD9-B77A-B5CB86D4B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773238"/>
            <a:ext cx="20161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8070" name="Rectangle 9">
            <a:extLst>
              <a:ext uri="{FF2B5EF4-FFF2-40B4-BE49-F238E27FC236}">
                <a16:creationId xmlns:a16="http://schemas.microsoft.com/office/drawing/2014/main" id="{BE860D78-42CA-4887-856F-E2D04D06F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3495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Kf</a:t>
            </a:r>
          </a:p>
        </p:txBody>
      </p:sp>
      <p:sp>
        <p:nvSpPr>
          <p:cNvPr id="88071" name="Rectangle 10">
            <a:extLst>
              <a:ext uri="{FF2B5EF4-FFF2-40B4-BE49-F238E27FC236}">
                <a16:creationId xmlns:a16="http://schemas.microsoft.com/office/drawing/2014/main" id="{75DCD288-D3A8-43F4-9385-4C6D7CD0B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4005263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TÉ</a:t>
            </a:r>
          </a:p>
        </p:txBody>
      </p:sp>
      <p:sp>
        <p:nvSpPr>
          <p:cNvPr id="88072" name="Rectangle 11">
            <a:extLst>
              <a:ext uri="{FF2B5EF4-FFF2-40B4-BE49-F238E27FC236}">
                <a16:creationId xmlns:a16="http://schemas.microsoft.com/office/drawing/2014/main" id="{87F3A9BC-AFD9-4262-AC8D-8541DD3A0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4579938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Kp</a:t>
            </a:r>
          </a:p>
        </p:txBody>
      </p:sp>
      <p:sp>
        <p:nvSpPr>
          <p:cNvPr id="88073" name="Line 12">
            <a:extLst>
              <a:ext uri="{FF2B5EF4-FFF2-40B4-BE49-F238E27FC236}">
                <a16:creationId xmlns:a16="http://schemas.microsoft.com/office/drawing/2014/main" id="{28A816A4-7922-4301-BA4F-6FB81C85E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357563"/>
            <a:ext cx="22320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8074" name="AutoShape 13">
            <a:extLst>
              <a:ext uri="{FF2B5EF4-FFF2-40B4-BE49-F238E27FC236}">
                <a16:creationId xmlns:a16="http://schemas.microsoft.com/office/drawing/2014/main" id="{DA12EB2E-B703-4F8E-9E3E-AE1603F5BFC0}"/>
              </a:ext>
            </a:extLst>
          </p:cNvPr>
          <p:cNvSpPr>
            <a:spLocks/>
          </p:cNvSpPr>
          <p:nvPr/>
        </p:nvSpPr>
        <p:spPr bwMode="auto">
          <a:xfrm>
            <a:off x="4859338" y="1773238"/>
            <a:ext cx="360362" cy="1584325"/>
          </a:xfrm>
          <a:prstGeom prst="rightBrace">
            <a:avLst>
              <a:gd name="adj1" fmla="val 36637"/>
              <a:gd name="adj2" fmla="val 50000"/>
            </a:avLst>
          </a:prstGeom>
          <a:noFill/>
          <a:ln w="9525">
            <a:solidFill>
              <a:srgbClr val="252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88075" name="Rectangle 14">
            <a:extLst>
              <a:ext uri="{FF2B5EF4-FFF2-40B4-BE49-F238E27FC236}">
                <a16:creationId xmlns:a16="http://schemas.microsoft.com/office/drawing/2014/main" id="{1C5D3F10-B1CA-4F05-8DC0-3B486B81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2764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 </a:t>
            </a:r>
            <a:r>
              <a:rPr lang="hu-HU" altLang="hu-HU" sz="1800">
                <a:latin typeface="Tahoma" panose="020B0604030504040204" pitchFamily="34" charset="0"/>
              </a:rPr>
              <a:t>= Kf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</a:t>
            </a:r>
            <a:r>
              <a:rPr lang="hu-HU" altLang="hu-HU" sz="1800">
                <a:latin typeface="Tahoma" panose="020B0604030504040204" pitchFamily="34" charset="0"/>
              </a:rPr>
              <a:t> &gt; 0</a:t>
            </a:r>
          </a:p>
        </p:txBody>
      </p:sp>
      <p:sp>
        <p:nvSpPr>
          <p:cNvPr id="88076" name="Rectangle 15">
            <a:extLst>
              <a:ext uri="{FF2B5EF4-FFF2-40B4-BE49-F238E27FC236}">
                <a16:creationId xmlns:a16="http://schemas.microsoft.com/office/drawing/2014/main" id="{2163AAE5-FE0E-4F6A-878D-A1B32EA2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1969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Eredmény = 0</a:t>
            </a:r>
          </a:p>
        </p:txBody>
      </p:sp>
      <p:sp>
        <p:nvSpPr>
          <p:cNvPr id="88077" name="Rectangle 16">
            <a:extLst>
              <a:ext uri="{FF2B5EF4-FFF2-40B4-BE49-F238E27FC236}">
                <a16:creationId xmlns:a16="http://schemas.microsoft.com/office/drawing/2014/main" id="{0EB2F1E9-20EB-48EF-A4E9-ED08AF50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2238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latin typeface="Tahoma" panose="020B0604030504040204" pitchFamily="34" charset="0"/>
              </a:rPr>
              <a:t>Ez a fedezeti pont</a:t>
            </a: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B3C0CF9-4951-4330-A6B7-C309A56E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420938"/>
            <a:ext cx="647700" cy="3455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4C89E2C-E631-4A95-97FC-55F79BE23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357563"/>
            <a:ext cx="661988" cy="2519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4272DB6A-12F6-4A82-9AA5-4D1EC4E2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1773238"/>
            <a:ext cx="661988" cy="158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675D7FBE-70A9-4A09-9C22-45671FCAF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20938"/>
            <a:ext cx="22320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17D90718-CBD0-409B-824A-3B18708E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3495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Kf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C8501E40-176F-497C-A179-5EEEE29A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4005263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TÉ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id="{B5382CC2-F7BD-4CF7-8BA1-BEAA9393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437063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Kp</a:t>
            </a:r>
          </a:p>
        </p:txBody>
      </p:sp>
      <p:sp>
        <p:nvSpPr>
          <p:cNvPr id="90121" name="Line 9">
            <a:extLst>
              <a:ext uri="{FF2B5EF4-FFF2-40B4-BE49-F238E27FC236}">
                <a16:creationId xmlns:a16="http://schemas.microsoft.com/office/drawing/2014/main" id="{7350E2F9-AB75-44CE-BC61-46A786F8F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357563"/>
            <a:ext cx="22320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0122" name="AutoShape 10">
            <a:extLst>
              <a:ext uri="{FF2B5EF4-FFF2-40B4-BE49-F238E27FC236}">
                <a16:creationId xmlns:a16="http://schemas.microsoft.com/office/drawing/2014/main" id="{B4EDDF46-976F-40B7-869A-8664F68EAAA2}"/>
              </a:ext>
            </a:extLst>
          </p:cNvPr>
          <p:cNvSpPr>
            <a:spLocks/>
          </p:cNvSpPr>
          <p:nvPr/>
        </p:nvSpPr>
        <p:spPr bwMode="auto">
          <a:xfrm>
            <a:off x="4859338" y="2420938"/>
            <a:ext cx="360362" cy="936625"/>
          </a:xfrm>
          <a:prstGeom prst="rightBrace">
            <a:avLst>
              <a:gd name="adj1" fmla="val 21659"/>
              <a:gd name="adj2" fmla="val 50000"/>
            </a:avLst>
          </a:prstGeom>
          <a:noFill/>
          <a:ln w="9525">
            <a:solidFill>
              <a:srgbClr val="252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0123" name="Rectangle 11">
            <a:extLst>
              <a:ext uri="{FF2B5EF4-FFF2-40B4-BE49-F238E27FC236}">
                <a16:creationId xmlns:a16="http://schemas.microsoft.com/office/drawing/2014/main" id="{2AA89C10-ACD9-4AE1-8B79-54113A2D1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813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 </a:t>
            </a:r>
            <a:r>
              <a:rPr lang="hu-HU" altLang="hu-HU" sz="1800">
                <a:latin typeface="Tahoma" panose="020B0604030504040204" pitchFamily="34" charset="0"/>
              </a:rPr>
              <a:t>&lt; Kf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 </a:t>
            </a:r>
            <a:r>
              <a:rPr lang="hu-HU" altLang="hu-HU" sz="1800">
                <a:latin typeface="Tahoma" panose="020B0604030504040204" pitchFamily="34" charset="0"/>
              </a:rPr>
              <a:t>&gt; 0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C6C8097E-EA22-48A6-A618-4E81A5715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1969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Eredmény &lt; 0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(veszteség)</a:t>
            </a:r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C551678-2C31-4D7C-A2DD-6ED7782F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357563"/>
            <a:ext cx="647700" cy="2519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D0E4CDE-1791-48D9-BA1D-8B2BA2EB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357563"/>
            <a:ext cx="661988" cy="2519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0D0E2D52-DE90-49F1-A1E2-9CBA359A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1773238"/>
            <a:ext cx="661988" cy="158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6FAA7351-944E-4533-A77C-49236AD43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357563"/>
            <a:ext cx="22320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E2BBD974-BDFF-4ABD-83B5-1F8EA045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3495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Kf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045ED30E-1629-4CA4-9475-2EE6F676F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4005263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TÉ</a:t>
            </a:r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87617ABF-8CFD-4097-B562-F97AA5F6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47656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Kp</a:t>
            </a:r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05A7C0A5-049D-496B-A76C-52FD38A68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357563"/>
            <a:ext cx="22320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170" name="Rectangle 11">
            <a:extLst>
              <a:ext uri="{FF2B5EF4-FFF2-40B4-BE49-F238E27FC236}">
                <a16:creationId xmlns:a16="http://schemas.microsoft.com/office/drawing/2014/main" id="{4179941B-EE28-4D26-9650-EAD55185F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068638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 </a:t>
            </a:r>
            <a:r>
              <a:rPr lang="hu-HU" altLang="hu-HU" sz="1800">
                <a:latin typeface="Tahoma" panose="020B0604030504040204" pitchFamily="34" charset="0"/>
              </a:rPr>
              <a:t>= 0</a:t>
            </a:r>
          </a:p>
        </p:txBody>
      </p:sp>
      <p:sp>
        <p:nvSpPr>
          <p:cNvPr id="92171" name="Rectangle 12">
            <a:extLst>
              <a:ext uri="{FF2B5EF4-FFF2-40B4-BE49-F238E27FC236}">
                <a16:creationId xmlns:a16="http://schemas.microsoft.com/office/drawing/2014/main" id="{B5C2A8BD-B7FE-4B95-8F45-445997DE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1969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Eredmény &lt; 0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(veszteség)</a:t>
            </a:r>
          </a:p>
        </p:txBody>
      </p:sp>
      <p:sp>
        <p:nvSpPr>
          <p:cNvPr id="92172" name="Rectangle 13">
            <a:extLst>
              <a:ext uri="{FF2B5EF4-FFF2-40B4-BE49-F238E27FC236}">
                <a16:creationId xmlns:a16="http://schemas.microsoft.com/office/drawing/2014/main" id="{19191139-A1F6-4E79-AAC3-97F0577A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932238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2400" b="1">
                <a:latin typeface="Tahoma" panose="020B0604030504040204" pitchFamily="34" charset="0"/>
              </a:rPr>
              <a:t>Ez az üzemszüneti pont</a:t>
            </a:r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72766A0-ED8E-4CE1-B145-2AE78453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60800"/>
            <a:ext cx="647700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6FA8135-EF8A-42E4-8AFE-CC1BF1E87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357563"/>
            <a:ext cx="661988" cy="2519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99258ACA-DBC1-45F3-ACBF-28AA33DFF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1773238"/>
            <a:ext cx="661988" cy="158432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  <p:sp>
        <p:nvSpPr>
          <p:cNvPr id="94213" name="Line 5">
            <a:extLst>
              <a:ext uri="{FF2B5EF4-FFF2-40B4-BE49-F238E27FC236}">
                <a16:creationId xmlns:a16="http://schemas.microsoft.com/office/drawing/2014/main" id="{69D52220-14D1-4831-88D9-597AF2268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357563"/>
            <a:ext cx="22320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4C3A122B-BA17-4735-A03A-F5AA791C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3495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Kf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6532CBE2-D26F-4C42-8D57-2DCDA9946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138" y="4005263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TÉ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443D355C-1C33-47F3-BC71-5F79E677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508500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Kp</a:t>
            </a:r>
          </a:p>
        </p:txBody>
      </p:sp>
      <p:sp>
        <p:nvSpPr>
          <p:cNvPr id="94217" name="Rectangle 10">
            <a:extLst>
              <a:ext uri="{FF2B5EF4-FFF2-40B4-BE49-F238E27FC236}">
                <a16:creationId xmlns:a16="http://schemas.microsoft.com/office/drawing/2014/main" id="{46B9D811-3CFF-41E3-84DF-C637533E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284538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FH </a:t>
            </a:r>
            <a:r>
              <a:rPr lang="hu-HU" altLang="hu-HU" sz="1800">
                <a:latin typeface="Tahoma" panose="020B0604030504040204" pitchFamily="34" charset="0"/>
              </a:rPr>
              <a:t>&lt;</a:t>
            </a:r>
            <a:r>
              <a:rPr lang="hu-HU" altLang="hu-HU" sz="1800" b="1">
                <a:latin typeface="Tahoma" panose="020B0604030504040204" pitchFamily="34" charset="0"/>
              </a:rPr>
              <a:t> </a:t>
            </a:r>
            <a:r>
              <a:rPr lang="hu-HU" altLang="hu-HU" sz="18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4218" name="Rectangle 11">
            <a:extLst>
              <a:ext uri="{FF2B5EF4-FFF2-40B4-BE49-F238E27FC236}">
                <a16:creationId xmlns:a16="http://schemas.microsoft.com/office/drawing/2014/main" id="{F5C12294-A542-48C0-AEE2-23E96321C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196975"/>
            <a:ext cx="10795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Eredmény &lt; 0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hu-HU" altLang="hu-HU" sz="1800" b="1">
                <a:latin typeface="Tahoma" panose="020B0604030504040204" pitchFamily="34" charset="0"/>
              </a:rPr>
              <a:t>(veszteség)</a:t>
            </a:r>
          </a:p>
        </p:txBody>
      </p:sp>
      <p:sp>
        <p:nvSpPr>
          <p:cNvPr id="94219" name="Line 12">
            <a:extLst>
              <a:ext uri="{FF2B5EF4-FFF2-40B4-BE49-F238E27FC236}">
                <a16:creationId xmlns:a16="http://schemas.microsoft.com/office/drawing/2014/main" id="{83B664BE-E1E8-431F-99D7-D15E98EE7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860800"/>
            <a:ext cx="2232025" cy="0"/>
          </a:xfrm>
          <a:prstGeom prst="line">
            <a:avLst/>
          </a:prstGeom>
          <a:noFill/>
          <a:ln w="9525">
            <a:solidFill>
              <a:srgbClr val="25294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4220" name="AutoShape 13">
            <a:extLst>
              <a:ext uri="{FF2B5EF4-FFF2-40B4-BE49-F238E27FC236}">
                <a16:creationId xmlns:a16="http://schemas.microsoft.com/office/drawing/2014/main" id="{6188F897-FBC2-4F32-A3B4-1223E21471CE}"/>
              </a:ext>
            </a:extLst>
          </p:cNvPr>
          <p:cNvSpPr>
            <a:spLocks/>
          </p:cNvSpPr>
          <p:nvPr/>
        </p:nvSpPr>
        <p:spPr bwMode="auto">
          <a:xfrm>
            <a:off x="4932363" y="3355975"/>
            <a:ext cx="287337" cy="504825"/>
          </a:xfrm>
          <a:prstGeom prst="rightBrace">
            <a:avLst>
              <a:gd name="adj1" fmla="val 14641"/>
              <a:gd name="adj2" fmla="val 50000"/>
            </a:avLst>
          </a:prstGeom>
          <a:noFill/>
          <a:ln w="9525">
            <a:solidFill>
              <a:srgbClr val="25294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rgbClr val="252946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800">
                <a:solidFill>
                  <a:srgbClr val="252946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rgbClr val="252946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2000">
                <a:solidFill>
                  <a:srgbClr val="252946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hu-HU" altLang="hu-HU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>
            <a:extLst>
              <a:ext uri="{FF2B5EF4-FFF2-40B4-BE49-F238E27FC236}">
                <a16:creationId xmlns:a16="http://schemas.microsoft.com/office/drawing/2014/main" id="{1AFE9F0B-8FE5-49D8-96F7-303BDB35B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404813"/>
            <a:ext cx="6934200" cy="1223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2400" b="1"/>
              <a:t>AZ EREDMÉNY ÉS A FEDEZETI ÖSSZEG ALAKULÁSA KÜLÖNBÖZŐ EGYSÉGÁRAK ESETÉN, ADOTT TERMELÉSI VOLUMEN MELLETT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1391532-4C68-4FFB-B4D3-093CB41B3D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92275" y="1773238"/>
            <a:ext cx="7451725" cy="44370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hu-HU" altLang="hu-HU" sz="2200">
                <a:latin typeface="Arial" panose="020B0604020202020204" pitchFamily="34" charset="0"/>
              </a:rPr>
              <a:t>Ha p &gt; 19.200. Ft/ db, akkor nyereséges a vállalkozás.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200">
                <a:latin typeface="Arial" panose="020B0604020202020204" pitchFamily="34" charset="0"/>
              </a:rPr>
              <a:t>Ha p=19.200. Ft/db, akkor az eredmény 0. (Ez a Fedezeti pont!)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200">
                <a:latin typeface="Arial" panose="020B0604020202020204" pitchFamily="34" charset="0"/>
              </a:rPr>
              <a:t>Ha 16.000. Ft/db &lt; p &lt; 19.200. Ft/db, akkor a vállalkozás veszteséges, de az árbevétel fedezi a változó költségeket és az állandó (fix) költségek egy részét is. Tehát még érdemes </a:t>
            </a:r>
            <a:r>
              <a:rPr lang="hu-HU" altLang="hu-HU" sz="2200" u="sng">
                <a:latin typeface="Arial" panose="020B0604020202020204" pitchFamily="34" charset="0"/>
              </a:rPr>
              <a:t>rövid távon</a:t>
            </a:r>
            <a:r>
              <a:rPr lang="hu-HU" altLang="hu-HU" sz="2200">
                <a:latin typeface="Arial" panose="020B0604020202020204" pitchFamily="34" charset="0"/>
              </a:rPr>
              <a:t> termelést folytatni. (Itt a Fedezeti Hozzájárulás még pozitív!)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200">
                <a:latin typeface="Arial" panose="020B0604020202020204" pitchFamily="34" charset="0"/>
              </a:rPr>
              <a:t>Ha p = 16.000. Ft/db, akkor az árbevétel csak a változó költségeket fedezi. Ez az üzemszüneti pont, a Fedezeti Hozzájárulás egyenlő nullával! A veszteség megegyezik az állandó költségekkel. </a:t>
            </a:r>
          </a:p>
          <a:p>
            <a:pPr algn="just" eaLnBrk="1" hangingPunct="1">
              <a:lnSpc>
                <a:spcPct val="80000"/>
              </a:lnSpc>
            </a:pPr>
            <a:r>
              <a:rPr lang="hu-HU" altLang="hu-HU" sz="2200">
                <a:latin typeface="Arial" panose="020B0604020202020204" pitchFamily="34" charset="0"/>
              </a:rPr>
              <a:t>Ha p &lt; 16.000. Ft/db, akkor az árbevétel már a változó költségeket sem fedezi teljes egészében. Ebben az esetben már rövidtávon sem szabad termelni. Itt a Fedezeti Hozzájárulás negatív lesz!  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AC3DE1A-B8CE-4F82-AC5B-08BFB09BF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713" y="557213"/>
            <a:ext cx="69342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/>
            <a:r>
              <a:rPr lang="hu-HU" altLang="hu-HU" sz="4000" b="1"/>
              <a:t>A MODELL FELTÉTELEZÉSEI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1653A82-E531-4A71-8825-CC5ACE364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484313"/>
            <a:ext cx="6994525" cy="4281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hu-HU" altLang="hu-HU" sz="2400"/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 modell változói állandóak, kivéve amire a vizsgálat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hu-HU" altLang="hu-HU" sz="2400"/>
              <a:t>	irányul,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egyetlen termék vagy állandó termékösszetétel,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termelés=értékesítés, 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 költségek pontosan feloszthatók fix és változó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hu-HU" altLang="hu-HU" sz="2400"/>
              <a:t>	részekre,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 teljes költség és a bevétel a kibocsátással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hu-HU" altLang="hu-HU" sz="2400"/>
              <a:t>	egyenes arányban változik,</a:t>
            </a:r>
          </a:p>
          <a:p>
            <a:pPr algn="just" eaLnBrk="1" hangingPunct="1">
              <a:lnSpc>
                <a:spcPct val="90000"/>
              </a:lnSpc>
            </a:pPr>
            <a:r>
              <a:rPr lang="hu-HU" altLang="hu-HU" sz="2400"/>
              <a:t>a vizsgálat csak rövid távra érvényes.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D3B0FFD-C8AF-4EEC-B203-9C4A54A00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4000" b="1"/>
              <a:t>VÁLLALATOK ALAPÍTÁSA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58118F2-70D6-4B4A-83F7-58410C574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/>
              <a:t>Az alapítás létrejöhet:</a:t>
            </a:r>
          </a:p>
          <a:p>
            <a:pPr lvl="1" eaLnBrk="1" hangingPunct="1"/>
            <a:r>
              <a:rPr lang="hu-HU" altLang="hu-HU" b="1"/>
              <a:t>új vállalkozásként</a:t>
            </a:r>
            <a:r>
              <a:rPr lang="hu-HU" altLang="hu-HU"/>
              <a:t>: előzmény nélkül (általában egyéni kezdeményezésre, főleg kisvállalkozásként alakulnak.)</a:t>
            </a:r>
          </a:p>
          <a:p>
            <a:pPr lvl="1" eaLnBrk="1" hangingPunct="1"/>
            <a:r>
              <a:rPr lang="hu-HU" altLang="hu-HU" b="1"/>
              <a:t>Meglévő vállalkozásokból</a:t>
            </a:r>
            <a:r>
              <a:rPr lang="hu-HU" altLang="hu-HU"/>
              <a:t>, azok szervezeti átalakulásával jönnek létre.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AACDD6-CC2E-4B4C-8F83-8FCDDF0B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 descr="A képen térkép látható&#10;&#10;Automatikusan generált leírás">
            <a:extLst>
              <a:ext uri="{FF2B5EF4-FFF2-40B4-BE49-F238E27FC236}">
                <a16:creationId xmlns:a16="http://schemas.microsoft.com/office/drawing/2014/main" id="{6D0989F9-654F-4DAB-97E3-4730540C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37051"/>
            <a:ext cx="8964488" cy="5976325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349958475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74553EC-5A58-4B93-8CE0-1527BFF86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VÁLLALATOK ALAPÍTÁSÁNAK MOTIVÁCIÓI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EA996F3-E483-4FC2-B2E3-B348CD8FD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hu-HU" altLang="hu-HU" dirty="0"/>
              <a:t>Két fő csoport:</a:t>
            </a:r>
          </a:p>
          <a:p>
            <a:pPr eaLnBrk="1" hangingPunct="1">
              <a:defRPr/>
            </a:pPr>
            <a:r>
              <a:rPr lang="hu-HU" altLang="hu-HU" b="1" dirty="0"/>
              <a:t>Egyéni</a:t>
            </a:r>
            <a:r>
              <a:rPr lang="hu-HU" altLang="hu-HU" dirty="0"/>
              <a:t> motivációk: </a:t>
            </a:r>
          </a:p>
          <a:p>
            <a:pPr lvl="1" eaLnBrk="1" hangingPunct="1">
              <a:defRPr/>
            </a:pPr>
            <a:r>
              <a:rPr lang="hu-HU" altLang="hu-HU" dirty="0"/>
              <a:t>Nyereség, pénzügyi függetlenség</a:t>
            </a:r>
          </a:p>
          <a:p>
            <a:pPr lvl="1" eaLnBrk="1" hangingPunct="1">
              <a:defRPr/>
            </a:pPr>
            <a:r>
              <a:rPr lang="hu-HU" altLang="hu-HU" dirty="0"/>
              <a:t>Önmegvalósítás, alkotni akarás</a:t>
            </a:r>
          </a:p>
          <a:p>
            <a:pPr lvl="1" eaLnBrk="1" hangingPunct="1">
              <a:defRPr/>
            </a:pPr>
            <a:r>
              <a:rPr lang="hu-HU" altLang="hu-HU" dirty="0"/>
              <a:t>Függetlenség</a:t>
            </a:r>
          </a:p>
          <a:p>
            <a:pPr lvl="1" eaLnBrk="1" hangingPunct="1">
              <a:defRPr/>
            </a:pPr>
            <a:r>
              <a:rPr lang="hu-HU" altLang="hu-HU" dirty="0"/>
              <a:t>Hatalomvágy</a:t>
            </a:r>
          </a:p>
          <a:p>
            <a:pPr eaLnBrk="1" hangingPunct="1">
              <a:defRPr/>
            </a:pPr>
            <a:endParaRPr lang="hu-HU" altLang="hu-HU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157A0A3-6AE9-49AB-A04A-B1589D7FB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VÁLLALATOK ALAPÍTÁSÁNAK MOTIVÁCIÓI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EB90D22-B97A-4148-8973-A47FC6679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altLang="hu-HU" b="1"/>
              <a:t>Környezet</a:t>
            </a:r>
            <a:r>
              <a:rPr lang="hu-HU" altLang="hu-HU"/>
              <a:t>ből fakadó motivációk:</a:t>
            </a:r>
          </a:p>
          <a:p>
            <a:pPr lvl="1" eaLnBrk="1" hangingPunct="1"/>
            <a:r>
              <a:rPr lang="hu-HU" altLang="hu-HU"/>
              <a:t>Szellemi, illetve anyagi elismertség hiánya a munkahelyen</a:t>
            </a:r>
          </a:p>
          <a:p>
            <a:pPr lvl="1" eaLnBrk="1" hangingPunct="1"/>
            <a:r>
              <a:rPr lang="hu-HU" altLang="hu-HU"/>
              <a:t>Túl sok hierarchikus lépcső, perspektíva hiánya</a:t>
            </a:r>
          </a:p>
          <a:p>
            <a:pPr eaLnBrk="1" hangingPunct="1"/>
            <a:endParaRPr lang="hu-HU" altLang="hu-HU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393F691-4734-489E-A791-D1A010DDD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200" b="1"/>
              <a:t>A VÁLLALATALAPÍTÓ SZEMÉLYISÉGE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8F0244E-020C-4C8A-A199-6A5FE3A18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hu-HU" b="1" dirty="0"/>
              <a:t>Szakmai ismeretekre alapoz</a:t>
            </a:r>
            <a:r>
              <a:rPr lang="hu-HU" dirty="0"/>
              <a:t>: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hu-HU" dirty="0"/>
              <a:t>Általában </a:t>
            </a:r>
            <a:r>
              <a:rPr lang="hu-HU" b="1" dirty="0"/>
              <a:t>nincs vezetési gyakorlata</a:t>
            </a:r>
            <a:r>
              <a:rPr lang="hu-HU" dirty="0"/>
              <a:t>.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hu-HU" dirty="0"/>
              <a:t>Az alapítás </a:t>
            </a:r>
            <a:r>
              <a:rPr lang="hu-HU" b="1" dirty="0"/>
              <a:t>hirtelen elhatározás</a:t>
            </a:r>
            <a:r>
              <a:rPr lang="hu-HU" dirty="0"/>
              <a:t> eredménye, helyi igények kielégítésére.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hu-HU" dirty="0"/>
              <a:t>A </a:t>
            </a:r>
            <a:r>
              <a:rPr lang="hu-HU" b="1" dirty="0"/>
              <a:t>finanszírozást</a:t>
            </a:r>
            <a:r>
              <a:rPr lang="hu-HU" dirty="0"/>
              <a:t> családi, baráti kötelékben oldja meg. 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hu-HU" dirty="0"/>
              <a:t>Az alapító elsődleges célja </a:t>
            </a:r>
            <a:r>
              <a:rPr lang="hu-HU" b="1" dirty="0"/>
              <a:t>nem a növekedés</a:t>
            </a:r>
            <a:r>
              <a:rPr lang="hu-HU" dirty="0"/>
              <a:t>. (hanem a túlélés)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hu-HU" dirty="0"/>
              <a:t>Elégedett az előző, vagy annál egy kicsit magasabb jövedelemmel. (Sok kényszervállalkozó is van ebben a körben.) </a:t>
            </a:r>
          </a:p>
          <a:p>
            <a:pPr lvl="1" eaLnBrk="1" hangingPunct="1">
              <a:defRPr/>
            </a:pPr>
            <a:endParaRPr lang="hu-HU" dirty="0"/>
          </a:p>
          <a:p>
            <a:pPr lvl="1" eaLnBrk="1" hangingPunct="1">
              <a:defRPr/>
            </a:pPr>
            <a:endParaRPr lang="hu-HU" dirty="0"/>
          </a:p>
          <a:p>
            <a:pPr eaLnBrk="1" hangingPunct="1">
              <a:defRPr/>
            </a:pPr>
            <a:endParaRPr lang="hu-HU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éma2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ém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Téma2</Template>
  <TotalTime>1177</TotalTime>
  <Words>2560</Words>
  <Application>Microsoft Office PowerPoint</Application>
  <PresentationFormat>Diavetítés a képernyőre (4:3 oldalarány)</PresentationFormat>
  <Paragraphs>321</Paragraphs>
  <Slides>49</Slides>
  <Notes>47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49</vt:i4>
      </vt:variant>
    </vt:vector>
  </HeadingPairs>
  <TitlesOfParts>
    <vt:vector size="56" baseType="lpstr">
      <vt:lpstr>Arial</vt:lpstr>
      <vt:lpstr>Garamond</vt:lpstr>
      <vt:lpstr>Tahoma</vt:lpstr>
      <vt:lpstr>Trebuchet MS</vt:lpstr>
      <vt:lpstr>Verdana</vt:lpstr>
      <vt:lpstr>Wingdings</vt:lpstr>
      <vt:lpstr>Téma2</vt:lpstr>
      <vt:lpstr>3. ELŐADÁS</vt:lpstr>
      <vt:lpstr>PowerPoint-bemutató</vt:lpstr>
      <vt:lpstr>VÁLLALATOK ALAPÍTÁSA</vt:lpstr>
      <vt:lpstr>A TÁRSADALMI SZÜKSÉGLET ÉS A FOGYASZTÓI IGÉNY</vt:lpstr>
      <vt:lpstr>VÁLLALATOK ALAPÍTÁSA</vt:lpstr>
      <vt:lpstr>PowerPoint-bemutató</vt:lpstr>
      <vt:lpstr>VÁLLALATOK ALAPÍTÁSÁNAK MOTIVÁCIÓI</vt:lpstr>
      <vt:lpstr>VÁLLALATOK ALAPÍTÁSÁNAK MOTIVÁCIÓI</vt:lpstr>
      <vt:lpstr>A VÁLLALATALAPÍTÓ SZEMÉLYISÉGE</vt:lpstr>
      <vt:lpstr>A VÁLLALATALAPÍTÓ SZEMÉLYISÉGE</vt:lpstr>
      <vt:lpstr>EGYÉNI VÁLLALKOZÁS ALAPÍTÁSA</vt:lpstr>
      <vt:lpstr>EGYÉNI VÁLLALKOZÁS ALAPÍTÁSA</vt:lpstr>
      <vt:lpstr>EGYÉNI VÁLLALKOZÁS ALAPÍTÁSA</vt:lpstr>
      <vt:lpstr>VÁLLALATOK ALAPÍTÁSA</vt:lpstr>
      <vt:lpstr>VÁLLALATOK ALAPÍTÁSA</vt:lpstr>
      <vt:lpstr>VÁLLALATOK ALAPÍTÁSA</vt:lpstr>
      <vt:lpstr>VÁLLALATOK ALAPÍTÁSA</vt:lpstr>
      <vt:lpstr>SZERVEZETEK VÁLLALATALAPÍTÁSA</vt:lpstr>
      <vt:lpstr>MEGSZŰNÉS</vt:lpstr>
      <vt:lpstr>VÁLLALATOK MEGSZŰNÉSÉNEK OKAI</vt:lpstr>
      <vt:lpstr>CSŐD ÉS FELSZÁMOLÁS</vt:lpstr>
      <vt:lpstr>CSŐDELJÁRÁS</vt:lpstr>
      <vt:lpstr>CSŐDELJÁRÁS JELLEMZŐI</vt:lpstr>
      <vt:lpstr>CSŐDELJÁRÁS JELLEMZŐI</vt:lpstr>
      <vt:lpstr>VAGYONFELÜGYELŐ</vt:lpstr>
      <vt:lpstr>A FELSZÁMOLÁS, A FELSZÁMOLÓ FELADATAI</vt:lpstr>
      <vt:lpstr>FELSZÁMOLÁS SORÁN A TARTOZÁSOK KIEGYENLÍTÉSÉNEK A SORRENDJE</vt:lpstr>
      <vt:lpstr>VÉGELSZÁMOLÁS</vt:lpstr>
      <vt:lpstr>KÉNYSZERTÖRLÉS</vt:lpstr>
      <vt:lpstr>AZ ÚJ BEJEGYZÉSŰ, A CSŐD-, FELSZÁMOLÁSI ÉS VÉGELSZÁMOLÁSI ELJÁRÁS ALATT ÁLLÓ, VALAMINT A MEGSZŰNT GAZDASÁGI SZERVEZETEK SZÁMA</vt:lpstr>
      <vt:lpstr>PowerPoint-bemutató</vt:lpstr>
      <vt:lpstr>FEDEZETI PONT</vt:lpstr>
      <vt:lpstr>FŐBB JELÖLÉSEK</vt:lpstr>
      <vt:lpstr>FEDEZETI PONT GRAFIKUS ÁBRÁZOLÁSA</vt:lpstr>
      <vt:lpstr>FEDEZETI PONT MEGHATÁROZÁSA</vt:lpstr>
      <vt:lpstr>FEDEZETI HOZZÁJÁRULÁS</vt:lpstr>
      <vt:lpstr>FEDEZETI PONT SZÁMÍTÁSA ALAPADATOK</vt:lpstr>
      <vt:lpstr>PowerPoint-bemutató</vt:lpstr>
      <vt:lpstr>1. FELADAT MEGOLDÁSA Határozza meg a fedezeti ponthoz tartozó termelési szintet (kritikus termelési volument)!</vt:lpstr>
      <vt:lpstr>2. FELADAT MEGOLDÁSA Mekkora az a legalacsonyabb ár (kritikus egységár), amennyiért még veszteség nélkül értékesítheti a termékeit?</vt:lpstr>
      <vt:lpstr>3. FELADAT MEGOLDÁSA Mekkora jövedelmet realizál a vállalakozás a tervezett termelési volumen és értékesítési ár mellett? </vt:lpstr>
      <vt:lpstr>4. FELADAT MEGOLDÁSA Mekkora az üzemszüneti ponthoz tartozó egységár, ha tervezett mennyiséget értékesítjük? </vt:lpstr>
      <vt:lpstr>PowerPoint-bemutató</vt:lpstr>
      <vt:lpstr>PowerPoint-bemutató</vt:lpstr>
      <vt:lpstr>PowerPoint-bemutató</vt:lpstr>
      <vt:lpstr>PowerPoint-bemutató</vt:lpstr>
      <vt:lpstr>PowerPoint-bemutató</vt:lpstr>
      <vt:lpstr>AZ EREDMÉNY ÉS A FEDEZETI ÖSSZEG ALAKULÁSA KÜLÖNBÖZŐ EGYSÉGÁRAK ESETÉN, ADOTT TERMELÉSI VOLUMEN MELLETT</vt:lpstr>
      <vt:lpstr>A MODELL FELTÉTELEZÉSEI</vt:lpstr>
    </vt:vector>
  </TitlesOfParts>
  <Company>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előadás</dc:title>
  <dc:creator>User</dc:creator>
  <cp:lastModifiedBy>Zoltán Dániel</cp:lastModifiedBy>
  <cp:revision>265</cp:revision>
  <dcterms:created xsi:type="dcterms:W3CDTF">2011-09-13T08:52:07Z</dcterms:created>
  <dcterms:modified xsi:type="dcterms:W3CDTF">2022-02-28T06:48:28Z</dcterms:modified>
</cp:coreProperties>
</file>