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85" r:id="rId6"/>
    <p:sldId id="260" r:id="rId7"/>
    <p:sldId id="288" r:id="rId8"/>
    <p:sldId id="261" r:id="rId9"/>
    <p:sldId id="289" r:id="rId10"/>
    <p:sldId id="286" r:id="rId11"/>
    <p:sldId id="291" r:id="rId12"/>
    <p:sldId id="292" r:id="rId13"/>
    <p:sldId id="262" r:id="rId14"/>
    <p:sldId id="290" r:id="rId15"/>
    <p:sldId id="264" r:id="rId16"/>
    <p:sldId id="271" r:id="rId17"/>
    <p:sldId id="332" r:id="rId18"/>
    <p:sldId id="328" r:id="rId19"/>
    <p:sldId id="329" r:id="rId20"/>
    <p:sldId id="330" r:id="rId21"/>
    <p:sldId id="331" r:id="rId22"/>
    <p:sldId id="275" r:id="rId23"/>
    <p:sldId id="272" r:id="rId24"/>
    <p:sldId id="303" r:id="rId25"/>
    <p:sldId id="320" r:id="rId26"/>
    <p:sldId id="278" r:id="rId27"/>
    <p:sldId id="281" r:id="rId28"/>
    <p:sldId id="282" r:id="rId29"/>
    <p:sldId id="283" r:id="rId30"/>
    <p:sldId id="321" r:id="rId31"/>
    <p:sldId id="284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4" r:id="rId43"/>
  </p:sldIdLst>
  <p:sldSz cx="9144000" cy="6858000" type="screen4x3"/>
  <p:notesSz cx="6797675" cy="9928225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1" autoAdjust="0"/>
    <p:restoredTop sz="94660"/>
  </p:normalViewPr>
  <p:slideViewPr>
    <p:cSldViewPr>
      <p:cViewPr varScale="1">
        <p:scale>
          <a:sx n="82" d="100"/>
          <a:sy n="82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ltán Dániel" userId="b36c16ef1017367e" providerId="LiveId" clId="{9414EE28-F1F3-4C8F-B3BC-03D9428B93C5}"/>
    <pc:docChg chg="custSel delSld modSld">
      <pc:chgData name="Zoltán Dániel" userId="b36c16ef1017367e" providerId="LiveId" clId="{9414EE28-F1F3-4C8F-B3BC-03D9428B93C5}" dt="2021-03-07T19:04:29.701" v="52" actId="47"/>
      <pc:docMkLst>
        <pc:docMk/>
      </pc:docMkLst>
      <pc:sldChg chg="modSp mod">
        <pc:chgData name="Zoltán Dániel" userId="b36c16ef1017367e" providerId="LiveId" clId="{9414EE28-F1F3-4C8F-B3BC-03D9428B93C5}" dt="2021-03-07T18:03:32.903" v="30" actId="207"/>
        <pc:sldMkLst>
          <pc:docMk/>
          <pc:sldMk cId="0" sldId="321"/>
        </pc:sldMkLst>
        <pc:spChg chg="mod">
          <ac:chgData name="Zoltán Dániel" userId="b36c16ef1017367e" providerId="LiveId" clId="{9414EE28-F1F3-4C8F-B3BC-03D9428B93C5}" dt="2021-03-07T18:03:32.903" v="30" actId="207"/>
          <ac:spMkLst>
            <pc:docMk/>
            <pc:sldMk cId="0" sldId="321"/>
            <ac:spMk id="50179" creationId="{2018213E-AB72-49D8-85E8-1EC21DD8F792}"/>
          </ac:spMkLst>
        </pc:spChg>
      </pc:sldChg>
      <pc:sldChg chg="addSp delSp modSp del mod">
        <pc:chgData name="Zoltán Dániel" userId="b36c16ef1017367e" providerId="LiveId" clId="{9414EE28-F1F3-4C8F-B3BC-03D9428B93C5}" dt="2021-03-07T19:04:29.701" v="52" actId="47"/>
        <pc:sldMkLst>
          <pc:docMk/>
          <pc:sldMk cId="0" sldId="345"/>
        </pc:sldMkLst>
        <pc:graphicFrameChg chg="add del mod">
          <ac:chgData name="Zoltán Dániel" userId="b36c16ef1017367e" providerId="LiveId" clId="{9414EE28-F1F3-4C8F-B3BC-03D9428B93C5}" dt="2021-03-07T18:04:05.316" v="34" actId="478"/>
          <ac:graphicFrameMkLst>
            <pc:docMk/>
            <pc:sldMk cId="0" sldId="345"/>
            <ac:graphicFrameMk id="3" creationId="{51343AC3-A2ED-41B3-8C71-AEFA2AB7D19A}"/>
          </ac:graphicFrameMkLst>
        </pc:graphicFrameChg>
        <pc:picChg chg="add mod">
          <ac:chgData name="Zoltán Dániel" userId="b36c16ef1017367e" providerId="LiveId" clId="{9414EE28-F1F3-4C8F-B3BC-03D9428B93C5}" dt="2021-03-07T18:04:40.950" v="49" actId="14100"/>
          <ac:picMkLst>
            <pc:docMk/>
            <pc:sldMk cId="0" sldId="345"/>
            <ac:picMk id="2" creationId="{BBCF75FB-13A4-433D-8D1D-BF43D2D1E62B}"/>
          </ac:picMkLst>
        </pc:picChg>
        <pc:picChg chg="del">
          <ac:chgData name="Zoltán Dániel" userId="b36c16ef1017367e" providerId="LiveId" clId="{9414EE28-F1F3-4C8F-B3BC-03D9428B93C5}" dt="2021-03-07T18:03:41.192" v="31" actId="478"/>
          <ac:picMkLst>
            <pc:docMk/>
            <pc:sldMk cId="0" sldId="345"/>
            <ac:picMk id="79874" creationId="{8C3B97C7-2589-48C3-B55D-ACD9F1F9BFD3}"/>
          </ac:picMkLst>
        </pc:picChg>
      </pc:sldChg>
      <pc:sldChg chg="delSp del">
        <pc:chgData name="Zoltán Dániel" userId="b36c16ef1017367e" providerId="LiveId" clId="{9414EE28-F1F3-4C8F-B3BC-03D9428B93C5}" dt="2021-03-07T19:04:29.701" v="52" actId="47"/>
        <pc:sldMkLst>
          <pc:docMk/>
          <pc:sldMk cId="0" sldId="346"/>
        </pc:sldMkLst>
        <pc:picChg chg="del">
          <ac:chgData name="Zoltán Dániel" userId="b36c16ef1017367e" providerId="LiveId" clId="{9414EE28-F1F3-4C8F-B3BC-03D9428B93C5}" dt="2021-03-07T18:04:47.190" v="50" actId="478"/>
          <ac:picMkLst>
            <pc:docMk/>
            <pc:sldMk cId="0" sldId="346"/>
            <ac:picMk id="80898" creationId="{CD1B4E6B-0368-4224-8E0F-C4839ECF8ADC}"/>
          </ac:picMkLst>
        </pc:picChg>
      </pc:sldChg>
      <pc:sldChg chg="del">
        <pc:chgData name="Zoltán Dániel" userId="b36c16ef1017367e" providerId="LiveId" clId="{9414EE28-F1F3-4C8F-B3BC-03D9428B93C5}" dt="2021-03-07T18:04:48.897" v="51" actId="47"/>
        <pc:sldMkLst>
          <pc:docMk/>
          <pc:sldMk cId="0" sldId="347"/>
        </pc:sldMkLst>
      </pc:sldChg>
    </pc:docChg>
  </pc:docChgLst>
  <pc:docChgLst>
    <pc:chgData name="Dániel Zoltán" userId="b36c16ef1017367e" providerId="LiveId" clId="{938E4DDF-908B-4E82-8CE8-74E68B114361}"/>
    <pc:docChg chg="delSld modSld sldOrd">
      <pc:chgData name="Dániel Zoltán" userId="b36c16ef1017367e" providerId="LiveId" clId="{938E4DDF-908B-4E82-8CE8-74E68B114361}" dt="2018-03-05T08:26:30.820" v="5" actId="2696"/>
      <pc:docMkLst>
        <pc:docMk/>
      </pc:docMkLst>
      <pc:sldChg chg="del ord modTransition">
        <pc:chgData name="Dániel Zoltán" userId="b36c16ef1017367e" providerId="LiveId" clId="{938E4DDF-908B-4E82-8CE8-74E68B114361}" dt="2018-03-05T08:26:30.773" v="2" actId="2696"/>
        <pc:sldMkLst>
          <pc:docMk/>
          <pc:sldMk cId="0" sldId="287"/>
        </pc:sldMkLst>
      </pc:sldChg>
      <pc:sldChg chg="del ord modTransition">
        <pc:chgData name="Dániel Zoltán" userId="b36c16ef1017367e" providerId="LiveId" clId="{938E4DDF-908B-4E82-8CE8-74E68B114361}" dt="2018-03-05T08:26:30.789" v="3" actId="2696"/>
        <pc:sldMkLst>
          <pc:docMk/>
          <pc:sldMk cId="0" sldId="299"/>
        </pc:sldMkLst>
      </pc:sldChg>
      <pc:sldChg chg="del ord modTransition">
        <pc:chgData name="Dániel Zoltán" userId="b36c16ef1017367e" providerId="LiveId" clId="{938E4DDF-908B-4E82-8CE8-74E68B114361}" dt="2018-03-05T08:26:30.820" v="5" actId="2696"/>
        <pc:sldMkLst>
          <pc:docMk/>
          <pc:sldMk cId="0" sldId="300"/>
        </pc:sldMkLst>
      </pc:sldChg>
      <pc:sldChg chg="del ord modTransition">
        <pc:chgData name="Dániel Zoltán" userId="b36c16ef1017367e" providerId="LiveId" clId="{938E4DDF-908B-4E82-8CE8-74E68B114361}" dt="2018-03-05T08:26:30.804" v="4" actId="2696"/>
        <pc:sldMkLst>
          <pc:docMk/>
          <pc:sldMk cId="0" sldId="301"/>
        </pc:sldMkLst>
      </pc:sldChg>
    </pc:docChg>
  </pc:docChgLst>
  <pc:docChgLst>
    <pc:chgData name="Zoltán Dániel" userId="b36c16ef1017367e" providerId="LiveId" clId="{A063F94F-702E-44EC-BAF8-DA07706CECF8}"/>
    <pc:docChg chg="modShowInfo">
      <pc:chgData name="Zoltán Dániel" userId="b36c16ef1017367e" providerId="LiveId" clId="{A063F94F-702E-44EC-BAF8-DA07706CECF8}" dt="2022-03-07T06:21:15.667" v="0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E439852F-EADF-4E12-A8DC-E85C2632FB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CE86C62-30C1-485F-94CB-BEBD6DED92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277AC1-7A7A-4B12-9CF7-839C51F25899}" type="datetimeFigureOut">
              <a:rPr lang="hu-HU"/>
              <a:pPr>
                <a:defRPr/>
              </a:pPr>
              <a:t>2022. 03. 07.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742FA6F-C661-44F7-96BA-8D1CEED5E1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3668235-2E4D-4D7E-9897-78D5906116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128F0-3AD9-425D-AD8C-471D0F8C05D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A39C98-13BF-409C-B68C-03B4A202D5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33768E-E3A4-498B-A758-A266015439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32F8779-E450-42B1-8762-0F375FBBBE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0E2BFE1-06D4-4EEB-905D-6B04EE98E8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6E5B129-EE23-4643-97A9-4600899AFB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ACE34A1-5726-4DA8-80A1-7D613445D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C2CB9B-899F-45D5-87F7-10FFF1C04FC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ED4388A-0346-4CA3-BAED-9363CFA67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9DC075-8391-40DA-A765-A15E0D1C17D6}" type="slidenum">
              <a:rPr lang="hu-HU" altLang="hu-HU" smtClean="0"/>
              <a:pPr>
                <a:spcBef>
                  <a:spcPct val="0"/>
                </a:spcBef>
              </a:pPr>
              <a:t>1</a:t>
            </a:fld>
            <a:endParaRPr lang="hu-HU" altLang="hu-HU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A6989B3-3F05-49C6-9168-B501D85BA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0C0B6CB-98AF-4DAA-AF89-3EF7786B5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BA577E5-A9FF-4CC3-8331-320D8975F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6C598A-27C5-4CB5-B07C-AAA1EBC37406}" type="slidenum">
              <a:rPr lang="hu-HU" altLang="hu-HU" smtClean="0"/>
              <a:pPr>
                <a:spcBef>
                  <a:spcPct val="0"/>
                </a:spcBef>
              </a:pPr>
              <a:t>10</a:t>
            </a:fld>
            <a:endParaRPr lang="hu-HU" altLang="hu-HU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FE56041-3DD6-4DD1-A5A4-8C6E867C4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34D81E7-82E3-4459-8C73-319812C4B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2115C07-6D38-4C74-A36B-52951FE6E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F9A091-3593-4559-8AE8-17F3B7F1C7AF}" type="slidenum">
              <a:rPr lang="hu-HU" altLang="hu-HU" smtClean="0"/>
              <a:pPr>
                <a:spcBef>
                  <a:spcPct val="0"/>
                </a:spcBef>
              </a:pPr>
              <a:t>11</a:t>
            </a:fld>
            <a:endParaRPr lang="hu-HU" altLang="hu-HU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86F7767-0493-4BF1-B939-A79CB14B7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B265635-D260-4250-B716-4B4BBC54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9ECF653-602F-443C-89DC-00F8439AA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B78628-3EE5-4A60-9D87-2C4112D8B629}" type="slidenum">
              <a:rPr lang="hu-HU" altLang="hu-HU" smtClean="0"/>
              <a:pPr>
                <a:spcBef>
                  <a:spcPct val="0"/>
                </a:spcBef>
              </a:pPr>
              <a:t>12</a:t>
            </a:fld>
            <a:endParaRPr lang="hu-HU" altLang="hu-HU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E547D3B-E31B-46B6-8009-62958A638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CE77C29-90F5-47C0-8A69-8FF1D348D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B3CEAE4-73F0-4FEE-A20F-09ED226B4D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C14A0-34A2-46A9-B721-BC58FD86E1F9}" type="slidenum">
              <a:rPr lang="hu-HU" altLang="hu-HU" smtClean="0"/>
              <a:pPr>
                <a:spcBef>
                  <a:spcPct val="0"/>
                </a:spcBef>
              </a:pPr>
              <a:t>13</a:t>
            </a:fld>
            <a:endParaRPr lang="hu-HU" altLang="hu-HU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0D2502D-49CB-4A04-A3DB-56E868EAC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67D7302-39FC-4390-928B-770302364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318F890-85F4-491C-9DFA-8D8142345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BBA661-3B41-4A60-A1FF-2A771E37C870}" type="slidenum">
              <a:rPr lang="hu-HU" altLang="hu-HU" smtClean="0"/>
              <a:pPr>
                <a:spcBef>
                  <a:spcPct val="0"/>
                </a:spcBef>
              </a:pPr>
              <a:t>14</a:t>
            </a:fld>
            <a:endParaRPr lang="hu-HU" altLang="hu-HU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47001D9-EB77-426E-AE0C-3B919AC134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36919C0-9A40-49AF-81B5-46B723C0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5BBB795-24DC-4DA6-AA19-4E52831B0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82CB1C-BE85-4A38-AA67-7270AD017D22}" type="slidenum">
              <a:rPr lang="hu-HU" altLang="hu-HU" smtClean="0"/>
              <a:pPr>
                <a:spcBef>
                  <a:spcPct val="0"/>
                </a:spcBef>
              </a:pPr>
              <a:t>15</a:t>
            </a:fld>
            <a:endParaRPr lang="hu-HU" altLang="hu-HU"/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CB9009B0-20E8-486D-8F6D-062A979FEE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76559E5-879A-4786-977A-5E37980A44E9}" type="slidenum">
              <a:rPr lang="hu-HU" altLang="hu-HU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hu-HU" altLang="hu-HU">
              <a:cs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F53F060-A55A-4801-A597-208B71FCF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BF92E78-D3A3-4515-89FE-3045E82CA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6C8B1EF-E466-4CC1-8FC7-269EA31B6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492954-7B0B-4E10-AE06-B24EF49E68C5}" type="slidenum">
              <a:rPr lang="hu-HU" altLang="hu-HU" smtClean="0"/>
              <a:pPr>
                <a:spcBef>
                  <a:spcPct val="0"/>
                </a:spcBef>
              </a:pPr>
              <a:t>16</a:t>
            </a:fld>
            <a:endParaRPr lang="hu-HU" altLang="hu-HU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F5E2B28-35AE-4669-AC30-C6F267DD1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6B5C33E-671B-4A32-816C-F20FC9DB0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B761EB8-D3C3-49F0-B296-1A37FA9C4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EAD817-DD45-41B2-AFB7-29625643A3D9}" type="slidenum">
              <a:rPr lang="hu-HU" altLang="hu-HU" smtClean="0"/>
              <a:pPr>
                <a:spcBef>
                  <a:spcPct val="0"/>
                </a:spcBef>
              </a:pPr>
              <a:t>17</a:t>
            </a:fld>
            <a:endParaRPr lang="hu-HU" altLang="hu-HU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2D0CFC8-4FB0-4C4B-8940-C02908EAB8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C8E988C-B033-4548-9A05-C0195C966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406629D-D8DF-4BD2-B125-3900590A1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2EC3F8-CE90-47B0-A1F7-EA97C7A43BCD}" type="slidenum">
              <a:rPr lang="hu-HU" altLang="hu-HU" smtClean="0"/>
              <a:pPr>
                <a:spcBef>
                  <a:spcPct val="0"/>
                </a:spcBef>
              </a:pPr>
              <a:t>18</a:t>
            </a:fld>
            <a:endParaRPr lang="hu-HU" altLang="hu-HU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7C4A833-158F-4FAD-B9D2-3BD98072A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C014816-24CB-4D3A-B105-47BF225E7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8E97D8B-124D-4F0D-8BC3-AA0B1D945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8F659-9DCC-47A6-857B-F6AEF145B96B}" type="slidenum">
              <a:rPr lang="hu-HU" altLang="hu-HU" smtClean="0"/>
              <a:pPr>
                <a:spcBef>
                  <a:spcPct val="0"/>
                </a:spcBef>
              </a:pPr>
              <a:t>19</a:t>
            </a:fld>
            <a:endParaRPr lang="hu-HU" altLang="hu-HU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FB77683-840B-4F97-B58D-FE7DE78F3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551A121-17DE-401E-93BB-BFF9C4969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C3A70F3-4441-4EF3-A5E0-61A82CCAD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DB72D0-FB3D-40F5-B373-2B85A8F58C7C}" type="slidenum">
              <a:rPr lang="hu-HU" altLang="hu-HU" smtClean="0"/>
              <a:pPr>
                <a:spcBef>
                  <a:spcPct val="0"/>
                </a:spcBef>
              </a:pPr>
              <a:t>2</a:t>
            </a:fld>
            <a:endParaRPr lang="hu-HU" altLang="hu-HU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F41540E-0F34-45FC-AC57-0296D9EAB1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98F5DE-97F0-4F53-9FFB-276A424C6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1B3650D-D13A-4815-AF67-42FDED4AB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A2FAE6-1361-41A4-9E92-71CFB29AE6DD}" type="slidenum">
              <a:rPr lang="hu-HU" altLang="hu-HU" smtClean="0"/>
              <a:pPr>
                <a:spcBef>
                  <a:spcPct val="0"/>
                </a:spcBef>
              </a:pPr>
              <a:t>20</a:t>
            </a:fld>
            <a:endParaRPr lang="hu-HU" altLang="hu-HU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7CE93E0-A92B-43A0-9547-D3FF2F88B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CCABC1E-8B35-4E23-BA32-BEB5A3696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261400D-C431-4693-A7CA-F60D5289A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91E906-1FD0-4965-8F2D-721FBE2C5B2C}" type="slidenum">
              <a:rPr lang="hu-HU" altLang="hu-HU" smtClean="0"/>
              <a:pPr>
                <a:spcBef>
                  <a:spcPct val="0"/>
                </a:spcBef>
              </a:pPr>
              <a:t>21</a:t>
            </a:fld>
            <a:endParaRPr lang="hu-HU" altLang="hu-HU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7FCA74D-AE6A-4063-A900-703D912B1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7C1295D-7337-4A24-B04D-913ACBC29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536F863-7F62-4281-B9CA-E90A44ED7F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DC9D8D-A1C4-4549-9D92-B536EC995D43}" type="slidenum">
              <a:rPr lang="hu-HU" altLang="hu-HU" smtClean="0"/>
              <a:pPr>
                <a:spcBef>
                  <a:spcPct val="0"/>
                </a:spcBef>
              </a:pPr>
              <a:t>22</a:t>
            </a:fld>
            <a:endParaRPr lang="hu-HU" altLang="hu-HU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144AB25-71DC-4B61-B39B-2C0C96938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7DD70F0-60AA-4CA4-B968-62BF26825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4C26E49-0490-4C2A-8BF6-DF86BCFD8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770B62-5080-4F38-8A76-15BCAA047365}" type="slidenum">
              <a:rPr lang="hu-HU" altLang="hu-HU" smtClean="0"/>
              <a:pPr>
                <a:spcBef>
                  <a:spcPct val="0"/>
                </a:spcBef>
              </a:pPr>
              <a:t>23</a:t>
            </a:fld>
            <a:endParaRPr lang="hu-HU" altLang="hu-HU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95E89E0-6755-42B4-B48E-D3D4F6210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4D270AB-B1D4-4357-88D2-C52D4F20B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5703B8A-D01E-4A7D-B757-1F10AD47C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E66667-44C0-45C8-A66F-F0A1765DAE91}" type="slidenum">
              <a:rPr lang="hu-HU" altLang="hu-HU" smtClean="0"/>
              <a:pPr>
                <a:spcBef>
                  <a:spcPct val="0"/>
                </a:spcBef>
              </a:pPr>
              <a:t>24</a:t>
            </a:fld>
            <a:endParaRPr lang="hu-HU" altLang="hu-HU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3ADEC4A-BC87-4741-84BC-9E51A6468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A170CB5-6F23-4B57-89B0-ED5B54DE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E3CCD5F-33AF-4974-9D37-BA7B10A72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DF79B0-4703-4A30-8C2E-B35D2D5FBA05}" type="slidenum">
              <a:rPr lang="hu-HU" altLang="hu-HU" smtClean="0"/>
              <a:pPr>
                <a:spcBef>
                  <a:spcPct val="0"/>
                </a:spcBef>
              </a:pPr>
              <a:t>25</a:t>
            </a:fld>
            <a:endParaRPr lang="hu-HU" altLang="hu-HU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D195CFC-9E0D-4EBF-A82F-7C2BB4A85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3A16A72-1816-46E7-B66D-7C05AED23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5F613E2-516D-4B41-A3FD-9B6FFCA3F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F57CF4-0A0F-4178-B6D5-6DCE662D5227}" type="slidenum">
              <a:rPr lang="hu-HU" altLang="hu-HU" smtClean="0"/>
              <a:pPr>
                <a:spcBef>
                  <a:spcPct val="0"/>
                </a:spcBef>
              </a:pPr>
              <a:t>26</a:t>
            </a:fld>
            <a:endParaRPr lang="hu-HU" altLang="hu-HU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CA9062D-469F-45FA-9163-B5C6125633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075D4F4-6900-4272-B121-E74E453DB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F5E9742-3E2A-434C-989A-4AE5A819B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529390-EC1E-4CD2-A246-0B31F8F81D33}" type="slidenum">
              <a:rPr lang="hu-HU" altLang="hu-HU" smtClean="0"/>
              <a:pPr>
                <a:spcBef>
                  <a:spcPct val="0"/>
                </a:spcBef>
              </a:pPr>
              <a:t>27</a:t>
            </a:fld>
            <a:endParaRPr lang="hu-HU" altLang="hu-HU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B38E64E-93A0-4291-98B7-E359878D8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9F6AED3-9C3E-4C24-9C7F-C34CAFC9B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D1579E5-3171-4015-894E-F2C226C7E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151578-8AC9-4503-9764-CE161D27D1F3}" type="slidenum">
              <a:rPr lang="hu-HU" altLang="hu-HU" smtClean="0"/>
              <a:pPr>
                <a:spcBef>
                  <a:spcPct val="0"/>
                </a:spcBef>
              </a:pPr>
              <a:t>28</a:t>
            </a:fld>
            <a:endParaRPr lang="hu-HU" altLang="hu-HU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9767598-504B-4D2D-86D2-363F76DFD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E624B93-5D89-47FE-B727-C5D73911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64D3AA4-3B6C-4E50-8B5F-84B58C916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C97BAD-3D4E-4789-A5AF-FD4E148C0EA9}" type="slidenum">
              <a:rPr lang="hu-HU" altLang="hu-HU" smtClean="0"/>
              <a:pPr>
                <a:spcBef>
                  <a:spcPct val="0"/>
                </a:spcBef>
              </a:pPr>
              <a:t>29</a:t>
            </a:fld>
            <a:endParaRPr lang="hu-HU" altLang="hu-HU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7D5632C-F732-4CDF-9B6C-CB4CAF4E36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F9345FA-0EE3-43EB-A6D5-2880ACC11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5A932AB-E73B-474A-9A3A-A26AE1CDB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EF0795-A0B0-4EDD-86C9-A2FD928B49D3}" type="slidenum">
              <a:rPr lang="hu-HU" altLang="hu-HU" smtClean="0"/>
              <a:pPr>
                <a:spcBef>
                  <a:spcPct val="0"/>
                </a:spcBef>
              </a:pPr>
              <a:t>3</a:t>
            </a:fld>
            <a:endParaRPr lang="hu-HU" altLang="hu-HU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4984209B-8EBC-4347-93E5-5860EB1FB8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A74E8D-E16A-4FCF-B2C1-5E9A0962857E}" type="slidenum">
              <a:rPr lang="hu-HU" altLang="hu-HU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hu-HU" altLang="hu-HU">
              <a:cs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8922B3D-2C05-4C31-B1A8-CB8E6EC4D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21DD556-5A34-4873-A968-FD158C266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5AA2FE3-A08A-48B2-B28E-EBDF84B94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05811A-3AAF-40E8-BE85-43A183F8F35C}" type="slidenum">
              <a:rPr lang="hu-HU" altLang="hu-HU" smtClean="0"/>
              <a:pPr>
                <a:spcBef>
                  <a:spcPct val="0"/>
                </a:spcBef>
              </a:pPr>
              <a:t>30</a:t>
            </a:fld>
            <a:endParaRPr lang="hu-HU" altLang="hu-HU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BB1AC16-B523-4D00-920E-D5901E965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B276361-5F9C-428D-B128-8F37BDF06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D32C9DE-E0FF-415D-9AC8-A73D3EBD2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05383C-35A6-4884-ABD7-BA1FB04A05AE}" type="slidenum">
              <a:rPr lang="hu-HU" altLang="hu-HU" smtClean="0"/>
              <a:pPr>
                <a:spcBef>
                  <a:spcPct val="0"/>
                </a:spcBef>
              </a:pPr>
              <a:t>31</a:t>
            </a:fld>
            <a:endParaRPr lang="hu-HU" altLang="hu-HU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5845CE8-0244-455A-8E61-6B390EB8A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783FD80-A18B-49C3-95AD-023F85917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89B545C-FBD7-45DC-840D-516BD110E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DA824F2-A3E4-4BD7-AB19-6B8FEB948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37FE113-B740-4ACD-8A07-2506E6CC6A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57A173-402A-4058-BA10-B1C7754DD769}" type="slidenum">
              <a:rPr lang="hu-HU" altLang="hu-HU" smtClean="0"/>
              <a:pPr>
                <a:spcBef>
                  <a:spcPct val="0"/>
                </a:spcBef>
              </a:pPr>
              <a:t>33</a:t>
            </a:fld>
            <a:endParaRPr lang="hu-HU" altLang="hu-HU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9EAF3D5-E0D3-4CAE-BAC6-6224E5941E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0D3FC1B-C979-4F78-A247-EBD61DAE7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E450C082-A6D3-4442-91DE-1BB7151DF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E61D94-5D66-403F-9A90-311516B030F2}" type="slidenum">
              <a:rPr lang="hu-HU" altLang="hu-HU" smtClean="0"/>
              <a:pPr>
                <a:spcBef>
                  <a:spcPct val="0"/>
                </a:spcBef>
              </a:pPr>
              <a:t>34</a:t>
            </a:fld>
            <a:endParaRPr lang="hu-HU" altLang="hu-H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8A64960-6AEA-480C-9222-ECD01071C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B0248690-55B8-4C6C-AFBF-9453C16CC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6C1ABAB-13C5-44E7-BF6D-24F42CEC3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9EF20AF5-16C4-4234-A784-C8EF4AC6A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EF3326E7-D550-497C-BBF7-CDEC27840A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924D70-C593-4C81-AD60-BC6FBEA48582}" type="slidenum">
              <a:rPr lang="hu-HU" altLang="hu-HU" smtClean="0"/>
              <a:pPr>
                <a:spcBef>
                  <a:spcPct val="0"/>
                </a:spcBef>
              </a:pPr>
              <a:t>36</a:t>
            </a:fld>
            <a:endParaRPr lang="hu-HU" altLang="hu-HU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1DE0E1E-4CFD-4EA4-AB2E-D4507FDB1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FD2B5E2D-C87E-40DE-9B02-F010F6574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9A501AE-1D21-444F-AD5C-DCC94CEA0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76A903-71D3-4804-A28A-85F78732CBC3}" type="slidenum">
              <a:rPr lang="hu-HU" altLang="hu-HU" smtClean="0"/>
              <a:pPr>
                <a:spcBef>
                  <a:spcPct val="0"/>
                </a:spcBef>
              </a:pPr>
              <a:t>37</a:t>
            </a:fld>
            <a:endParaRPr lang="hu-HU" altLang="hu-HU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DA5B8C2-5FC7-41D5-BBF7-134D87E4C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A254C434-C907-4E71-A0A1-54EB7E22C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B9A5AF36-3423-4407-B291-FE70A10FA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B5BEC-EE9F-4E48-B4DA-EF988672836E}" type="slidenum">
              <a:rPr lang="hu-HU" altLang="hu-HU" smtClean="0"/>
              <a:pPr>
                <a:spcBef>
                  <a:spcPct val="0"/>
                </a:spcBef>
              </a:pPr>
              <a:t>38</a:t>
            </a:fld>
            <a:endParaRPr lang="hu-HU" altLang="hu-HU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F4BAF28-6E95-443A-9DA1-D32C3E7DF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4289668A-6FBA-440C-B736-67EAC5E43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2C8B0A8-DB32-44CA-BD9C-51E8A713D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FA3C44-7141-425B-A607-19C80975A9EE}" type="slidenum">
              <a:rPr lang="hu-HU" altLang="hu-HU" smtClean="0"/>
              <a:pPr>
                <a:spcBef>
                  <a:spcPct val="0"/>
                </a:spcBef>
              </a:pPr>
              <a:t>39</a:t>
            </a:fld>
            <a:endParaRPr lang="hu-HU" altLang="hu-HU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212CBA2-9F7B-47F7-A47F-961246F38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BFFFEE4-D5C3-44D6-BF58-89102BF17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BC60D67-83DC-450B-97DF-2282C0B8E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722DB0-5AAF-495D-8CAB-143AF484817B}" type="slidenum">
              <a:rPr lang="hu-HU" altLang="hu-HU" smtClean="0"/>
              <a:pPr>
                <a:spcBef>
                  <a:spcPct val="0"/>
                </a:spcBef>
              </a:pPr>
              <a:t>4</a:t>
            </a:fld>
            <a:endParaRPr lang="hu-HU" altLang="hu-HU"/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5C746FF8-A302-41FD-BBA9-6B50F9133E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C97827-5840-4FA2-8141-342DA6749615}" type="slidenum">
              <a:rPr lang="hu-HU" altLang="hu-HU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hu-HU" altLang="hu-HU">
              <a:cs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BB38E63-E6A6-40F4-8CF6-7F1722A6E4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730128F2-A39F-4BFE-9C32-4921BE46B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1CEDB06-979A-46B7-B1CE-E2804775D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841CE74-597E-41D2-AD13-B296EA254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BD4C718-F6D6-4824-BB40-382613BB1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AFF4E6-6372-4154-AF41-B3429605C05E}" type="slidenum">
              <a:rPr lang="hu-HU" altLang="hu-HU" smtClean="0"/>
              <a:pPr>
                <a:spcBef>
                  <a:spcPct val="0"/>
                </a:spcBef>
              </a:pPr>
              <a:t>41</a:t>
            </a:fld>
            <a:endParaRPr lang="hu-HU" altLang="hu-HU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810BB1D-CE5E-43B2-AD43-CB359A7C0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BFB0729-C3F9-4EB7-9C5E-AA24B2841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64CD2FC-8D33-413A-B23E-702464C4E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F1734A-CAB8-4E6A-81A5-2BB79672B101}" type="slidenum">
              <a:rPr lang="hu-HU" altLang="hu-HU" smtClean="0"/>
              <a:pPr>
                <a:spcBef>
                  <a:spcPct val="0"/>
                </a:spcBef>
              </a:pPr>
              <a:t>42</a:t>
            </a:fld>
            <a:endParaRPr lang="hu-HU" altLang="hu-HU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000CCD0-A413-45C8-9701-672AEE378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A0F304A-4617-474E-9D6A-FA3DE6A2B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6A0F8A9-E26C-470B-8975-9A9FB22A1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581666-55D2-457B-9CD8-AA25DA8C8BCC}" type="slidenum">
              <a:rPr lang="hu-HU" altLang="hu-HU" smtClean="0"/>
              <a:pPr>
                <a:spcBef>
                  <a:spcPct val="0"/>
                </a:spcBef>
              </a:pPr>
              <a:t>5</a:t>
            </a:fld>
            <a:endParaRPr lang="hu-HU" altLang="hu-H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B6CC66C-9888-4C3B-8042-11E366683A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1A39E89-7123-47FF-8459-C356ECBDC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5A54E87-9E12-4903-B5A2-B2DAF2AC4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76DC60-5895-4986-8767-D0374E896E07}" type="slidenum">
              <a:rPr lang="hu-HU" altLang="hu-HU" smtClean="0"/>
              <a:pPr>
                <a:spcBef>
                  <a:spcPct val="0"/>
                </a:spcBef>
              </a:pPr>
              <a:t>6</a:t>
            </a:fld>
            <a:endParaRPr lang="hu-HU" altLang="hu-HU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51745B0-A704-41E6-AC8A-EB4EA1BF34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BA8C220-5A79-4711-9D9B-30D483C08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5E55CBF-2DEA-43F3-A39F-5475078BE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D86925-CB03-46E1-8CAB-B5169CC5922B}" type="slidenum">
              <a:rPr lang="hu-HU" altLang="hu-HU" smtClean="0"/>
              <a:pPr>
                <a:spcBef>
                  <a:spcPct val="0"/>
                </a:spcBef>
              </a:pPr>
              <a:t>7</a:t>
            </a:fld>
            <a:endParaRPr lang="hu-HU" altLang="hu-HU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8823430-4C02-4D38-871C-B329EA850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42EE09E-A9C4-4AEA-8A51-879E72A22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7A4B974-E554-4188-8CB6-15A6FC12C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3D8983-A345-4381-BDFB-20F5BC415440}" type="slidenum">
              <a:rPr lang="hu-HU" altLang="hu-HU" smtClean="0"/>
              <a:pPr>
                <a:spcBef>
                  <a:spcPct val="0"/>
                </a:spcBef>
              </a:pPr>
              <a:t>8</a:t>
            </a:fld>
            <a:endParaRPr lang="hu-HU" altLang="hu-HU"/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3BE72E1E-1753-403D-A860-DA3FC9B1D1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628C3E-F703-4A1C-9B08-48FD398C6564}" type="slidenum">
              <a:rPr lang="hu-HU" altLang="hu-HU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hu-HU" altLang="hu-HU">
              <a:cs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B837D34-8C10-4ACA-85D8-806578F27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821DDB1-B256-49AF-8F01-7C1FD8BF6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04341B4-1380-4E98-872A-FAF756587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AC6ED6-4472-4319-94F3-97B80D35A8E9}" type="slidenum">
              <a:rPr lang="hu-HU" altLang="hu-HU" smtClean="0"/>
              <a:pPr>
                <a:spcBef>
                  <a:spcPct val="0"/>
                </a:spcBef>
              </a:pPr>
              <a:t>9</a:t>
            </a:fld>
            <a:endParaRPr lang="hu-HU" altLang="hu-HU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459962C-AD4E-486F-A72D-E418D242F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9EA82A2-8E58-4B4A-B07B-630753577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130425"/>
            <a:ext cx="640715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886200"/>
            <a:ext cx="6408738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FC2194-ABF7-43B8-9BA1-2B97BF95C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051050" y="6245225"/>
            <a:ext cx="208915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C1890E-965D-414C-AC37-DE5AAF683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284663" y="6245225"/>
            <a:ext cx="4103687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54759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AE639A-C23A-4166-9FB6-63D418B0B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3D71F4-09CF-45F7-BF0B-64BF4CF7B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C817C-B768-49C8-95B8-4D6EC0D2C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66576-3F1A-4229-AA5D-2D1607CFAB1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280765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42662C-BD51-4FE1-AFA8-B7C4D045D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AAEC66-5BDD-4D82-A801-0A2347E56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E31926-8864-439E-B67C-8699D0E9A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7BB0-D57F-4BEC-BAB8-8461A80C4AA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6523157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83AA6A-5245-4428-A9CF-FD4E0165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BBFAC4-2DD5-4394-9139-235AC271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39C14D-1E1C-4C5D-9DA9-86CE39BD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9CE7B-C1C8-41EE-93D9-10DB8290F8F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33449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436F3D-6888-4E23-A528-3AB2CE179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3" y="6337300"/>
            <a:ext cx="8207375" cy="331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Vállalati gazdaságtan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0F860C-6342-44ED-87E4-223E8F095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0E97E-F0AA-4DC2-9874-EEE818578BC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934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6">
            <a:extLst>
              <a:ext uri="{FF2B5EF4-FFF2-40B4-BE49-F238E27FC236}">
                <a16:creationId xmlns:a16="http://schemas.microsoft.com/office/drawing/2014/main" id="{6F55049F-A784-4A73-8E9E-E221DFE8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7">
            <a:extLst>
              <a:ext uri="{FF2B5EF4-FFF2-40B4-BE49-F238E27FC236}">
                <a16:creationId xmlns:a16="http://schemas.microsoft.com/office/drawing/2014/main" id="{61ED9243-49C5-4A49-9E54-F3C9F589E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453188"/>
            <a:ext cx="2519363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C567-54C1-4A58-84CE-B04FDBA6FE8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6" name="Élőláb helye 8">
            <a:extLst>
              <a:ext uri="{FF2B5EF4-FFF2-40B4-BE49-F238E27FC236}">
                <a16:creationId xmlns:a16="http://schemas.microsoft.com/office/drawing/2014/main" id="{8D2AFDEA-B021-46B3-B943-20FD1D29D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429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28793" y="4406900"/>
            <a:ext cx="685804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928793" y="2906713"/>
            <a:ext cx="685804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FACA4E-99A2-47CE-A564-72E3C3564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3E477F-9128-4602-8067-A0326B534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3639ED-0222-4130-94B7-0B557B2BC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5A762-20CC-4BE6-A2AC-88DB364CC30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8805336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FEE22-0021-4F24-A691-A061FAF756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D0419-FA93-411F-88F9-0E19B5608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1DBAF-3063-4C37-A5B1-82EC50873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B53B9-9CC9-4777-92E1-D8990E137DD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691982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08000" y="274638"/>
            <a:ext cx="6778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908000" y="1535113"/>
            <a:ext cx="3312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908000" y="2174875"/>
            <a:ext cx="3312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374800" y="1535113"/>
            <a:ext cx="3312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374800" y="2174875"/>
            <a:ext cx="3312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11C534-E1F4-4AD4-9E51-4169AA64FA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4950BE-66B0-4C70-BC18-61C1635275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E9D7ED-A7F3-4F59-B80B-15A531336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5E288-3D78-419B-9A48-E1BE7CE9A83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714399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AF7063-4FDB-44B2-BB90-031521C09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5FBAC3-6381-4309-9833-2E606C9AE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61BFBE-81AD-4794-996A-2B07133CF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7E69B-E064-4637-B519-C7021256148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0585574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BACA85-3F27-40BD-A26A-9214174EA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19A406-E3A8-43AE-A75F-2AAF3BED6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4982DB-DF26-4D91-AA2A-324A15EA1A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1085E-977E-4E63-A647-D29A31C7BBF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9658807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28794" y="273050"/>
            <a:ext cx="242889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0" y="273050"/>
            <a:ext cx="41148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28794" y="1435100"/>
            <a:ext cx="242889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CA09C-9D82-45E6-8C1E-AB98A2AEB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5E73A-0B8A-449C-B12D-D01CF875F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839E9-6EFD-4858-B56B-989204A4E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7028E-47A0-4D53-8178-79781EDCBCB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8670368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2879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928794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2879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7F366-EB0A-4539-AFBF-ABA50364FC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6EFC4-534A-4BA3-AE34-FF8FFE137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3B512-3C8A-48E5-BEB3-CB6C345BA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D881D-26C0-4E61-905C-F9CAB3F8313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8618668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C2C1BC-ECFF-4210-9A94-1E61BB697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623847-B4F1-4A62-9E82-CC0A4C93F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583081-5DF1-4D45-9C67-F2EECCA343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3684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64DB7E4-C046-4230-A4C2-C7E888D06E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453188"/>
            <a:ext cx="43926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5294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1A44FC-21C5-41FC-B45B-1E61AAA284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4114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252946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50CAFC15-BEFC-4672-BE37-F4F6F1EE98D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21" r:id="rId12"/>
    <p:sldLayoutId id="2147483922" r:id="rId13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3200">
          <a:solidFill>
            <a:srgbClr val="25294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800">
          <a:solidFill>
            <a:srgbClr val="25294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400">
          <a:solidFill>
            <a:srgbClr val="25294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4E1E52C-A560-4DAE-B62A-3774E2D73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altLang="hu-HU" b="1">
                <a:latin typeface="Arial" panose="020B0604020202020204" pitchFamily="34" charset="0"/>
              </a:rPr>
              <a:t>4</a:t>
            </a:r>
            <a:r>
              <a:rPr lang="hu-HU" altLang="hu-HU" b="1"/>
              <a:t>. ELŐADÁS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7E8DF44-B5EF-4C09-A435-9B40C64859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872288" cy="1752600"/>
          </a:xfrm>
        </p:spPr>
        <p:txBody>
          <a:bodyPr/>
          <a:lstStyle/>
          <a:p>
            <a:pPr eaLnBrk="1" hangingPunct="1"/>
            <a:r>
              <a:rPr lang="hu-HU" altLang="hu-HU"/>
              <a:t>Piaci viszonyok, be- és kilépési korlátok. Az állam gazdasági szerepe (fiskális politika). Értékcsökkenés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3">
            <a:extLst>
              <a:ext uri="{FF2B5EF4-FFF2-40B4-BE49-F238E27FC236}">
                <a16:creationId xmlns:a16="http://schemas.microsoft.com/office/drawing/2014/main" id="{E057911A-B3D9-4EFE-BCF4-639ECD12B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PIACI FORMÁK</a:t>
            </a:r>
          </a:p>
        </p:txBody>
      </p:sp>
      <p:graphicFrame>
        <p:nvGraphicFramePr>
          <p:cNvPr id="15394" name="Group 34">
            <a:extLst>
              <a:ext uri="{FF2B5EF4-FFF2-40B4-BE49-F238E27FC236}">
                <a16:creationId xmlns:a16="http://schemas.microsoft.com/office/drawing/2014/main" id="{CA5E5B34-36C5-4261-8B1F-D2450D41BA4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692275" y="1600200"/>
          <a:ext cx="7451725" cy="4681538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63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Kínálati oldal szereplői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Keresleti oldal szereplői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34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Sok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Kevés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Egyetlen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Sok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Tökéletes verseny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Oligopolkereslet (oligopszónia)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Monopolkereslet (monopszónia)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7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Kevés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Korlátozott (oligopol) kínálat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Kétoldalú oligopólium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Korlátozott keresleti monopólium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7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Egyetlen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Monopolkínálat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Korlátozott kínálati monopólium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Kétoldalú monopólium </a:t>
                      </a: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ADEE653-050C-4B34-B1B4-E615A5AA7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6350"/>
            <a:ext cx="7235825" cy="1143000"/>
          </a:xfrm>
        </p:spPr>
        <p:txBody>
          <a:bodyPr/>
          <a:lstStyle/>
          <a:p>
            <a:pPr eaLnBrk="1" hangingPunct="1"/>
            <a:r>
              <a:rPr lang="hu-HU" altLang="hu-HU" sz="4000" b="1"/>
              <a:t>PIACI KERESLET ÉS KÍNÁLAT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1266129-19A8-4CD4-8503-000D651C3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412875"/>
            <a:ext cx="7451725" cy="51117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hu-HU" sz="2600" b="1"/>
              <a:t>Nyomásos piac:</a:t>
            </a:r>
          </a:p>
          <a:p>
            <a:pPr marL="0" indent="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lang="hu-HU" sz="2600" b="1"/>
          </a:p>
          <a:p>
            <a:pPr marL="0" indent="0" eaLnBrk="1" hangingPunct="1">
              <a:lnSpc>
                <a:spcPct val="70000"/>
              </a:lnSpc>
              <a:buFontTx/>
              <a:buChar char="•"/>
              <a:defRPr/>
            </a:pPr>
            <a:r>
              <a:rPr lang="hu-HU" sz="2600"/>
              <a:t>A kínálat rendszeresen és tartósan meghaladja a keresletet. </a:t>
            </a:r>
          </a:p>
          <a:p>
            <a:pPr marL="0" indent="0" eaLnBrk="1" hangingPunct="1">
              <a:lnSpc>
                <a:spcPct val="70000"/>
              </a:lnSpc>
              <a:buFontTx/>
              <a:buChar char="•"/>
              <a:defRPr/>
            </a:pPr>
            <a:r>
              <a:rPr lang="hu-HU" sz="2600" b="1"/>
              <a:t>Vevői</a:t>
            </a:r>
            <a:r>
              <a:rPr lang="hu-HU" sz="2600"/>
              <a:t> piac. Az eladónak kell engedményeket tennie. Ez </a:t>
            </a:r>
            <a:r>
              <a:rPr lang="hu-HU" sz="2600" b="1"/>
              <a:t>intenzívebb reklámtevékenységet</a:t>
            </a:r>
            <a:r>
              <a:rPr lang="hu-HU" sz="2600"/>
              <a:t> jelent. </a:t>
            </a:r>
          </a:p>
          <a:p>
            <a:pPr marL="0" indent="0" eaLnBrk="1" hangingPunct="1">
              <a:lnSpc>
                <a:spcPct val="70000"/>
              </a:lnSpc>
              <a:buFontTx/>
              <a:buChar char="•"/>
              <a:defRPr/>
            </a:pPr>
            <a:r>
              <a:rPr lang="hu-HU" sz="2600"/>
              <a:t>Minél tökéletesebben ki kell szolgálni a vevőt: </a:t>
            </a:r>
            <a:r>
              <a:rPr lang="hu-HU" sz="2600" b="1"/>
              <a:t>pontosan és jó (kiváló) minőségben</a:t>
            </a:r>
            <a:r>
              <a:rPr lang="hu-HU" sz="2600"/>
              <a:t> szállít. </a:t>
            </a:r>
          </a:p>
          <a:p>
            <a:pPr marL="0" indent="0" eaLnBrk="1" hangingPunct="1">
              <a:lnSpc>
                <a:spcPct val="70000"/>
              </a:lnSpc>
              <a:buFontTx/>
              <a:buChar char="•"/>
              <a:defRPr/>
            </a:pPr>
            <a:r>
              <a:rPr lang="hu-HU" sz="2600" b="1"/>
              <a:t>Árengedményeket</a:t>
            </a:r>
            <a:r>
              <a:rPr lang="hu-HU" sz="2600"/>
              <a:t>, és </a:t>
            </a:r>
            <a:r>
              <a:rPr lang="hu-HU" sz="2600" b="1"/>
              <a:t>részletfizetési</a:t>
            </a:r>
            <a:r>
              <a:rPr lang="hu-HU" sz="2600"/>
              <a:t> kedvezményt ad. </a:t>
            </a:r>
          </a:p>
          <a:p>
            <a:pPr marL="0" indent="0" eaLnBrk="1" hangingPunct="1">
              <a:lnSpc>
                <a:spcPct val="70000"/>
              </a:lnSpc>
              <a:buFontTx/>
              <a:buChar char="•"/>
              <a:defRPr/>
            </a:pPr>
            <a:r>
              <a:rPr lang="hu-HU" sz="2600" b="1"/>
              <a:t>Új</a:t>
            </a:r>
            <a:r>
              <a:rPr lang="hu-HU" sz="2600"/>
              <a:t> termékekkel és szolgáltatásokkal jelenik meg. </a:t>
            </a:r>
          </a:p>
          <a:p>
            <a:pPr marL="0" indent="0" eaLnBrk="1" hangingPunct="1">
              <a:lnSpc>
                <a:spcPct val="70000"/>
              </a:lnSpc>
              <a:buFontTx/>
              <a:buChar char="•"/>
              <a:defRPr/>
            </a:pPr>
            <a:r>
              <a:rPr lang="hu-HU" sz="2600"/>
              <a:t>Fontos az </a:t>
            </a:r>
            <a:r>
              <a:rPr lang="hu-HU" sz="2600" b="1"/>
              <a:t>innováció</a:t>
            </a:r>
            <a:r>
              <a:rPr lang="hu-HU" sz="2600"/>
              <a:t>. </a:t>
            </a:r>
          </a:p>
          <a:p>
            <a:pPr marL="0" indent="0" eaLnBrk="1" hangingPunct="1">
              <a:lnSpc>
                <a:spcPct val="70000"/>
              </a:lnSpc>
              <a:buFontTx/>
              <a:buChar char="•"/>
              <a:defRPr/>
            </a:pPr>
            <a:r>
              <a:rPr lang="hu-HU" sz="2600"/>
              <a:t>A </a:t>
            </a:r>
            <a:r>
              <a:rPr lang="hu-HU" sz="2600" b="1"/>
              <a:t>fejlett piacgazdaságokra</a:t>
            </a:r>
            <a:r>
              <a:rPr lang="hu-HU" sz="2600"/>
              <a:t> </a:t>
            </a:r>
            <a:r>
              <a:rPr lang="hu-HU" sz="2600" b="1"/>
              <a:t>jellemző</a:t>
            </a:r>
            <a:r>
              <a:rPr lang="hu-HU" sz="2600"/>
              <a:t> leginkább.  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2AE44B6-A5F4-4C9C-8E5A-DD3708B13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274638"/>
            <a:ext cx="6994525" cy="1143000"/>
          </a:xfrm>
        </p:spPr>
        <p:txBody>
          <a:bodyPr/>
          <a:lstStyle/>
          <a:p>
            <a:pPr eaLnBrk="1" hangingPunct="1"/>
            <a:r>
              <a:rPr lang="hu-HU" altLang="hu-HU" sz="4000" b="1"/>
              <a:t>PIACI KERESLET ÉS KÍNÁLAT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8201421-686E-4E1E-A285-419E0A718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412875"/>
            <a:ext cx="7451725" cy="5040313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800" b="1" dirty="0"/>
              <a:t>Szívásos piac: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u-HU" sz="2800" b="1" dirty="0"/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hu-HU" sz="2400" dirty="0"/>
              <a:t>Ezek a </a:t>
            </a:r>
            <a:r>
              <a:rPr lang="hu-HU" sz="2400" b="1" dirty="0"/>
              <a:t>hiánypiacok</a:t>
            </a:r>
            <a:r>
              <a:rPr lang="hu-HU" sz="2400" dirty="0"/>
              <a:t>.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hu-HU" sz="2400" dirty="0"/>
              <a:t>A </a:t>
            </a:r>
            <a:r>
              <a:rPr lang="hu-HU" sz="2400" b="1" dirty="0"/>
              <a:t>kereslet</a:t>
            </a:r>
            <a:r>
              <a:rPr lang="hu-HU" sz="2400" dirty="0"/>
              <a:t> lényegesen és tartósan </a:t>
            </a:r>
            <a:r>
              <a:rPr lang="hu-HU" sz="2400" b="1" dirty="0"/>
              <a:t>meghaladja</a:t>
            </a:r>
            <a:r>
              <a:rPr lang="hu-HU" sz="2400" dirty="0"/>
              <a:t> </a:t>
            </a:r>
            <a:r>
              <a:rPr lang="hu-HU" sz="2400" b="1" dirty="0"/>
              <a:t>a</a:t>
            </a:r>
            <a:r>
              <a:rPr lang="hu-HU" sz="2400" dirty="0"/>
              <a:t> </a:t>
            </a:r>
            <a:r>
              <a:rPr lang="hu-HU" sz="2400" b="1" dirty="0"/>
              <a:t>kínálatot</a:t>
            </a:r>
            <a:r>
              <a:rPr lang="hu-HU" sz="2400" dirty="0"/>
              <a:t>.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hu-HU" sz="2400" b="1" dirty="0"/>
              <a:t>Eladói</a:t>
            </a:r>
            <a:r>
              <a:rPr lang="hu-HU" sz="2400" dirty="0"/>
              <a:t> piac. Az eladók „válogathatnak” a vevők között.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hu-HU" sz="2400" b="1" dirty="0"/>
              <a:t>Költségemelkedést áthárít(hat)</a:t>
            </a:r>
            <a:r>
              <a:rPr lang="hu-HU" sz="2400" b="1" dirty="0" err="1"/>
              <a:t>ják</a:t>
            </a:r>
            <a:r>
              <a:rPr lang="hu-HU" sz="2400" b="1" dirty="0"/>
              <a:t> a vevőkre</a:t>
            </a:r>
            <a:r>
              <a:rPr lang="hu-HU" sz="2400" dirty="0"/>
              <a:t>.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hu-HU" sz="2400" b="1" dirty="0"/>
              <a:t>Nem lényeges a minőség</a:t>
            </a:r>
            <a:r>
              <a:rPr lang="hu-HU" sz="2400" dirty="0"/>
              <a:t>, </a:t>
            </a:r>
            <a:r>
              <a:rPr lang="hu-HU" sz="2400" b="1" dirty="0"/>
              <a:t>nem törődnek</a:t>
            </a:r>
            <a:r>
              <a:rPr lang="hu-HU" sz="2400" dirty="0"/>
              <a:t> a </a:t>
            </a:r>
            <a:r>
              <a:rPr lang="hu-HU" sz="2400" b="1" dirty="0"/>
              <a:t>választékkal</a:t>
            </a:r>
            <a:r>
              <a:rPr lang="hu-HU" sz="2400" dirty="0"/>
              <a:t> és annak bővítésével. Az </a:t>
            </a:r>
            <a:r>
              <a:rPr lang="hu-HU" sz="2400" b="1" dirty="0"/>
              <a:t>innovációkban</a:t>
            </a:r>
            <a:r>
              <a:rPr lang="hu-HU" sz="2400" dirty="0"/>
              <a:t>, termékmegújításokban </a:t>
            </a:r>
            <a:r>
              <a:rPr lang="hu-HU" sz="2400" b="1" dirty="0"/>
              <a:t>lassúbbak</a:t>
            </a:r>
            <a:r>
              <a:rPr lang="hu-HU" sz="2400" dirty="0"/>
              <a:t>.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hu-HU" sz="2400" b="1" dirty="0"/>
              <a:t>Hosszú szállítási időket</a:t>
            </a:r>
            <a:r>
              <a:rPr lang="hu-HU" sz="2400" dirty="0"/>
              <a:t> vállalnak. Egyes megrendeléseket visszautasítanak, </a:t>
            </a:r>
            <a:r>
              <a:rPr lang="hu-HU" sz="2400" b="1" dirty="0"/>
              <a:t>ütemtelenek</a:t>
            </a:r>
            <a:r>
              <a:rPr lang="hu-HU" sz="2400" dirty="0"/>
              <a:t> a </a:t>
            </a:r>
            <a:r>
              <a:rPr lang="hu-HU" sz="2400" b="1" dirty="0"/>
              <a:t>teljesítések</a:t>
            </a:r>
            <a:r>
              <a:rPr lang="hu-HU" sz="2400" dirty="0"/>
              <a:t>.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hu-HU" sz="2400" dirty="0"/>
              <a:t>A vevők kénytelenek várakozni, emelkedő inputárakat elviselni.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hu-HU" sz="2400" dirty="0"/>
              <a:t>A </a:t>
            </a:r>
            <a:r>
              <a:rPr lang="hu-HU" sz="2400" b="1" dirty="0"/>
              <a:t>tervutasításos gazdaságokra</a:t>
            </a:r>
            <a:r>
              <a:rPr lang="hu-HU" sz="2400" dirty="0"/>
              <a:t> jellemző. </a:t>
            </a:r>
          </a:p>
          <a:p>
            <a:pPr eaLnBrk="1" hangingPunct="1">
              <a:lnSpc>
                <a:spcPct val="90000"/>
              </a:lnSpc>
              <a:defRPr/>
            </a:pPr>
            <a:endParaRPr lang="hu-HU" sz="2400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457E6EB-7783-411F-B94D-CBB9A6A0EB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274638"/>
            <a:ext cx="7451725" cy="1143000"/>
          </a:xfrm>
        </p:spPr>
        <p:txBody>
          <a:bodyPr/>
          <a:lstStyle/>
          <a:p>
            <a:pPr eaLnBrk="1" hangingPunct="1"/>
            <a:r>
              <a:rPr lang="hu-HU" altLang="hu-HU" b="1"/>
              <a:t>BE- ÉS KILÉPÉSI KORLÁTOK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D04696-808E-4476-B39D-443A98AEB51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2275" y="1412875"/>
            <a:ext cx="7451725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800" b="1" u="sng" dirty="0"/>
              <a:t>Belépési korlátok: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u-HU" sz="2400" b="1" u="sng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hu-HU" sz="1900" dirty="0"/>
              <a:t>Állami szabályok, előírások. (pl.: Természetvédelmi területen folyó termesztés tilalma, egészségügyi előírások, stb.)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hu-HU" sz="1900" dirty="0"/>
              <a:t>Tőkehiány (kezdeti, méret-gazdaságossági, termékdifferenciálási).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hu-HU" sz="1900" dirty="0"/>
              <a:t>Partnerválasztási nehézségek, költségek.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hu-HU" sz="1900" dirty="0"/>
              <a:t>Új elosztási csatornákba való bejutás nehézségei.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hu-HU" sz="1900" dirty="0"/>
              <a:t>Földrajzi elhelyezkedés (a kedvező lelőhelyek már foglaltak).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hu-HU" sz="1900" dirty="0"/>
              <a:t>Licenc, know-how megszerzésének nehézségei.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hu-HU" sz="1900" dirty="0"/>
              <a:t>A piacon lévők már túl vannak a tanulási folyamaton, azaz kisebb költséggel dolgoznak.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hu-HU" sz="1900" dirty="0"/>
              <a:t>Szubjektív okok: a versenytársak agresszív fellépése az esetleges belépőkkel szemben (lásd: agresszív szabályozás).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DC55719-BEF8-470B-B7C8-CDE57124C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20638"/>
            <a:ext cx="7451725" cy="1143000"/>
          </a:xfrm>
        </p:spPr>
        <p:txBody>
          <a:bodyPr/>
          <a:lstStyle/>
          <a:p>
            <a:pPr eaLnBrk="1" hangingPunct="1"/>
            <a:r>
              <a:rPr lang="hu-HU" altLang="hu-HU" b="1"/>
              <a:t>BE- ÉS KILÉPÉSI KORLÁTOK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B98E8860-D7BE-413D-8E4F-EEFCAFF5E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196975"/>
            <a:ext cx="74517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u-HU" altLang="hu-HU" sz="2800" b="1"/>
              <a:t>	</a:t>
            </a:r>
            <a:r>
              <a:rPr lang="hu-HU" altLang="hu-HU" sz="2800" b="1" u="sng"/>
              <a:t>Kilépési korlátok: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hu-HU" altLang="hu-HU" sz="2800" b="1" u="sng"/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hu-HU" altLang="hu-HU" sz="2400"/>
              <a:t>A tárgyi eszközök struktúrája (pl.: adott géppark nem alkalmas más tevékenységre, stb.).</a:t>
            </a:r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hu-HU" altLang="hu-HU" sz="2400"/>
              <a:t>A munkaerő konvertálhatóságának nehézségei, illetve egy minőségi csere költségei (átképzés időigényes, esetleg drága).</a:t>
            </a:r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hu-HU" altLang="hu-HU" sz="2400"/>
              <a:t>Az idegen tőke törlesztésének nehézségei egy esetleges piaci kilépés után (nincs miből fizetni a felvett hiteleket).</a:t>
            </a:r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hu-HU" altLang="hu-HU" sz="2400"/>
              <a:t>Érzelmi korlát (családi hagyományok).</a:t>
            </a:r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hu-HU" altLang="hu-HU" sz="2400"/>
              <a:t>Esetleg lehet jogi korlát is! (pl.: művelési ág változtatása.)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D7B9050-D588-4298-8719-8A0E9BF174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274638"/>
            <a:ext cx="7451725" cy="1143000"/>
          </a:xfrm>
        </p:spPr>
        <p:txBody>
          <a:bodyPr/>
          <a:lstStyle/>
          <a:p>
            <a:pPr eaLnBrk="1" hangingPunct="1"/>
            <a:r>
              <a:rPr lang="hu-HU" altLang="hu-HU" b="1"/>
              <a:t>VERSENY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A518A5-5706-4006-9529-02CED89A45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600200"/>
            <a:ext cx="7451725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u-HU" altLang="hu-HU" sz="2800" b="1"/>
              <a:t>Fogalma</a:t>
            </a:r>
            <a:r>
              <a:rPr lang="hu-HU" altLang="hu-HU" sz="2800"/>
              <a:t>: A szereplők egymással szembeni, </a:t>
            </a:r>
            <a:r>
              <a:rPr lang="hu-HU" altLang="hu-HU" sz="2800" b="1"/>
              <a:t>előnyszerzésre</a:t>
            </a:r>
            <a:r>
              <a:rPr lang="hu-HU" altLang="hu-HU" sz="2800"/>
              <a:t> irányuló, </a:t>
            </a:r>
            <a:r>
              <a:rPr lang="hu-HU" altLang="hu-HU" sz="2800" b="1"/>
              <a:t>adott szabályok</a:t>
            </a:r>
            <a:r>
              <a:rPr lang="hu-HU" altLang="hu-HU" sz="2800"/>
              <a:t> között zajló tevékenysége.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hu-HU" altLang="hu-HU" sz="2800" b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u-HU" altLang="hu-HU" sz="2800" b="1"/>
              <a:t>Funkciói</a:t>
            </a:r>
            <a:r>
              <a:rPr lang="hu-HU" altLang="hu-HU" sz="2800"/>
              <a:t>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u-HU" altLang="hu-HU" sz="2400" b="1"/>
              <a:t>Jóléti</a:t>
            </a:r>
            <a:r>
              <a:rPr lang="hu-HU" altLang="hu-HU" sz="2400"/>
              <a:t>: mindenki a számára legjobbat választhatja.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u-HU" altLang="hu-HU" sz="2400" b="1"/>
              <a:t>Allokációs</a:t>
            </a:r>
            <a:r>
              <a:rPr lang="hu-HU" altLang="hu-HU" sz="2400"/>
              <a:t>: a termelőket az erőforrások mind jobb kihasználására kényszeríti.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u-HU" altLang="hu-HU" sz="2400" b="1"/>
              <a:t>Hatékonysági</a:t>
            </a:r>
            <a:r>
              <a:rPr lang="hu-HU" altLang="hu-HU" sz="2400"/>
              <a:t>: a lehető legalacsonyabb ráfordítással való termelésre ösztönöz.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hu-HU" altLang="hu-HU" sz="280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1793255-6229-4A15-B3F2-87D62D91D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hu-HU" altLang="hu-HU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19435FF-8C81-4023-BED9-9799483FE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u-HU" altLang="hu-HU"/>
          </a:p>
          <a:p>
            <a:pPr eaLnBrk="1" hangingPunct="1"/>
            <a:endParaRPr lang="hu-HU" altLang="hu-HU"/>
          </a:p>
          <a:p>
            <a:pPr eaLnBrk="1" hangingPunct="1"/>
            <a:endParaRPr lang="hu-HU" altLang="hu-HU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 sz="3600" b="1"/>
              <a:t>AZ ÁLLAM GAZDASÁGI SZEREPE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4568591-47E8-4F51-A2C3-2D7E70502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/>
              <a:t>AZ </a:t>
            </a:r>
            <a:r>
              <a:rPr lang="hu-HU" altLang="hu-HU" sz="4000" b="1"/>
              <a:t>ÁLLAM SZEREPE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75E1FA3-E367-42C1-BC41-34C8D6486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600200"/>
            <a:ext cx="7451725" cy="4525963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400" dirty="0"/>
              <a:t>	Olyan feladatok, amelyeket a </a:t>
            </a:r>
            <a:r>
              <a:rPr lang="hu-HU" sz="2400" b="1" dirty="0"/>
              <a:t>magánszektor nem vagy csak mások kárára tud megoldani</a:t>
            </a:r>
            <a:r>
              <a:rPr lang="hu-HU" sz="2400" dirty="0"/>
              <a:t>; az egyéni érdek nem eredményezi az erőforrások legjobb kihasználását, </a:t>
            </a:r>
            <a:r>
              <a:rPr lang="hu-HU" sz="2400" b="1" dirty="0"/>
              <a:t>csak az állam képes korrigálni a piac tökéletlenségeit</a:t>
            </a:r>
            <a:r>
              <a:rPr lang="hu-HU" sz="2400" dirty="0"/>
              <a:t> -&gt; közjavak előállítása, </a:t>
            </a:r>
            <a:r>
              <a:rPr lang="hu-HU" sz="2400" dirty="0" err="1"/>
              <a:t>externáliák</a:t>
            </a:r>
            <a:r>
              <a:rPr lang="hu-HU" sz="2400" dirty="0"/>
              <a:t> kezelése, monopóliumok szabályozása, jövedelem-különbségek csökkentése.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400" dirty="0"/>
              <a:t>	Mindezek az eszközök hozzájárulnak, hogy a piac a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400" dirty="0"/>
              <a:t>	legkedvezőbb eredményt nyújthassa és megvalósuljon a </a:t>
            </a:r>
            <a:r>
              <a:rPr lang="hu-HU" sz="2400" b="1" dirty="0" err="1"/>
              <a:t>makroegyensúly</a:t>
            </a:r>
            <a:r>
              <a:rPr lang="hu-HU" sz="2400" dirty="0"/>
              <a:t>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400" dirty="0"/>
              <a:t>	A XX. sz. második felében egy átfogó, a piaci viszonyokat módosító gazdasági beavatkozási rendszer épült ki.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18C2A28-C431-438F-B577-D247DA5E6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AZ ÁLLAM SZEREPE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0DF5A76-976B-4040-A169-48B5BAB2F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/>
              <a:t>	A mai fejlett gazdaságokban az államnak saját vállalatai is vannak, valamint más vállalatokban is lehet Az állam tehát </a:t>
            </a:r>
            <a:r>
              <a:rPr lang="hu-HU" altLang="hu-HU" sz="2400" b="1"/>
              <a:t>tulajdonosként</a:t>
            </a:r>
            <a:r>
              <a:rPr lang="hu-HU" altLang="hu-HU" sz="2400"/>
              <a:t> is fontos szerepet játszik a gazdaságban.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u-HU" altLang="hu-HU" sz="2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/>
              <a:t>	Az állam szabályozza magát a gazdálkodást. Törvényekkel, rendeletekkel befolyásolják a gazdasági szereplők tevékenységét (pl. adózás, földtulajdonlás szabályai). Fejlesztési programokat készít, ellenőrzi a jogszabályok végrehajtását, engedélyez tevékenységeket. Pénzügyi segélyekkel, gazdasági programokkal ösztönözhet bizonyos tevékenységeket.  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15401E0-748F-48E4-B68D-E88122F29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AZ ÁLLAM SZEREPE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1713DD62-8367-4E77-BFE7-BA2038CE3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600200"/>
            <a:ext cx="7451725" cy="492442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000" dirty="0"/>
              <a:t>	</a:t>
            </a:r>
            <a:r>
              <a:rPr lang="hu-HU" sz="2400" dirty="0"/>
              <a:t>Az állam végrehajtja a nemzetgazdaságban létrehozott jövedelmek egy részének </a:t>
            </a:r>
            <a:r>
              <a:rPr lang="hu-HU" sz="2400" b="1" dirty="0"/>
              <a:t>újraelosztását</a:t>
            </a:r>
            <a:r>
              <a:rPr lang="hu-HU" sz="2400" dirty="0"/>
              <a:t>. Ennek eszköze az </a:t>
            </a:r>
            <a:r>
              <a:rPr lang="hu-HU" sz="2400" b="1" dirty="0"/>
              <a:t>állami költségvetés</a:t>
            </a:r>
            <a:r>
              <a:rPr lang="hu-HU" sz="2400" dirty="0"/>
              <a:t>. </a:t>
            </a:r>
            <a:r>
              <a:rPr lang="hu-HU" sz="2400" b="1" dirty="0"/>
              <a:t>A fiskális politika intézménye a Pénzügyminisztérium.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dirty="0"/>
              <a:t>	A jövedelemtulajdonosok (vállalatok, magánvállalkozások, háztartások) adóztatásával bevételre tesz szert, majd az így centralizált pénzt társadalmi célokra fordítja.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dirty="0"/>
              <a:t>	Fejlesztéseket, beruházásokat hajt végre, fenntartja és működteti a lakosság számára ingyenes (vagy majdnem ingyenes) szolgáltatásokat nyújtó intézményeket, társadalombiztosítási kiadásokat (nyugdíjat, táppénzt, gyes-t stb.) folyósít és pénzügyi eszközökkel támogatja a veszteséges, ám a nemzetgazdaság működése szempontjából mégis nélkülözhetetlen vállalatokat. 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F2D798F-14BA-40BB-8C36-A54991ACA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hu-HU" altLang="hu-HU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7516AEF-E118-426A-8446-529C26B8D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u-HU" altLang="hu-HU"/>
          </a:p>
          <a:p>
            <a:pPr eaLnBrk="1" hangingPunct="1"/>
            <a:endParaRPr lang="hu-HU" altLang="hu-HU"/>
          </a:p>
          <a:p>
            <a:pPr eaLnBrk="1" hangingPunct="1"/>
            <a:endParaRPr lang="hu-HU" altLang="hu-HU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 sz="5400" b="1"/>
              <a:t>PIAC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53415C9-B9D4-4922-A7C1-D491E9892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AZ ÁLLAM FELADATAI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0D93054-B7B0-4F85-BCFD-E4F4D9761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268413"/>
            <a:ext cx="7451725" cy="55895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u-HU" altLang="hu-HU" sz="2800"/>
              <a:t>	Az állam </a:t>
            </a:r>
            <a:r>
              <a:rPr lang="hu-HU" altLang="hu-HU" sz="2800" b="1"/>
              <a:t>feladata a közjó szolgálata</a:t>
            </a:r>
            <a:r>
              <a:rPr lang="hu-HU" altLang="hu-HU" sz="2800"/>
              <a:t>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u-HU" altLang="hu-HU" sz="2800" b="1"/>
              <a:t>	1. Stabilizálás</a:t>
            </a:r>
            <a:r>
              <a:rPr lang="hu-HU" altLang="hu-HU" sz="2800"/>
              <a:t>: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u-HU" altLang="hu-HU" sz="2800"/>
              <a:t>		     </a:t>
            </a:r>
            <a:r>
              <a:rPr lang="hu-HU" altLang="hu-HU" sz="2000"/>
              <a:t>- A </a:t>
            </a:r>
            <a:r>
              <a:rPr lang="hu-HU" altLang="hu-HU" sz="2000" u="sng"/>
              <a:t>gazdaság működőképességének</a:t>
            </a:r>
            <a:r>
              <a:rPr lang="hu-HU" altLang="hu-HU" sz="2000"/>
              <a:t> fenntartása 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hu-HU" altLang="hu-HU" u="sng"/>
              <a:t>közintézmények fenntartása</a:t>
            </a:r>
            <a:r>
              <a:rPr lang="hu-HU" altLang="hu-HU"/>
              <a:t>: a gazdaság vagy piac számára fontos, de államon kívül más nem tudja vagy nem akarja működtetni 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hu-HU" altLang="hu-HU"/>
              <a:t>közüzemi hálózat (áram, vízellátás stb.) 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hu-HU" altLang="hu-HU"/>
              <a:t>tömegközlekedés 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hu-HU" altLang="hu-HU" u="sng"/>
              <a:t>Pénzügyi szabályozás</a:t>
            </a:r>
            <a:r>
              <a:rPr lang="hu-HU" altLang="hu-HU"/>
              <a:t> (például infláció ellenőrzése)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hu-HU" altLang="hu-HU" u="sng"/>
              <a:t>Társadalmi rend fenntartása</a:t>
            </a:r>
            <a:r>
              <a:rPr lang="hu-HU" altLang="hu-HU"/>
              <a:t>: törvényekkel és rendfenntartó szervekkel (bíróság, rendőrség) 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hu-HU" altLang="hu-HU" u="sng"/>
              <a:t>Állampolgári jogok biztosítása</a:t>
            </a:r>
            <a:r>
              <a:rPr lang="hu-HU" altLang="hu-HU"/>
              <a:t>, pl.: 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hu-HU" altLang="hu-HU"/>
              <a:t>élethez való jog 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hu-HU" altLang="hu-HU"/>
              <a:t>tulajdon védelmének biztosítása 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hu-HU" altLang="hu-HU"/>
              <a:t>munkához való jog 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C28C056-DBE1-43BA-8266-B71C0CB97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AZ ÁLLAM FELADATAI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8BC00A8-7FD3-41A7-B269-F5E9AB660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hu-HU" altLang="hu-HU" sz="2800" b="1"/>
              <a:t>	2. Elosztás</a:t>
            </a:r>
            <a:r>
              <a:rPr lang="hu-HU" altLang="hu-HU" sz="2800"/>
              <a:t>: társadalmi működés és fejlődés biztosítása, méltányossági juttatások a rászorulóknak </a:t>
            </a:r>
          </a:p>
          <a:p>
            <a:pPr lvl="4" algn="just" eaLnBrk="1" hangingPunct="1">
              <a:buFontTx/>
              <a:buChar char="»"/>
            </a:pPr>
            <a:r>
              <a:rPr lang="hu-HU" altLang="hu-HU" sz="1800"/>
              <a:t>feladatok bevételi forrásainak biztosítása (adók, illetékek, járulékok) </a:t>
            </a:r>
          </a:p>
          <a:p>
            <a:pPr lvl="4" algn="just" eaLnBrk="1" hangingPunct="1">
              <a:buFontTx/>
              <a:buChar char="»"/>
            </a:pPr>
            <a:r>
              <a:rPr lang="hu-HU" altLang="hu-HU" sz="1800"/>
              <a:t>Közoktatásügyi rendszer biztosítása </a:t>
            </a:r>
          </a:p>
          <a:p>
            <a:pPr lvl="4" algn="just" eaLnBrk="1" hangingPunct="1">
              <a:buFontTx/>
              <a:buChar char="»"/>
            </a:pPr>
            <a:r>
              <a:rPr lang="hu-HU" altLang="hu-HU" sz="1800"/>
              <a:t>közegészségügyi rendszer biztosítása </a:t>
            </a:r>
          </a:p>
          <a:p>
            <a:pPr lvl="4" algn="just" eaLnBrk="1" hangingPunct="1">
              <a:buFontTx/>
              <a:buChar char="»"/>
            </a:pPr>
            <a:r>
              <a:rPr lang="hu-HU" altLang="hu-HU" sz="1800"/>
              <a:t>szociális segélyezés </a:t>
            </a:r>
          </a:p>
          <a:p>
            <a:pPr lvl="4" algn="just" eaLnBrk="1" hangingPunct="1">
              <a:buFontTx/>
              <a:buChar char="»"/>
            </a:pPr>
            <a:r>
              <a:rPr lang="hu-HU" altLang="hu-HU" sz="1800"/>
              <a:t>munkanélküli segély </a:t>
            </a:r>
          </a:p>
          <a:p>
            <a:pPr lvl="4" algn="just" eaLnBrk="1" hangingPunct="1">
              <a:buFontTx/>
              <a:buChar char="»"/>
            </a:pPr>
            <a:r>
              <a:rPr lang="hu-HU" altLang="hu-HU" sz="1800"/>
              <a:t>nyugdíj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hu-HU" altLang="hu-HU" sz="2800" b="1"/>
              <a:t>	3. Külső védelem biztosítása</a:t>
            </a:r>
            <a:r>
              <a:rPr lang="hu-HU" altLang="hu-HU" sz="2800"/>
              <a:t>: hadsereg </a:t>
            </a:r>
          </a:p>
          <a:p>
            <a:pPr eaLnBrk="1" hangingPunct="1">
              <a:buFontTx/>
              <a:buChar char="•"/>
            </a:pPr>
            <a:endParaRPr lang="hu-HU" altLang="hu-HU" sz="2800"/>
          </a:p>
          <a:p>
            <a:pPr eaLnBrk="1" hangingPunct="1">
              <a:buFontTx/>
              <a:buChar char="•"/>
            </a:pPr>
            <a:endParaRPr lang="hu-HU" altLang="hu-HU" sz="280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>
            <a:extLst>
              <a:ext uri="{FF2B5EF4-FFF2-40B4-BE49-F238E27FC236}">
                <a16:creationId xmlns:a16="http://schemas.microsoft.com/office/drawing/2014/main" id="{20CC95FB-5A4E-4E00-872C-9978B6E62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981075"/>
            <a:ext cx="7451725" cy="5876925"/>
          </a:xfrm>
        </p:spPr>
      </p:pic>
      <p:sp>
        <p:nvSpPr>
          <p:cNvPr id="59395" name="Rectangle 2">
            <a:extLst>
              <a:ext uri="{FF2B5EF4-FFF2-40B4-BE49-F238E27FC236}">
                <a16:creationId xmlns:a16="http://schemas.microsoft.com/office/drawing/2014/main" id="{AFEAFC2E-72BC-4289-B5A9-3A3CC52BB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7451725" cy="1143000"/>
          </a:xfrm>
        </p:spPr>
        <p:txBody>
          <a:bodyPr/>
          <a:lstStyle/>
          <a:p>
            <a:pPr eaLnBrk="1" hangingPunct="1"/>
            <a:r>
              <a:rPr lang="hu-HU" altLang="hu-HU" sz="3600" b="1"/>
              <a:t>MAKROGAZDASÁGI KÖRFORGÁS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D380E8B-72A8-47B1-83CE-7FB7981DF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AZ ÁLLAM FELÉPÍTÉSE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CB7F645-2D86-4C61-B910-14B5C27E0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altLang="hu-HU"/>
              <a:t>Országgyűlés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/>
              <a:t>Köztársasági Elnök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/>
              <a:t>Kormány 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/>
              <a:t>Kormányhivatalok 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/>
              <a:t>Alkotmánybíróság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/>
              <a:t>Bíróság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/>
              <a:t>Ügyészség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/>
              <a:t>Helyi Önkormányzatok.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u-HU" altLang="hu-HU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FE01DA7-A58C-4F9B-9EF6-D54D4E21C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ÁLLAMHÁZTARTÁS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E8A1AE6-D3BE-469E-BAC5-B193C1095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Az </a:t>
            </a:r>
            <a:r>
              <a:rPr lang="hu-HU" altLang="hu-HU" sz="2400" b="1"/>
              <a:t>államháztartás</a:t>
            </a:r>
            <a:r>
              <a:rPr lang="hu-HU" altLang="hu-HU" sz="2400"/>
              <a:t> a központi és a helyi kormányzat bevételeit és kiadásait tartalmazó mérleg, illetve az ezekre vonatkozó szabályrendszer (más néven az </a:t>
            </a:r>
            <a:r>
              <a:rPr lang="hu-HU" altLang="hu-HU" sz="2400" b="1"/>
              <a:t>államháztartás rendszere</a:t>
            </a:r>
            <a:r>
              <a:rPr lang="hu-HU" altLang="hu-HU" sz="2400"/>
              <a:t>) 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Azt a </a:t>
            </a:r>
            <a:r>
              <a:rPr lang="hu-HU" altLang="hu-HU" sz="2400" b="1"/>
              <a:t>tevékenységet</a:t>
            </a:r>
            <a:r>
              <a:rPr lang="hu-HU" altLang="hu-HU" sz="2400"/>
              <a:t>, amellyel az állam a bevételeit beszedi és összegyűjti az állami költségvetésbe, mint pénzalapba, majd azt felhasználja kiadásai teljesítésére, államháztartásnak nevezzük. 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Az állam olyan feladatokat lát el a köz érdekében, amelyeket a gazdaság többi szereplői nem tudnának megoldani. Ezeket a feladatokat </a:t>
            </a:r>
            <a:r>
              <a:rPr lang="hu-HU" altLang="hu-HU" sz="2400" b="1"/>
              <a:t>közfeladatoknak</a:t>
            </a:r>
            <a:r>
              <a:rPr lang="hu-HU" altLang="hu-HU" sz="2400"/>
              <a:t> nevezzük. </a:t>
            </a:r>
          </a:p>
          <a:p>
            <a:pPr algn="just" eaLnBrk="1" hangingPunct="1">
              <a:lnSpc>
                <a:spcPct val="90000"/>
              </a:lnSpc>
            </a:pPr>
            <a:endParaRPr lang="hu-HU" altLang="hu-HU" sz="240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396E8FA-54CE-4683-A9E7-B51E3B97B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AZ ÁLLAMHÁZTARTÁS ALRENDSZEREI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6AA136-8B48-4C34-9CAD-DE3946396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0" y="1341438"/>
            <a:ext cx="7524750" cy="55165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altLang="hu-HU" sz="2800" b="1"/>
              <a:t>2010. előtt:</a:t>
            </a:r>
            <a:r>
              <a:rPr lang="hu-HU" altLang="hu-HU" sz="280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hu-HU" altLang="hu-HU" sz="2400"/>
              <a:t>Központi alrendszer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hu-HU" altLang="hu-HU" sz="2400"/>
              <a:t>Önkormányzati alrendszer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hu-HU" altLang="hu-HU" sz="2400"/>
              <a:t>TB alapok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hu-HU" altLang="hu-HU" sz="2400"/>
              <a:t>Egyéb pénzügyi alapok</a:t>
            </a:r>
          </a:p>
          <a:p>
            <a:pPr algn="just" eaLnBrk="1" hangingPunct="1">
              <a:lnSpc>
                <a:spcPct val="90000"/>
              </a:lnSpc>
            </a:pPr>
            <a:endParaRPr lang="hu-HU" altLang="hu-HU" sz="2800"/>
          </a:p>
          <a:p>
            <a:pPr algn="just" eaLnBrk="1" hangingPunct="1">
              <a:lnSpc>
                <a:spcPct val="90000"/>
              </a:lnSpc>
            </a:pPr>
            <a:r>
              <a:rPr lang="hu-HU" altLang="hu-HU" sz="2800" b="1"/>
              <a:t>2010. január 1. óta: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hu-HU" altLang="hu-HU" sz="2400"/>
              <a:t>központi alrendszer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hu-HU" altLang="hu-HU" sz="2400"/>
              <a:t>önkormányzati alrendszer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38C0EF3-BB41-4AE8-A470-77C43508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ÁLLAMHÁZTARTÁSI KIADÁSOK-FUNKCIÓK SZERINT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D79A7E3-22C7-4871-BA02-11AEA3341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altLang="hu-HU" sz="2800" b="1"/>
              <a:t>Állami működési funkciók: </a:t>
            </a:r>
            <a:r>
              <a:rPr lang="hu-HU" altLang="hu-HU" sz="2800"/>
              <a:t>igazgatás, külügyek, védelem, jogbiztonság, igazságszolgáltatás.</a:t>
            </a:r>
            <a:endParaRPr lang="hu-HU" altLang="hu-HU" sz="2800" i="1"/>
          </a:p>
          <a:p>
            <a:pPr algn="just" eaLnBrk="1" hangingPunct="1">
              <a:lnSpc>
                <a:spcPct val="90000"/>
              </a:lnSpc>
            </a:pPr>
            <a:r>
              <a:rPr lang="hu-HU" altLang="hu-HU" sz="2800" b="1"/>
              <a:t>Jóléti funkciók: </a:t>
            </a:r>
            <a:r>
              <a:rPr lang="hu-HU" altLang="hu-HU" sz="2800"/>
              <a:t>oktatás, egészségügy, TB, egyéb szociális és jóléti szolgáltatások.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800" b="1"/>
              <a:t>Gazdasági funkciók, támogatott gazdasági tevékenységek: </a:t>
            </a:r>
            <a:r>
              <a:rPr lang="hu-HU" altLang="hu-HU" sz="2800"/>
              <a:t>energiaellátás, mezőgazdaság, közlekedés, távközlés.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800" b="1"/>
              <a:t>Államadósság kezelés: </a:t>
            </a:r>
            <a:r>
              <a:rPr lang="hu-HU" altLang="hu-HU" sz="2800"/>
              <a:t>az államadóssághoz kapcsolódó kamatkiadások finanszírozása.</a:t>
            </a:r>
            <a:endParaRPr lang="hu-HU" altLang="hu-HU" sz="2400" i="1"/>
          </a:p>
          <a:p>
            <a:pPr eaLnBrk="1" hangingPunct="1">
              <a:lnSpc>
                <a:spcPct val="90000"/>
              </a:lnSpc>
            </a:pPr>
            <a:endParaRPr lang="hu-HU" altLang="hu-HU" sz="280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5D9A06B-7A0C-475C-AA2D-E19A6B423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FISKÁLIS POLITIKA KÖLTSÉGVETÉSI BEVÉTELEK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2A3C455-3F86-4DA1-A67C-C34FAAAE7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altLang="hu-HU" sz="2400" b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 b="1"/>
              <a:t>1. Adók: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/>
              <a:t>	Legfontosabb bevételi forrás; a vállalatok és a lakosság jövedelmeire vetik ki.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/>
              <a:t>	a. </a:t>
            </a:r>
            <a:r>
              <a:rPr lang="hu-HU" altLang="hu-HU" sz="2400" b="1"/>
              <a:t>Progresszív</a:t>
            </a:r>
            <a:r>
              <a:rPr lang="hu-HU" altLang="hu-HU" sz="2400"/>
              <a:t>: az adó mértéke gyorsabban nő, mint a	jövedelem.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/>
              <a:t>	b. </a:t>
            </a:r>
            <a:r>
              <a:rPr lang="hu-HU" altLang="hu-HU" sz="2400" b="1"/>
              <a:t>Lineáris</a:t>
            </a:r>
            <a:r>
              <a:rPr lang="hu-HU" altLang="hu-HU" sz="2400"/>
              <a:t>: az adó éppen abban az arányban nő, ahogyan a jövedelmek nőnek.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/>
              <a:t>	c. </a:t>
            </a:r>
            <a:r>
              <a:rPr lang="hu-HU" altLang="hu-HU" sz="2400" b="1"/>
              <a:t>Degresszív</a:t>
            </a:r>
            <a:r>
              <a:rPr lang="hu-HU" altLang="hu-HU" sz="2400"/>
              <a:t>: az adó mértéke a jövedelem növekedési ütemétől kisebb arányban emelkedik.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3DBDBA7-BB24-4188-9D0C-792E457C0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FISKÁLIS POLITIKA KÖLTSÉGVETÉSI BEVÉTELEK</a:t>
            </a:r>
            <a:endParaRPr lang="hu-HU" altLang="hu-HU" sz="4000" b="1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C1E2319B-EC1F-402B-844B-9E82DBAA9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2419350"/>
            <a:ext cx="6778625" cy="2887663"/>
          </a:xfrm>
          <a:noFill/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412C4F1-68C4-44CE-8C16-88B3D2A13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FISKÁLIS POLITIKA KÖLTSÉGVETÉSI BEVÉTELEK</a:t>
            </a:r>
            <a:endParaRPr lang="hu-HU" altLang="hu-HU" sz="4000" b="1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4AA7D22-122B-4AE3-BA00-862A63742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altLang="hu-HU" sz="2800" b="1"/>
              <a:t>Közvetlen adók</a:t>
            </a:r>
            <a:r>
              <a:rPr lang="hu-HU" altLang="hu-HU" sz="2800"/>
              <a:t>: A terhet mindig valamilyen megnevezett természetes vagy jogi személy viseli (személyi jövedelemadó, társasági nyereségadó).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u-HU" altLang="hu-HU" sz="2800"/>
          </a:p>
          <a:p>
            <a:pPr algn="just" eaLnBrk="1" hangingPunct="1">
              <a:lnSpc>
                <a:spcPct val="90000"/>
              </a:lnSpc>
            </a:pPr>
            <a:r>
              <a:rPr lang="hu-HU" altLang="hu-HU" sz="2800" b="1"/>
              <a:t>Közvetett adók</a:t>
            </a:r>
            <a:r>
              <a:rPr lang="hu-HU" altLang="hu-HU" sz="2800"/>
              <a:t>: az adót az fizeti, aki megvásárol valamilyen terméket, vagy igénybe vesz valamilyen szolgáltatást, mivel a termék, vagy szolgáltatás árába be van építve (általános forgalmi adó, fogyasztási adók).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u-HU" altLang="hu-HU" sz="2800"/>
          </a:p>
          <a:p>
            <a:pPr eaLnBrk="1" hangingPunct="1">
              <a:lnSpc>
                <a:spcPct val="90000"/>
              </a:lnSpc>
            </a:pPr>
            <a:endParaRPr lang="hu-HU" altLang="hu-HU" sz="3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hu-HU" altLang="hu-HU" sz="28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F3022E-7806-447E-8CC6-C5A83AF578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274638"/>
            <a:ext cx="6537325" cy="1143000"/>
          </a:xfrm>
        </p:spPr>
        <p:txBody>
          <a:bodyPr/>
          <a:lstStyle/>
          <a:p>
            <a:pPr eaLnBrk="1" hangingPunct="1"/>
            <a:r>
              <a:rPr lang="hu-HU" altLang="hu-HU" b="1"/>
              <a:t>PIACI KÖRNYEZET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3631CBB-AA29-4BAE-B497-F8A816C7A4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600200"/>
            <a:ext cx="7451725" cy="4495800"/>
          </a:xfrm>
        </p:spPr>
        <p:txBody>
          <a:bodyPr/>
          <a:lstStyle/>
          <a:p>
            <a:pPr algn="just" eaLnBrk="1" hangingPunct="1"/>
            <a:r>
              <a:rPr lang="hu-HU" altLang="hu-HU" sz="2800" b="1"/>
              <a:t>Piac fogalma</a:t>
            </a:r>
            <a:r>
              <a:rPr lang="hu-HU" altLang="hu-HU" sz="2800"/>
              <a:t>: Egy termék vagy szolgáltatás tényleges és potenciális vevőinek és eladóinak összessége, akik csere céljából kerülnek egymással kapcsolatba. A piac végső soron a cserék összessége, a realizálás színtere.</a:t>
            </a:r>
          </a:p>
          <a:p>
            <a:pPr algn="just" eaLnBrk="1" hangingPunct="1"/>
            <a:r>
              <a:rPr lang="hu-HU" altLang="hu-HU" sz="2800" b="1"/>
              <a:t>A piac fő kategóriái</a:t>
            </a:r>
            <a:r>
              <a:rPr lang="hu-HU" altLang="hu-HU" sz="2800"/>
              <a:t>: kereslet, kínálat, ár, jövedelem, verseny.</a:t>
            </a:r>
          </a:p>
          <a:p>
            <a:pPr algn="just" eaLnBrk="1" hangingPunct="1"/>
            <a:r>
              <a:rPr lang="hu-HU" altLang="hu-HU" sz="2800" b="1"/>
              <a:t>A piac szereplői</a:t>
            </a:r>
            <a:r>
              <a:rPr lang="hu-HU" altLang="hu-HU" sz="2800"/>
              <a:t>: vevők, eladók (+állam?).</a:t>
            </a:r>
          </a:p>
          <a:p>
            <a:pPr eaLnBrk="1" hangingPunct="1"/>
            <a:endParaRPr lang="hu-HU" altLang="hu-HU" sz="280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8E521C5-426B-46D7-B9B0-6EDB89748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FISKÁLIS POLITIKA KÖLTSÉGVETÉSI BEVÉTELEK</a:t>
            </a:r>
            <a:endParaRPr lang="hu-HU" altLang="hu-HU" sz="4000" b="1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018213E-AB72-49D8-85E8-1EC21DD8F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600200"/>
            <a:ext cx="7235825" cy="52578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b="1" dirty="0"/>
              <a:t>1.Központi adók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b="1" dirty="0"/>
              <a:t>	ÁFA (0%,5%,18%,27%),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b="1" dirty="0"/>
              <a:t>	Társasági Adó (9%)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b="1" dirty="0"/>
              <a:t>	SZJA (15%)</a:t>
            </a:r>
            <a:endParaRPr lang="hu-HU" sz="24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b="1" dirty="0"/>
              <a:t>2.Helyi adók</a:t>
            </a:r>
            <a:r>
              <a:rPr lang="hu-HU" sz="2400" dirty="0"/>
              <a:t>: az önkormányzatok többféle jogcím alapján területükön megadóztathatják a vállalkozókat és a magánszemélyeket.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dirty="0"/>
              <a:t>	</a:t>
            </a:r>
            <a:r>
              <a:rPr lang="hu-HU" sz="2400" i="1" dirty="0"/>
              <a:t>vagyoni típusú adók:</a:t>
            </a:r>
            <a:r>
              <a:rPr lang="hu-HU" sz="24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dirty="0"/>
              <a:t>	  - építményadó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dirty="0"/>
              <a:t>	  - telekadó </a:t>
            </a:r>
            <a:br>
              <a:rPr lang="hu-HU" sz="2400" dirty="0"/>
            </a:br>
            <a:r>
              <a:rPr lang="hu-HU" sz="2400" i="1" dirty="0"/>
              <a:t>kommunális jellegű adók: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/>
              <a:t>magánszemélyek kommunális adója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/>
              <a:t>vállalkozók kommunális adója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/>
              <a:t>idegenforgalmi adó</a:t>
            </a:r>
            <a:endParaRPr lang="hu-HU" sz="24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/>
              <a:t>helyi iparűzési adó</a:t>
            </a:r>
            <a:r>
              <a:rPr lang="hu-HU" sz="2400" dirty="0">
                <a:latin typeface="Arial" charset="0"/>
              </a:rPr>
              <a:t> (</a:t>
            </a:r>
            <a:r>
              <a:rPr lang="hu-HU" sz="2400" dirty="0" err="1">
                <a:latin typeface="Arial" charset="0"/>
              </a:rPr>
              <a:t>max</a:t>
            </a:r>
            <a:r>
              <a:rPr lang="hu-HU" sz="2400" dirty="0">
                <a:latin typeface="Arial" charset="0"/>
              </a:rPr>
              <a:t> 2%, </a:t>
            </a:r>
            <a:r>
              <a:rPr lang="hu-HU" sz="2400" b="1" dirty="0">
                <a:solidFill>
                  <a:srgbClr val="FF0000"/>
                </a:solidFill>
                <a:latin typeface="Arial" charset="0"/>
              </a:rPr>
              <a:t>2021-ben </a:t>
            </a:r>
            <a:r>
              <a:rPr lang="hu-HU" sz="2400" b="1" dirty="0" err="1">
                <a:solidFill>
                  <a:srgbClr val="FF0000"/>
                </a:solidFill>
                <a:latin typeface="Arial" charset="0"/>
              </a:rPr>
              <a:t>max</a:t>
            </a:r>
            <a:r>
              <a:rPr lang="hu-HU" sz="2400" b="1" dirty="0">
                <a:solidFill>
                  <a:srgbClr val="FF0000"/>
                </a:solidFill>
                <a:latin typeface="Arial" charset="0"/>
              </a:rPr>
              <a:t> 1% a kkv-knál!)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49A279A-F3EA-4588-832D-5373810CE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FISKÁLIS POLITIKA KÖLTSÉGVETÉSI BEVÉTELEK</a:t>
            </a:r>
            <a:endParaRPr lang="hu-HU" altLang="hu-HU" sz="4000" b="1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696DAB2-33D8-44AE-BD1F-ECC4CF509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altLang="hu-HU" sz="2400" b="1"/>
              <a:t>3. Társadalombiztosítás: </a:t>
            </a:r>
            <a:r>
              <a:rPr lang="hu-HU" altLang="hu-HU" sz="2400"/>
              <a:t>1990 óta elkülönült alapként funkcionál. Legfontosabb bevétele a bérek után a munkáltatók által fizetett társadalombiztosítási járulék, a munkavállalók által a bérek után fizetett nyugdíjjárulék.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 b="1"/>
              <a:t>4. Vámok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 b="1"/>
              <a:t>5.Állami monopoltermékek értékesítéséből származó költségvetési bevételek </a:t>
            </a:r>
            <a:r>
              <a:rPr lang="hu-HU" altLang="hu-HU" sz="2400"/>
              <a:t>(alkohol, dohány, totó, lottó).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 b="1"/>
              <a:t>6. Illetékek, bírságok.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 b="1"/>
              <a:t>7. Állami részvényekből, értékpapírokból származó bevételek. 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E07FFC59-70A4-4E8E-89A7-93DD3E1B37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038475"/>
            <a:ext cx="7772400" cy="1470025"/>
          </a:xfr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hu-HU" sz="6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ÉRTÉKCSÖKKENÉS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54014E25-BB2B-4804-8650-6F39A0E9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15888"/>
            <a:ext cx="7488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3600" b="1">
                <a:solidFill>
                  <a:srgbClr val="002060"/>
                </a:solidFill>
                <a:latin typeface="Arial" panose="020B0604020202020204" pitchFamily="34" charset="0"/>
              </a:rPr>
              <a:t>Értékcsökkenés (amortizáció)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CD0A2C81-DEBA-4706-BE37-34B4E6E1B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981075"/>
            <a:ext cx="7450137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A befektetett javak (egyes immateriális javak és tárgyi eszközök többsége) elhasználódásának, műszaki-gazdasági avulásának pénzben kifejezett értéke.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Az eszközök pénzben kifejezett értékének csökkenése az eltelt idővel vagy a használattal arányosan.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endParaRPr lang="hu-HU" altLang="hu-HU" sz="10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endParaRPr lang="hu-HU" altLang="hu-HU" sz="10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endParaRPr lang="hu-HU" altLang="hu-HU" sz="10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Char char="•"/>
            </a:pP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A </a:t>
            </a:r>
            <a:r>
              <a:rPr lang="hu-HU" altLang="hu-HU" sz="2400" b="1" i="1">
                <a:solidFill>
                  <a:srgbClr val="002060"/>
                </a:solidFill>
                <a:latin typeface="Arial" panose="020B0604020202020204" pitchFamily="34" charset="0"/>
              </a:rPr>
              <a:t>terv szerinti értékcsökkenés</a:t>
            </a: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 tervezhető. A vállalatra van bízva, eszközönként külön-külön kell az értékcsökkenést megtervezni. </a:t>
            </a:r>
            <a:r>
              <a:rPr lang="hu-HU" altLang="hu-HU" sz="2400" i="1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Tx/>
              <a:buChar char="•"/>
            </a:pPr>
            <a:r>
              <a:rPr lang="hu-HU" altLang="hu-HU" sz="2400" b="1" i="1">
                <a:solidFill>
                  <a:srgbClr val="002060"/>
                </a:solidFill>
                <a:latin typeface="Arial" panose="020B0604020202020204" pitchFamily="34" charset="0"/>
              </a:rPr>
              <a:t>Terven felüli értékcsökkenés</a:t>
            </a: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:</a:t>
            </a: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 Váratlan mértékű elhasználódás, nem tervezhető. </a:t>
            </a:r>
            <a:endParaRPr lang="hu-HU" altLang="hu-HU" sz="2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3">
            <a:extLst>
              <a:ext uri="{FF2B5EF4-FFF2-40B4-BE49-F238E27FC236}">
                <a16:creationId xmlns:a16="http://schemas.microsoft.com/office/drawing/2014/main" id="{A6E84C8E-D5C1-4861-AC4C-9FEBD3EE9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476250"/>
            <a:ext cx="745331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Char char="•"/>
            </a:pPr>
            <a:r>
              <a:rPr lang="hu-HU" altLang="hu-HU" sz="2100" b="1" u="sng">
                <a:solidFill>
                  <a:srgbClr val="002060"/>
                </a:solidFill>
                <a:latin typeface="Arial" panose="020B0604020202020204" pitchFamily="34" charset="0"/>
              </a:rPr>
              <a:t> Értékcsökkenési leírás: </a:t>
            </a:r>
            <a:r>
              <a:rPr lang="hu-HU" altLang="hu-HU" sz="2100" u="sng">
                <a:solidFill>
                  <a:srgbClr val="002060"/>
                </a:solidFill>
                <a:latin typeface="Arial" panose="020B0604020202020204" pitchFamily="34" charset="0"/>
              </a:rPr>
              <a:t>a</a:t>
            </a:r>
            <a:r>
              <a:rPr lang="hu-HU" altLang="hu-HU" sz="2100">
                <a:solidFill>
                  <a:srgbClr val="002060"/>
                </a:solidFill>
                <a:latin typeface="Arial" panose="020B0604020202020204" pitchFamily="34" charset="0"/>
              </a:rPr>
              <a:t>z értékcsökkenés költségként való elszámolása.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2100" b="1" u="sng">
                <a:solidFill>
                  <a:srgbClr val="002060"/>
                </a:solidFill>
                <a:latin typeface="Arial" panose="020B0604020202020204" pitchFamily="34" charset="0"/>
              </a:rPr>
              <a:t>Bruttó vagy bekerülési érték</a:t>
            </a:r>
            <a:r>
              <a:rPr lang="hu-HU" altLang="hu-HU" sz="2100" b="1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hu-HU" altLang="hu-HU" sz="2100">
                <a:solidFill>
                  <a:srgbClr val="002060"/>
                </a:solidFill>
                <a:latin typeface="Arial" panose="020B0604020202020204" pitchFamily="34" charset="0"/>
              </a:rPr>
              <a:t>amekkora értékben használatba vettük az adott eszközt.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2100" b="1" u="sng">
                <a:solidFill>
                  <a:srgbClr val="002060"/>
                </a:solidFill>
                <a:latin typeface="Arial" panose="020B0604020202020204" pitchFamily="34" charset="0"/>
              </a:rPr>
              <a:t>Halmozott értékcsökkenés</a:t>
            </a:r>
            <a:r>
              <a:rPr lang="hu-HU" altLang="hu-HU" sz="2100" b="1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hu-HU" altLang="hu-HU" sz="2100">
                <a:solidFill>
                  <a:srgbClr val="002060"/>
                </a:solidFill>
                <a:latin typeface="Arial" panose="020B0604020202020204" pitchFamily="34" charset="0"/>
              </a:rPr>
              <a:t>egy adott pillanatig elszámolt összes értékcsökkenés.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2100" b="1" u="sng">
                <a:solidFill>
                  <a:srgbClr val="002060"/>
                </a:solidFill>
                <a:latin typeface="Arial" panose="020B0604020202020204" pitchFamily="34" charset="0"/>
              </a:rPr>
              <a:t>Nettó vagy könyv szerinti érték</a:t>
            </a:r>
            <a:r>
              <a:rPr lang="hu-HU" altLang="hu-HU" sz="2100" b="1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hu-HU" altLang="hu-HU" sz="2100">
                <a:solidFill>
                  <a:srgbClr val="002060"/>
                </a:solidFill>
                <a:latin typeface="Arial" panose="020B0604020202020204" pitchFamily="34" charset="0"/>
              </a:rPr>
              <a:t>halmozott écs-vel csökkentett bekerülési érték.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2100" b="1" u="sng">
                <a:solidFill>
                  <a:srgbClr val="002060"/>
                </a:solidFill>
                <a:latin typeface="Arial" panose="020B0604020202020204" pitchFamily="34" charset="0"/>
              </a:rPr>
              <a:t>Maradványérték</a:t>
            </a:r>
            <a:r>
              <a:rPr lang="hu-HU" altLang="hu-HU" sz="2100" b="1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hu-HU" altLang="hu-HU" sz="2100">
                <a:solidFill>
                  <a:srgbClr val="002060"/>
                </a:solidFill>
                <a:latin typeface="Arial" panose="020B0604020202020204" pitchFamily="34" charset="0"/>
              </a:rPr>
              <a:t>hasznosítási érték az eszköz élettartamának a végén.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2100" b="1" u="sng">
                <a:solidFill>
                  <a:srgbClr val="002060"/>
                </a:solidFill>
                <a:latin typeface="Arial" panose="020B0604020202020204" pitchFamily="34" charset="0"/>
              </a:rPr>
              <a:t>Futamidő (hasznos élettartam)</a:t>
            </a:r>
            <a:r>
              <a:rPr lang="hu-HU" altLang="hu-HU" sz="2100" b="1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hu-HU" altLang="hu-HU" sz="2100">
                <a:solidFill>
                  <a:srgbClr val="002060"/>
                </a:solidFill>
                <a:latin typeface="Arial" panose="020B0604020202020204" pitchFamily="34" charset="0"/>
              </a:rPr>
              <a:t>az az időszak, amely alatt a vállalkozás az amortizálandó eszköz maradványértékkel csökkentett bekerülési értékét az eredmény terhére várhatóan elszámolja.</a:t>
            </a:r>
          </a:p>
          <a:p>
            <a:pPr eaLnBrk="1" hangingPunct="1">
              <a:spcBef>
                <a:spcPct val="0"/>
              </a:spcBef>
              <a:buSzTx/>
              <a:buFontTx/>
              <a:buChar char="•"/>
            </a:pPr>
            <a:r>
              <a:rPr lang="hu-HU" altLang="hu-HU" sz="2000" b="1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hu-HU" altLang="hu-HU" sz="2000" b="1" u="sng">
                <a:solidFill>
                  <a:srgbClr val="002060"/>
                </a:solidFill>
                <a:latin typeface="Arial" panose="020B0604020202020204" pitchFamily="34" charset="0"/>
              </a:rPr>
              <a:t>Leírási kulcs</a:t>
            </a:r>
            <a:r>
              <a:rPr lang="hu-HU" altLang="hu-HU" sz="2000" b="1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hu-HU" altLang="hu-HU" sz="2000">
                <a:solidFill>
                  <a:srgbClr val="002060"/>
                </a:solidFill>
                <a:latin typeface="Arial" panose="020B0604020202020204" pitchFamily="34" charset="0"/>
              </a:rPr>
              <a:t>megmutatja, hogy a bruttó értéknek egy év alatt hány %-a használódik el. 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E4CB9C22-89BA-4A61-BADB-19097290B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0"/>
            <a:ext cx="7451725" cy="6453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altLang="hu-HU" sz="2400" b="1" u="sng">
                <a:latin typeface="Arial" panose="020B0604020202020204" pitchFamily="34" charset="0"/>
              </a:rPr>
              <a:t>Terv szerinti értékcsökkenés nem számolható el a következő esetekben:</a:t>
            </a:r>
            <a:r>
              <a:rPr lang="hu-HU" altLang="hu-HU" sz="2400" b="1">
                <a:latin typeface="Arial" panose="020B0604020202020204" pitchFamily="34" charset="0"/>
              </a:rPr>
              <a:t> </a:t>
            </a:r>
            <a:endParaRPr lang="hu-HU" altLang="hu-HU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földterület </a:t>
            </a: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telek, erdő </a:t>
            </a: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képzőművészeti alkotás </a:t>
            </a: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régészeti lelet </a:t>
            </a: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kép- és hangarchívumok </a:t>
            </a: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üzembe nem helyezett beruházások </a:t>
            </a: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0-ra leírt, maradványértékre leírt eszközök után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hu-HU" altLang="hu-HU" sz="10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altLang="hu-HU" sz="2400" b="1" u="sng">
                <a:latin typeface="Arial" panose="020B0604020202020204" pitchFamily="34" charset="0"/>
              </a:rPr>
              <a:t>Terven felüli értékcsökkenést kell elszámolni akkor, ha:</a:t>
            </a:r>
            <a:r>
              <a:rPr lang="hu-HU" altLang="hu-HU" sz="240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az immateriális jószág, a tárgyi eszköz  könyv szerinti értéke tartósan és jelentősen magasabb, mint a piaci értéke.</a:t>
            </a:r>
          </a:p>
          <a:p>
            <a:pPr lvl="1" eaLnBrk="1" hangingPunct="1">
              <a:lnSpc>
                <a:spcPct val="80000"/>
              </a:lnSpc>
            </a:pPr>
            <a:r>
              <a:rPr lang="hu-HU" altLang="hu-HU" sz="2400">
                <a:latin typeface="Arial" panose="020B0604020202020204" pitchFamily="34" charset="0"/>
              </a:rPr>
              <a:t>a szellemi termék, a tárgyi eszköz értéke tartósan lecsökken, pl. a feleslegessé vált, vagy megrongálódás, illetve hiány következtében rendeltetésének megfelelően nem használható.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52042F2A-C95F-4529-B7BC-A057B8B3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2700"/>
            <a:ext cx="7451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3600" b="1">
                <a:solidFill>
                  <a:srgbClr val="002060"/>
                </a:solidFill>
                <a:latin typeface="Arial" panose="020B0604020202020204" pitchFamily="34" charset="0"/>
              </a:rPr>
              <a:t>Az értékcsökkenés leírásának módszerei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A49E956-BCA1-4AE2-A93D-98587398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84313"/>
            <a:ext cx="745172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452688" indent="-3429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909888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3367088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824288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4281488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endParaRPr lang="hu-HU" altLang="hu-HU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2400" b="1" u="sng">
                <a:solidFill>
                  <a:srgbClr val="002060"/>
                </a:solidFill>
                <a:latin typeface="Arial" panose="020B0604020202020204" pitchFamily="34" charset="0"/>
              </a:rPr>
              <a:t>Lineáris leírás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Degresszív leírás: </a:t>
            </a:r>
          </a:p>
          <a:p>
            <a:pPr lvl="4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 u="sng">
                <a:solidFill>
                  <a:srgbClr val="002060"/>
                </a:solidFill>
                <a:latin typeface="Arial" panose="020B0604020202020204" pitchFamily="34" charset="0"/>
              </a:rPr>
              <a:t>	- </a:t>
            </a:r>
            <a:r>
              <a:rPr lang="hu-HU" altLang="hu-HU" sz="2400" b="1" u="sng">
                <a:solidFill>
                  <a:srgbClr val="002060"/>
                </a:solidFill>
                <a:latin typeface="Arial" panose="020B0604020202020204" pitchFamily="34" charset="0"/>
              </a:rPr>
              <a:t>Évek száma összege módszer </a:t>
            </a:r>
          </a:p>
          <a:p>
            <a:pPr lvl="4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	- Fix kulcsos leírás</a:t>
            </a:r>
          </a:p>
          <a:p>
            <a:pPr eaLnBrk="1" hangingPunct="1">
              <a:spcBef>
                <a:spcPct val="0"/>
              </a:spcBef>
              <a:buSzTx/>
              <a:buFontTx/>
              <a:buChar char="•"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Progresszív leírás</a:t>
            </a:r>
          </a:p>
          <a:p>
            <a:pPr eaLnBrk="1" hangingPunct="1">
              <a:spcBef>
                <a:spcPct val="0"/>
              </a:spcBef>
              <a:buSzTx/>
              <a:buFontTx/>
              <a:buChar char="•"/>
            </a:pPr>
            <a:r>
              <a:rPr lang="hu-HU" altLang="hu-HU" sz="2400" b="1" u="sng">
                <a:solidFill>
                  <a:srgbClr val="002060"/>
                </a:solidFill>
                <a:latin typeface="Arial" panose="020B0604020202020204" pitchFamily="34" charset="0"/>
              </a:rPr>
              <a:t>Teljesítményarányos leírás</a:t>
            </a:r>
          </a:p>
          <a:p>
            <a:pPr eaLnBrk="1" hangingPunct="1">
              <a:spcBef>
                <a:spcPct val="0"/>
              </a:spcBef>
              <a:buSzTx/>
              <a:buFontTx/>
              <a:buChar char="•"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Kombinált leírás</a:t>
            </a:r>
          </a:p>
          <a:p>
            <a:pPr eaLnBrk="1" hangingPunct="1">
              <a:spcBef>
                <a:spcPct val="0"/>
              </a:spcBef>
              <a:buSzTx/>
              <a:buFontTx/>
              <a:buChar char="•"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Egyösszegű leírás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endParaRPr lang="hu-HU" altLang="hu-HU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endParaRPr lang="hu-HU" altLang="hu-HU" sz="2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625C5DF3-BFCD-4FC1-9945-38CFB50CF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0"/>
            <a:ext cx="74517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b="1" u="sng">
                <a:solidFill>
                  <a:srgbClr val="002060"/>
                </a:solidFill>
                <a:latin typeface="Arial" panose="020B0604020202020204" pitchFamily="34" charset="0"/>
              </a:rPr>
              <a:t>Lineáris leírás</a:t>
            </a:r>
            <a:r>
              <a:rPr lang="hu-HU" altLang="hu-HU" b="1">
                <a:solidFill>
                  <a:srgbClr val="002060"/>
                </a:solidFill>
                <a:latin typeface="Arial" panose="020B0604020202020204" pitchFamily="34" charset="0"/>
              </a:rPr>
              <a:t>:</a:t>
            </a: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 A várható élettartam alatt minden évben azonos összegű elhasználódást számolunk el költségként.</a:t>
            </a: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A leírási kulcs állandó.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endParaRPr lang="hu-HU" altLang="hu-HU" sz="16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Értékcsökkenési leírás éves összege: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	= (bruttó érték – maradványérték) * Leírási kulcs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2400" b="1" u="sng">
                <a:solidFill>
                  <a:srgbClr val="002060"/>
                </a:solidFill>
                <a:latin typeface="Arial" panose="020B0604020202020204" pitchFamily="34" charset="0"/>
              </a:rPr>
              <a:t>Feladat</a:t>
            </a: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Egy gép bekerülési értéke 16,6 millió forint. Tervezett használati idő: 10 év. Tervezett maradványérték: 600.000 Ft.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2400">
                <a:solidFill>
                  <a:srgbClr val="002060"/>
                </a:solidFill>
                <a:latin typeface="Arial" panose="020B0604020202020204" pitchFamily="34" charset="0"/>
              </a:rPr>
              <a:t>Határozza meg az évenkénti értékcsökkenést, az adott év végéig elszámolt összes értékcsökkenést (halmozott), illetve a könyv szerinti értéket az egyes évek végén.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B414CC0E-D44A-4C1A-9068-99C53FF4D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268413"/>
            <a:ext cx="74517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endParaRPr lang="hu-HU" altLang="hu-HU" sz="2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31" name="Group 207">
            <a:extLst>
              <a:ext uri="{FF2B5EF4-FFF2-40B4-BE49-F238E27FC236}">
                <a16:creationId xmlns:a16="http://schemas.microsoft.com/office/drawing/2014/main" id="{6428679B-038A-4C52-9D67-D67E8DA84CF4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1247775"/>
          <a:ext cx="7345362" cy="5059416"/>
        </p:xfrm>
        <a:graphic>
          <a:graphicData uri="http://schemas.openxmlformats.org/drawingml/2006/table">
            <a:tbl>
              <a:tblPr/>
              <a:tblGrid>
                <a:gridCol w="59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Év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Leírási kulcs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ÉCS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Halmozott ÉCS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Nettó érték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15.000.000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3.200.000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13.400.000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3.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4.800.000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11.800.000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4.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6.400.000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10.200.000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5.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8.000.000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8.600.000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9.600.000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7.000.000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7.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11.200.000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5.400.000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8.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12.800.000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3.800.000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9.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14.400.000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2.200.000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16.000.000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Ö.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100%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16.000.000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-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-</a:t>
                      </a:r>
                    </a:p>
                  </a:txBody>
                  <a:tcPr marL="91452" marR="91452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4DCA1B37-84A3-46D5-9017-D472535E9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052513"/>
            <a:ext cx="73437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2400" b="1" u="sng">
                <a:solidFill>
                  <a:srgbClr val="002060"/>
                </a:solidFill>
                <a:latin typeface="Arial" panose="020B0604020202020204" pitchFamily="34" charset="0"/>
              </a:rPr>
              <a:t>Degresszív leírás</a:t>
            </a: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: gyorsított elszámolási mód, az eszköz értékének csökkenő ütemben történő elszámolása; a futamidő elején a legnagyobb összegű a leírás, amely évről-évre csökken.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endParaRPr lang="hu-HU" altLang="hu-HU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b="1" u="sng">
                <a:solidFill>
                  <a:srgbClr val="002060"/>
                </a:solidFill>
                <a:latin typeface="Arial" panose="020B0604020202020204" pitchFamily="34" charset="0"/>
              </a:rPr>
              <a:t>Évek száma összege módszer: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hu-HU" altLang="hu-HU" sz="2400" b="1" u="sng">
                <a:solidFill>
                  <a:srgbClr val="002060"/>
                </a:solidFill>
                <a:latin typeface="Arial" panose="020B0604020202020204" pitchFamily="34" charset="0"/>
              </a:rPr>
              <a:t>Leírási kulcs: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	- évente változik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	- használati idő fordított számsora / évek számának összege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hu-HU" altLang="hu-HU" sz="2400" b="1" u="sng">
                <a:solidFill>
                  <a:srgbClr val="002060"/>
                </a:solidFill>
                <a:latin typeface="Arial" panose="020B0604020202020204" pitchFamily="34" charset="0"/>
              </a:rPr>
              <a:t>Az éves ÉCS: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solidFill>
                  <a:srgbClr val="002060"/>
                </a:solidFill>
                <a:latin typeface="Arial" panose="020B0604020202020204" pitchFamily="34" charset="0"/>
              </a:rPr>
              <a:t>	(bruttó érték – maradványérték) * leírási kulcs</a:t>
            </a:r>
            <a:endParaRPr lang="hu-HU" altLang="hu-HU" sz="24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B2DF6E-FD8C-4FF5-9A06-C5AE3B7DBB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274638"/>
            <a:ext cx="7451725" cy="1143000"/>
          </a:xfrm>
        </p:spPr>
        <p:txBody>
          <a:bodyPr/>
          <a:lstStyle/>
          <a:p>
            <a:pPr eaLnBrk="1" hangingPunct="1"/>
            <a:r>
              <a:rPr lang="hu-HU" altLang="hu-HU" sz="4000" b="1"/>
              <a:t>PIACI KERESLET ÉS KÍNÁLAT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B8C9ABB-A0D4-481A-854A-17BFF1A9F1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600200"/>
            <a:ext cx="745172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altLang="hu-HU" sz="2800"/>
              <a:t>Fogyasztó racionalitásának lényege, hogy </a:t>
            </a:r>
            <a:r>
              <a:rPr lang="hu-HU" altLang="hu-HU" sz="2800" b="1"/>
              <a:t>szükségleteinek maximális kielégítésére</a:t>
            </a:r>
            <a:r>
              <a:rPr lang="hu-HU" altLang="hu-HU" sz="2800"/>
              <a:t> törekszik, ezért jövedelmének legjobb elköltésével azokat a javakat szerzi be, amelyeket más javaknál vonzóbbnak vél. </a:t>
            </a:r>
          </a:p>
          <a:p>
            <a:pPr eaLnBrk="1" hangingPunct="1">
              <a:lnSpc>
                <a:spcPct val="80000"/>
              </a:lnSpc>
            </a:pPr>
            <a:r>
              <a:rPr lang="hu-HU" altLang="hu-HU" sz="2800"/>
              <a:t>A termelői, </a:t>
            </a:r>
            <a:r>
              <a:rPr lang="hu-HU" altLang="hu-HU" sz="2800" b="1"/>
              <a:t>vállalati racionalitás lényege a jövedelem maximalizálása.</a:t>
            </a:r>
            <a:br>
              <a:rPr lang="hu-HU" altLang="hu-HU" sz="2400"/>
            </a:br>
            <a:endParaRPr lang="hu-HU" altLang="hu-HU" sz="2400"/>
          </a:p>
          <a:p>
            <a:pPr eaLnBrk="1" hangingPunct="1">
              <a:lnSpc>
                <a:spcPct val="80000"/>
              </a:lnSpc>
            </a:pPr>
            <a:r>
              <a:rPr lang="hu-HU" altLang="hu-HU" sz="2800"/>
              <a:t>Az egyéni </a:t>
            </a:r>
            <a:r>
              <a:rPr lang="hu-HU" altLang="hu-HU" sz="2800" b="1"/>
              <a:t>kereslet</a:t>
            </a:r>
            <a:r>
              <a:rPr lang="hu-HU" altLang="hu-HU" sz="2800"/>
              <a:t> azt fejezi ki, hogy a fogyasztó </a:t>
            </a:r>
            <a:r>
              <a:rPr lang="hu-HU" altLang="hu-HU" sz="2800" b="1"/>
              <a:t>hajlandó és képes valamilyen terméket vagy szolgáltatást megvásárolni</a:t>
            </a:r>
            <a:r>
              <a:rPr lang="hu-HU" altLang="hu-HU" sz="280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hu-HU" altLang="hu-HU" sz="2400" b="1"/>
            </a:br>
            <a:br>
              <a:rPr lang="hu-HU" altLang="hu-HU" sz="2400" b="1"/>
            </a:br>
            <a:endParaRPr lang="hu-HU" altLang="hu-HU" sz="240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B21B63E8-DF1F-4029-9862-2AD18AD22D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92275" y="115888"/>
            <a:ext cx="7451725" cy="21161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hu-HU" sz="2000" u="sng" dirty="0">
                <a:latin typeface="Arial" charset="0"/>
              </a:rPr>
              <a:t>Feladat:</a:t>
            </a:r>
            <a:r>
              <a:rPr lang="hu-HU" sz="2000" dirty="0">
                <a:latin typeface="Arial" charset="0"/>
              </a:rPr>
              <a:t> Egy gazdasági társaság szerszámgépet vásárolt </a:t>
            </a:r>
            <a:r>
              <a:rPr lang="hu-HU" sz="2000" b="1" dirty="0">
                <a:latin typeface="Arial" charset="0"/>
              </a:rPr>
              <a:t>2.100.000 Ft</a:t>
            </a:r>
            <a:r>
              <a:rPr lang="hu-HU" sz="2000" dirty="0">
                <a:latin typeface="Arial" charset="0"/>
              </a:rPr>
              <a:t>-ért  2010 január 1-jén, amit ugyanakkor ezzel az értékkel aktivált is. A gép tervezett élettartama </a:t>
            </a:r>
            <a:r>
              <a:rPr lang="hu-HU" sz="2000" b="1" dirty="0">
                <a:latin typeface="Arial" charset="0"/>
              </a:rPr>
              <a:t>6 év</a:t>
            </a:r>
            <a:r>
              <a:rPr lang="hu-HU" sz="2000" dirty="0">
                <a:latin typeface="Arial" charset="0"/>
              </a:rPr>
              <a:t>. Határozza meg az évek száma összege módszerrel az amortizáció éves összegét, valamint az eszköz könyv szerinti értékét az érintett évek végén.</a:t>
            </a:r>
          </a:p>
          <a:p>
            <a:pPr eaLnBrk="1" hangingPunct="1">
              <a:defRPr/>
            </a:pPr>
            <a:endParaRPr lang="hu-HU" sz="2000" dirty="0">
              <a:latin typeface="Arial" charset="0"/>
            </a:endParaRPr>
          </a:p>
        </p:txBody>
      </p:sp>
      <p:graphicFrame>
        <p:nvGraphicFramePr>
          <p:cNvPr id="74862" name="Group 110">
            <a:extLst>
              <a:ext uri="{FF2B5EF4-FFF2-40B4-BE49-F238E27FC236}">
                <a16:creationId xmlns:a16="http://schemas.microsoft.com/office/drawing/2014/main" id="{EC304F49-0624-4EB3-A1FC-F85BA225890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92275" y="2852738"/>
          <a:ext cx="7451725" cy="3475036"/>
        </p:xfrm>
        <a:graphic>
          <a:graphicData uri="http://schemas.openxmlformats.org/drawingml/2006/table">
            <a:tbl>
              <a:tblPr/>
              <a:tblGrid>
                <a:gridCol w="6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1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Év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Leírási kulcs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ÉCS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Halmozott ÉCS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Nettó érték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6/21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1.500.000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2.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5/21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500.000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1.100.000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1.000.000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3.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4/21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400.000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1.500.000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4.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 3/21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300.000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1.800.000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300.000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5.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2/21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2.000.000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6.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1/21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2.100.000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Ö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21/</a:t>
                      </a:r>
                      <a:r>
                        <a:rPr kumimoji="0" lang="hu-H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21</a:t>
                      </a: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=100%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2.100.000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-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-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9387" name="Rectangle 3">
            <a:extLst>
              <a:ext uri="{FF2B5EF4-FFF2-40B4-BE49-F238E27FC236}">
                <a16:creationId xmlns:a16="http://schemas.microsoft.com/office/drawing/2014/main" id="{0F64CB33-71EF-438F-8DE5-52D3EF22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2060575"/>
            <a:ext cx="745331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hu-HU" altLang="hu-HU" sz="2000">
                <a:latin typeface="Arial" panose="020B0604020202020204" pitchFamily="34" charset="0"/>
              </a:rPr>
              <a:t>Évek számának az összege: 1+2+3+4+5+</a:t>
            </a:r>
            <a:r>
              <a:rPr lang="hu-HU" altLang="hu-HU" sz="2000" b="1">
                <a:latin typeface="Arial" panose="020B0604020202020204" pitchFamily="34" charset="0"/>
              </a:rPr>
              <a:t>6</a:t>
            </a:r>
            <a:r>
              <a:rPr lang="hu-HU" altLang="hu-HU" sz="2000">
                <a:latin typeface="Arial" panose="020B0604020202020204" pitchFamily="34" charset="0"/>
              </a:rPr>
              <a:t>=21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3E81BA34-734A-4AC0-9AAD-5460DE92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225"/>
            <a:ext cx="723582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r>
              <a:rPr lang="hu-HU" altLang="hu-HU" sz="1800" b="1" u="sng">
                <a:solidFill>
                  <a:srgbClr val="002060"/>
                </a:solidFill>
                <a:latin typeface="Arial" panose="020B0604020202020204" pitchFamily="34" charset="0"/>
              </a:rPr>
              <a:t>Teljesítményarányos leírás: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solidFill>
                  <a:srgbClr val="002060"/>
                </a:solidFill>
                <a:latin typeface="Arial" panose="020B0604020202020204" pitchFamily="34" charset="0"/>
              </a:rPr>
              <a:t>	A leírás alapja az időszakra tervezett teljesítmény. Járművek és műszaki gépek esetében gyakori, ahol a teljesítmény jól mérhető.</a:t>
            </a:r>
            <a:r>
              <a:rPr lang="hu-HU" altLang="hu-HU" sz="180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endParaRPr lang="hu-HU" altLang="hu-HU" sz="18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Char char="•"/>
            </a:pPr>
            <a:endParaRPr lang="hu-HU" altLang="hu-HU" sz="18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1800" b="1" u="sng">
                <a:solidFill>
                  <a:srgbClr val="002060"/>
                </a:solidFill>
                <a:latin typeface="Arial" panose="020B0604020202020204" pitchFamily="34" charset="0"/>
              </a:rPr>
              <a:t>Feladat: </a:t>
            </a:r>
            <a:r>
              <a:rPr lang="hu-HU" altLang="hu-HU" sz="1800">
                <a:solidFill>
                  <a:srgbClr val="002060"/>
                </a:solidFill>
                <a:latin typeface="Arial" panose="020B0604020202020204" pitchFamily="34" charset="0"/>
              </a:rPr>
              <a:t>Fröccsöntő Bt. speciális sajtológépet vásárol. Az eszköz bekerülési értéke 30.000.000 Ft. A gépet 10 évig kívánják használni. A tervezett teljesítmény 25.000 üzemóra. Az eszközt a tárgyév január 1-jén üzembe helyezték. Az évente várható üzemóra felhasználása a következő: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75FBCAEC-C374-47D5-AF5C-2BAB3920F867}"/>
              </a:ext>
            </a:extLst>
          </p:cNvPr>
          <p:cNvGraphicFramePr>
            <a:graphicFrameLocks noGrp="1"/>
          </p:cNvGraphicFramePr>
          <p:nvPr/>
        </p:nvGraphicFramePr>
        <p:xfrm>
          <a:off x="4673600" y="2928938"/>
          <a:ext cx="4256088" cy="280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9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rgbClr val="002060"/>
                          </a:solidFill>
                        </a:rPr>
                        <a:t>Év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rgbClr val="002060"/>
                          </a:solidFill>
                        </a:rPr>
                        <a:t>Tervezett</a:t>
                      </a:r>
                      <a:r>
                        <a:rPr lang="hu-HU" sz="1600" baseline="0" dirty="0">
                          <a:solidFill>
                            <a:srgbClr val="002060"/>
                          </a:solidFill>
                        </a:rPr>
                        <a:t> üzemóra</a:t>
                      </a:r>
                      <a:endParaRPr lang="hu-HU" sz="1600" dirty="0">
                        <a:solidFill>
                          <a:srgbClr val="002060"/>
                        </a:solidFill>
                      </a:endParaRP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rgbClr val="002060"/>
                          </a:solidFill>
                        </a:rPr>
                        <a:t>Év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rgbClr val="002060"/>
                          </a:solidFill>
                        </a:rPr>
                        <a:t>Tervezett</a:t>
                      </a:r>
                      <a:r>
                        <a:rPr lang="hu-HU" sz="1600" baseline="0" dirty="0">
                          <a:solidFill>
                            <a:srgbClr val="002060"/>
                          </a:solidFill>
                        </a:rPr>
                        <a:t> üzemóra</a:t>
                      </a:r>
                      <a:endParaRPr lang="hu-HU" sz="1600" dirty="0">
                        <a:solidFill>
                          <a:srgbClr val="002060"/>
                        </a:solidFill>
                      </a:endParaRP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1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6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3 000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2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2 500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7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3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3 000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8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4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3 500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9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5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4 000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/>
                        <a:t>10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1 000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Összes: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25 000</a:t>
                      </a:r>
                    </a:p>
                  </a:txBody>
                  <a:tcPr marL="91423" marR="9142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421" name="Téglalap 3">
            <a:extLst>
              <a:ext uri="{FF2B5EF4-FFF2-40B4-BE49-F238E27FC236}">
                <a16:creationId xmlns:a16="http://schemas.microsoft.com/office/drawing/2014/main" id="{096F572C-C4A2-4EC9-BAD6-2357B0E4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5735638"/>
            <a:ext cx="7451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1800">
                <a:solidFill>
                  <a:srgbClr val="002060"/>
                </a:solidFill>
                <a:latin typeface="Tahoma" panose="020B0604030504040204" pitchFamily="34" charset="0"/>
              </a:rPr>
              <a:t>Határozza meg a tárgyi eszköz évenkénti értékcsökkenésének összegét teljesítményarányos amortizáció alkalmazásával!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hu-HU" altLang="hu-HU" sz="1800">
                <a:solidFill>
                  <a:srgbClr val="002060"/>
                </a:solidFill>
                <a:latin typeface="Tahoma" panose="020B0604030504040204" pitchFamily="34" charset="0"/>
              </a:rPr>
              <a:t>Tervezze meg a sajtológép nettó értékének alakulását!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1" name="Group 131">
            <a:extLst>
              <a:ext uri="{FF2B5EF4-FFF2-40B4-BE49-F238E27FC236}">
                <a16:creationId xmlns:a16="http://schemas.microsoft.com/office/drawing/2014/main" id="{111B96C3-6602-447E-8D6B-DFA29D00F298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1247775"/>
          <a:ext cx="7451725" cy="4267200"/>
        </p:xfrm>
        <a:graphic>
          <a:graphicData uri="http://schemas.openxmlformats.org/drawingml/2006/table">
            <a:tbl>
              <a:tblPr/>
              <a:tblGrid>
                <a:gridCol w="50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Év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Tervezett teljesítmény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 órára jutó leírás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ÉCS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Halmozott ÉCS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Nettó érték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2 400 000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2 400</a:t>
                      </a:r>
                      <a:r>
                        <a:rPr lang="hu-HU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000</a:t>
                      </a: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27 600 000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2.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2 500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3 000 000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5 400 000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24 600 000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3.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3 000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3 600 000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9 000 </a:t>
                      </a:r>
                      <a:r>
                        <a:rPr lang="hu-HU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21 000 </a:t>
                      </a:r>
                      <a:r>
                        <a:rPr lang="hu-HU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4.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3 500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4 200 000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13 200 000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16 800 000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5.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4 000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4 800 000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hu-HU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000 </a:t>
                      </a:r>
                      <a:r>
                        <a:rPr lang="hu-HU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12 000 </a:t>
                      </a:r>
                      <a:r>
                        <a:rPr lang="hu-HU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6.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3 000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3 600 000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21 600 000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8 400 000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7.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2 000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2 400 000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hu-HU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000 </a:t>
                      </a:r>
                      <a:r>
                        <a:rPr lang="hu-HU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6 000 </a:t>
                      </a:r>
                      <a:r>
                        <a:rPr lang="hu-HU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8.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2 000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2 400 000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26 400 000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3 600 000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9.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2 000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2 400 000 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28 800 000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10.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/>
                        <a:t>1 000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1 200 000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30 000 </a:t>
                      </a:r>
                      <a:r>
                        <a:rPr lang="hu-HU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hu-HU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itchFamily="18" charset="0"/>
                        </a:rPr>
                        <a:t>Ö.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b="1" dirty="0"/>
                        <a:t>25 000</a:t>
                      </a: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hu-HU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hu-HU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000 </a:t>
                      </a:r>
                      <a:r>
                        <a:rPr lang="hu-HU" sz="16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hu-HU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hu-H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3519" name="Téglalap 1">
            <a:extLst>
              <a:ext uri="{FF2B5EF4-FFF2-40B4-BE49-F238E27FC236}">
                <a16:creationId xmlns:a16="http://schemas.microsoft.com/office/drawing/2014/main" id="{6BC0197C-A34D-4FB1-8E72-D6324422B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33375"/>
            <a:ext cx="6408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solidFill>
                  <a:srgbClr val="002060"/>
                </a:solidFill>
                <a:latin typeface="Tahoma" panose="020B0604030504040204" pitchFamily="34" charset="0"/>
              </a:rPr>
              <a:t>Egy órára jutó leírás: 30 000 000/25 000= 1 200 </a:t>
            </a:r>
            <a:endParaRPr lang="hu-HU" altLang="hu-HU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A29432D-F0C7-4A4D-B1E4-8F2CF62E5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7235825" cy="1143000"/>
          </a:xfrm>
        </p:spPr>
        <p:txBody>
          <a:bodyPr/>
          <a:lstStyle/>
          <a:p>
            <a:pPr eaLnBrk="1" hangingPunct="1"/>
            <a:r>
              <a:rPr lang="hu-HU" altLang="hu-HU" sz="4000" b="1"/>
              <a:t>PIACI KERESLET ÉS KÍNÁLAT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7EE107B-B165-4E30-AC8E-25C47ACDA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Az egyéni </a:t>
            </a:r>
            <a:r>
              <a:rPr lang="hu-HU" altLang="hu-HU" sz="2400" b="1"/>
              <a:t>kínálat</a:t>
            </a:r>
            <a:r>
              <a:rPr lang="hu-HU" altLang="hu-HU" sz="2400"/>
              <a:t> azt jelenti, hogy a </a:t>
            </a:r>
            <a:r>
              <a:rPr lang="hu-HU" altLang="hu-HU" sz="2400" b="1"/>
              <a:t>cég képes és hajlandó valamely termék vagy szolgáltatás előállítására</a:t>
            </a:r>
            <a:r>
              <a:rPr lang="hu-HU" altLang="hu-HU" sz="2400"/>
              <a:t>.</a:t>
            </a:r>
            <a:br>
              <a:rPr lang="hu-HU" altLang="hu-HU" sz="2400"/>
            </a:br>
            <a:endParaRPr lang="hu-HU" altLang="hu-HU" sz="2400"/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Az egyéni </a:t>
            </a:r>
            <a:r>
              <a:rPr lang="hu-HU" altLang="hu-HU" sz="2400" b="1"/>
              <a:t>kereslet és kínálat</a:t>
            </a:r>
            <a:r>
              <a:rPr lang="hu-HU" altLang="hu-HU" sz="2400"/>
              <a:t> a gazdaság egészének csak egy részpiaci mozzanata.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Ezeknek az </a:t>
            </a:r>
            <a:r>
              <a:rPr lang="hu-HU" altLang="hu-HU" sz="2400" b="1"/>
              <a:t>összességét nevezzük piaci keresletnek és iparági kínálatnak</a:t>
            </a:r>
            <a:r>
              <a:rPr lang="hu-HU" altLang="hu-HU" sz="2400"/>
              <a:t>.</a:t>
            </a:r>
            <a:br>
              <a:rPr lang="hu-HU" altLang="hu-HU" sz="2400"/>
            </a:br>
            <a:r>
              <a:rPr lang="hu-HU" altLang="hu-HU" sz="2400"/>
              <a:t>A gazdaság egésze tehát összefüggő részpiacok összessége, melyeket külön-külön is piacoknak nevezhetünk.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A közgazdaságtan elemzéseinek fő piacai: a fogyasztási javak és szolgáltatások piaca (</a:t>
            </a:r>
            <a:r>
              <a:rPr lang="hu-HU" altLang="hu-HU" sz="2400" b="1"/>
              <a:t>termékpiac</a:t>
            </a:r>
            <a:r>
              <a:rPr lang="hu-HU" altLang="hu-HU" sz="2400"/>
              <a:t>), és a termelési tényezők piaca (</a:t>
            </a:r>
            <a:r>
              <a:rPr lang="hu-HU" altLang="hu-HU" sz="2400" b="1"/>
              <a:t>a munkapiac, a tőkepiac, a föld piaca</a:t>
            </a:r>
            <a:r>
              <a:rPr lang="hu-HU" altLang="hu-HU" sz="2400"/>
              <a:t>).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BB8D7C-E8B8-40DA-BAA1-C5D08479F9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274638"/>
            <a:ext cx="7451725" cy="1143000"/>
          </a:xfrm>
        </p:spPr>
        <p:txBody>
          <a:bodyPr/>
          <a:lstStyle/>
          <a:p>
            <a:pPr eaLnBrk="1" hangingPunct="1"/>
            <a:r>
              <a:rPr lang="hu-HU" altLang="hu-HU" sz="4000" b="1"/>
              <a:t>PIACI KERESLET ÉS KÍNÁLAT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29CB3E5-25AD-47A4-8ADE-DC75617A374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2275" y="1628775"/>
            <a:ext cx="7451725" cy="42497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1400"/>
              <a:t>	</a:t>
            </a:r>
            <a:r>
              <a:rPr lang="hu-HU" altLang="hu-HU" sz="2000"/>
              <a:t>A </a:t>
            </a:r>
            <a:r>
              <a:rPr lang="hu-HU" altLang="hu-HU" sz="2000" b="1"/>
              <a:t>keresleti függvény: </a:t>
            </a:r>
            <a:r>
              <a:rPr lang="hu-HU" altLang="hu-HU" sz="2000"/>
              <a:t>adott termék fizetőképes keresletének mennyiségeit fejezi ki adott termékárak mellett. A keresleti függvény minden piaci szereplő számára </a:t>
            </a:r>
            <a:r>
              <a:rPr lang="hu-HU" altLang="hu-HU" sz="2000" b="1"/>
              <a:t>adottság</a:t>
            </a:r>
            <a:r>
              <a:rPr lang="hu-HU" altLang="hu-HU" sz="2000"/>
              <a:t>, melyet igyekszik megismerni, de </a:t>
            </a:r>
            <a:r>
              <a:rPr lang="hu-HU" altLang="hu-HU" sz="2000" b="1"/>
              <a:t>nem képes befolyásolni</a:t>
            </a:r>
            <a:r>
              <a:rPr lang="hu-HU" altLang="hu-HU" sz="2000"/>
              <a:t>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000"/>
              <a:t>	A keresleti függvény nem a ténylegesen megtörtént vásárlásokat képviseli, hanem mindazon árak és keresett mennyiségek összességét, melyek egy áru  piacán elvileg megvalósulhatnak.</a:t>
            </a:r>
            <a:br>
              <a:rPr lang="hu-HU" altLang="hu-HU" sz="2000"/>
            </a:br>
            <a:br>
              <a:rPr lang="hu-HU" altLang="hu-HU" sz="2000"/>
            </a:br>
            <a:endParaRPr lang="hu-HU" altLang="hu-HU" sz="20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000"/>
              <a:t>A </a:t>
            </a:r>
            <a:r>
              <a:rPr lang="hu-HU" altLang="hu-HU" sz="2000" b="1"/>
              <a:t>kínálati függvény </a:t>
            </a:r>
            <a:r>
              <a:rPr lang="hu-HU" altLang="hu-HU" sz="2000"/>
              <a:t>azt fejezi ki, hogy milyen mennyiséget kínálnak a termelők különböző árak mellett.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hu-HU" altLang="hu-HU" sz="2000"/>
            </a:br>
            <a:r>
              <a:rPr lang="hu-HU" altLang="hu-HU" sz="1000"/>
              <a:t> </a:t>
            </a:r>
            <a:br>
              <a:rPr lang="hu-HU" altLang="hu-HU" sz="1000"/>
            </a:br>
            <a:endParaRPr lang="hu-HU" altLang="hu-HU" sz="100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E6A57C5-3371-4182-8CCA-60D583D79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274638"/>
            <a:ext cx="7451725" cy="1143000"/>
          </a:xfrm>
        </p:spPr>
        <p:txBody>
          <a:bodyPr/>
          <a:lstStyle/>
          <a:p>
            <a:pPr eaLnBrk="1" hangingPunct="1"/>
            <a:r>
              <a:rPr lang="hu-HU" altLang="hu-HU" sz="4000" b="1"/>
              <a:t>PIACI KERESLET ÉS KÍNÁLAT</a:t>
            </a:r>
          </a:p>
        </p:txBody>
      </p:sp>
      <p:pic>
        <p:nvPicPr>
          <p:cNvPr id="20483" name="Picture 5" descr="marshallx">
            <a:extLst>
              <a:ext uri="{FF2B5EF4-FFF2-40B4-BE49-F238E27FC236}">
                <a16:creationId xmlns:a16="http://schemas.microsoft.com/office/drawing/2014/main" id="{CE51735F-31A5-47B0-90FB-E6217F716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1927225"/>
            <a:ext cx="5832475" cy="3913188"/>
          </a:xfrm>
          <a:noFill/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6BFC17-46F7-430A-89AD-7EB5B6046D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274638"/>
            <a:ext cx="7451725" cy="1143000"/>
          </a:xfrm>
        </p:spPr>
        <p:txBody>
          <a:bodyPr/>
          <a:lstStyle/>
          <a:p>
            <a:pPr eaLnBrk="1" hangingPunct="1"/>
            <a:r>
              <a:rPr lang="hu-HU" altLang="hu-HU" b="1"/>
              <a:t>PIACI FORMÁK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76BA0B-F092-43A0-8C95-88DF03393F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600200"/>
            <a:ext cx="7451725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 b="1"/>
              <a:t>	A tökéletes verseny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/>
              <a:t>	Tökéletes verseny alakul ki egy termék piacán, ha </a:t>
            </a:r>
            <a:r>
              <a:rPr lang="hu-HU" altLang="hu-HU" sz="2400" b="1"/>
              <a:t>sok kis eladó és kis vevő</a:t>
            </a:r>
            <a:r>
              <a:rPr lang="hu-HU" altLang="hu-HU" sz="2400"/>
              <a:t> van. Ekkor egyikőjük sem képes egyedül befolyásolni a piacot. Nagy számuk miatt megegyezni nem tudnak, s ha valamelyikük felemelné az árat, nem vásárolnának tőle, ha valamelyikük csökkentené, a piac elnyelné a kínálatát, de annak kis mértéke miatt nem befolyásolná az egész piacot. A tökéletes versenyben tehát a piaci szereplők számára </a:t>
            </a:r>
            <a:r>
              <a:rPr lang="hu-HU" altLang="hu-HU" sz="2400" b="1"/>
              <a:t>az ár külső adottság.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/>
              <a:t>    </a:t>
            </a:r>
            <a:r>
              <a:rPr lang="hu-HU" altLang="hu-HU" sz="2400" i="1" u="sng"/>
              <a:t>A piacra való be- és kilépésnek nincsenek akadályai!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endParaRPr lang="hu-HU" altLang="hu-HU" sz="240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6FBA482-8290-42CD-B9A7-99EB0B37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PIACI FORMÁK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676FDA9-E97A-4622-8EB2-44F380CB7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600200"/>
            <a:ext cx="7451725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800" b="1"/>
              <a:t>	Monopolizált piacok - tiszta monopólium</a:t>
            </a:r>
            <a:br>
              <a:rPr lang="hu-HU" altLang="hu-HU" sz="2800" b="1"/>
            </a:br>
            <a:endParaRPr lang="hu-HU" altLang="hu-HU" sz="28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hu-HU" altLang="hu-HU" sz="2800"/>
              <a:t>	Monopolizált piac, vagy monopolpiac kifejezést használjuk, ha </a:t>
            </a:r>
            <a:r>
              <a:rPr lang="hu-HU" altLang="hu-HU" sz="2800" b="1"/>
              <a:t>hiányoznak a tiszta verseny feltételei</a:t>
            </a:r>
            <a:r>
              <a:rPr lang="hu-HU" altLang="hu-HU" sz="2800"/>
              <a:t>. Ilyenkor néhány nagyvállalat uralja a piacot. Különleges esete a tiszta</a:t>
            </a:r>
            <a:r>
              <a:rPr lang="hu-HU" altLang="hu-HU" sz="2800" b="1"/>
              <a:t> </a:t>
            </a:r>
            <a:r>
              <a:rPr lang="hu-HU" altLang="hu-HU" sz="2800"/>
              <a:t>monopólium, mikor egyetlen termelőre szűkül egy termék piaca.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GTK_sablon_2009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1210</TotalTime>
  <Words>2751</Words>
  <Application>Microsoft Office PowerPoint</Application>
  <PresentationFormat>Diavetítés a képernyőre (4:3 oldalarány)</PresentationFormat>
  <Paragraphs>500</Paragraphs>
  <Slides>42</Slides>
  <Notes>42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9" baseType="lpstr">
      <vt:lpstr>Arial</vt:lpstr>
      <vt:lpstr>Georgia</vt:lpstr>
      <vt:lpstr>Tahoma</vt:lpstr>
      <vt:lpstr>Times New Roman</vt:lpstr>
      <vt:lpstr>Trebuchet MS</vt:lpstr>
      <vt:lpstr>Wingdings</vt:lpstr>
      <vt:lpstr>GTK_sablon_2009</vt:lpstr>
      <vt:lpstr>4. ELŐADÁS</vt:lpstr>
      <vt:lpstr>PowerPoint-bemutató</vt:lpstr>
      <vt:lpstr>PIACI KÖRNYEZET</vt:lpstr>
      <vt:lpstr>PIACI KERESLET ÉS KÍNÁLAT</vt:lpstr>
      <vt:lpstr>PIACI KERESLET ÉS KÍNÁLAT</vt:lpstr>
      <vt:lpstr>PIACI KERESLET ÉS KÍNÁLAT</vt:lpstr>
      <vt:lpstr>PIACI KERESLET ÉS KÍNÁLAT</vt:lpstr>
      <vt:lpstr>PIACI FORMÁK</vt:lpstr>
      <vt:lpstr>PIACI FORMÁK</vt:lpstr>
      <vt:lpstr>PIACI FORMÁK</vt:lpstr>
      <vt:lpstr>PIACI KERESLET ÉS KÍNÁLAT</vt:lpstr>
      <vt:lpstr>PIACI KERESLET ÉS KÍNÁLAT</vt:lpstr>
      <vt:lpstr>BE- ÉS KILÉPÉSI KORLÁTOK</vt:lpstr>
      <vt:lpstr>BE- ÉS KILÉPÉSI KORLÁTOK</vt:lpstr>
      <vt:lpstr>VERSENY</vt:lpstr>
      <vt:lpstr>PowerPoint-bemutató</vt:lpstr>
      <vt:lpstr>AZ ÁLLAM SZEREPE</vt:lpstr>
      <vt:lpstr>AZ ÁLLAM SZEREPE</vt:lpstr>
      <vt:lpstr>AZ ÁLLAM SZEREPE</vt:lpstr>
      <vt:lpstr>AZ ÁLLAM FELADATAI</vt:lpstr>
      <vt:lpstr>AZ ÁLLAM FELADATAI</vt:lpstr>
      <vt:lpstr>MAKROGAZDASÁGI KÖRFORGÁS</vt:lpstr>
      <vt:lpstr>AZ ÁLLAM FELÉPÍTÉSE</vt:lpstr>
      <vt:lpstr>ÁLLAMHÁZTARTÁS</vt:lpstr>
      <vt:lpstr>AZ ÁLLAMHÁZTARTÁS ALRENDSZEREI</vt:lpstr>
      <vt:lpstr>ÁLLAMHÁZTARTÁSI KIADÁSOK-FUNKCIÓK SZERINT</vt:lpstr>
      <vt:lpstr>FISKÁLIS POLITIKA KÖLTSÉGVETÉSI BEVÉTELEK</vt:lpstr>
      <vt:lpstr>FISKÁLIS POLITIKA KÖLTSÉGVETÉSI BEVÉTELEK</vt:lpstr>
      <vt:lpstr>FISKÁLIS POLITIKA KÖLTSÉGVETÉSI BEVÉTELEK</vt:lpstr>
      <vt:lpstr>FISKÁLIS POLITIKA KÖLTSÉGVETÉSI BEVÉTELEK</vt:lpstr>
      <vt:lpstr>FISKÁLIS POLITIKA KÖLTSÉGVETÉSI BEVÉTELEK</vt:lpstr>
      <vt:lpstr>ÉRTÉKCSÖKKENÉS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előadás</dc:title>
  <dc:creator>User</dc:creator>
  <cp:lastModifiedBy>Zoltán Dániel</cp:lastModifiedBy>
  <cp:revision>289</cp:revision>
  <cp:lastPrinted>2012-02-28T11:57:40Z</cp:lastPrinted>
  <dcterms:created xsi:type="dcterms:W3CDTF">2011-09-25T19:44:17Z</dcterms:created>
  <dcterms:modified xsi:type="dcterms:W3CDTF">2022-03-07T06:21:16Z</dcterms:modified>
</cp:coreProperties>
</file>