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8"/>
  </p:notesMasterIdLst>
  <p:sldIdLst>
    <p:sldId id="256" r:id="rId2"/>
    <p:sldId id="315" r:id="rId3"/>
    <p:sldId id="372" r:id="rId4"/>
    <p:sldId id="316" r:id="rId5"/>
    <p:sldId id="322" r:id="rId6"/>
    <p:sldId id="323" r:id="rId7"/>
    <p:sldId id="347" r:id="rId8"/>
    <p:sldId id="373" r:id="rId9"/>
    <p:sldId id="345" r:id="rId10"/>
    <p:sldId id="312" r:id="rId11"/>
    <p:sldId id="310" r:id="rId12"/>
    <p:sldId id="319" r:id="rId13"/>
    <p:sldId id="352" r:id="rId14"/>
    <p:sldId id="328" r:id="rId15"/>
    <p:sldId id="350" r:id="rId16"/>
    <p:sldId id="374" r:id="rId17"/>
    <p:sldId id="324" r:id="rId18"/>
    <p:sldId id="290" r:id="rId19"/>
    <p:sldId id="333" r:id="rId20"/>
    <p:sldId id="360" r:id="rId21"/>
    <p:sldId id="354" r:id="rId22"/>
    <p:sldId id="355" r:id="rId23"/>
    <p:sldId id="361" r:id="rId24"/>
    <p:sldId id="362" r:id="rId25"/>
    <p:sldId id="363" r:id="rId26"/>
    <p:sldId id="356" r:id="rId27"/>
    <p:sldId id="370" r:id="rId28"/>
    <p:sldId id="371" r:id="rId29"/>
    <p:sldId id="367" r:id="rId30"/>
    <p:sldId id="368" r:id="rId31"/>
    <p:sldId id="299" r:id="rId32"/>
    <p:sldId id="286" r:id="rId33"/>
    <p:sldId id="287" r:id="rId34"/>
    <p:sldId id="301" r:id="rId35"/>
    <p:sldId id="302" r:id="rId36"/>
    <p:sldId id="303" r:id="rId3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F2ABB4-E047-486A-B471-A58C5ED36E0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5846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39226B-6F79-4BAC-A0ED-5A9C786CD272}" type="slidenum">
              <a:rPr lang="hu-HU" smtClean="0">
                <a:latin typeface="Arial" charset="0"/>
              </a:rPr>
              <a:pPr eaLnBrk="1" hangingPunct="1"/>
              <a:t>1</a:t>
            </a:fld>
            <a:endParaRPr lang="hu-HU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0612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65BD13-5473-47C8-9B9E-1AEF4F457866}" type="slidenum">
              <a:rPr lang="hu-HU" smtClean="0">
                <a:latin typeface="Arial" charset="0"/>
              </a:rPr>
              <a:pPr eaLnBrk="1" hangingPunct="1"/>
              <a:t>11</a:t>
            </a:fld>
            <a:endParaRPr lang="hu-HU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65932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9A8585-F449-49B8-84E2-6B62B0EA91AA}" type="slidenum">
              <a:rPr lang="hu-HU" smtClean="0">
                <a:latin typeface="Arial" charset="0"/>
              </a:rPr>
              <a:pPr eaLnBrk="1" hangingPunct="1"/>
              <a:t>12</a:t>
            </a:fld>
            <a:endParaRPr lang="hu-HU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9205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897053A-E620-418D-A0B7-E32C3B3F9B1A}" type="slidenum">
              <a:rPr lang="hu-HU" smtClean="0">
                <a:latin typeface="Arial" charset="0"/>
              </a:rPr>
              <a:pPr eaLnBrk="1" hangingPunct="1"/>
              <a:t>13</a:t>
            </a:fld>
            <a:endParaRPr lang="hu-HU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062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3D9DB30-F06F-4C2A-A320-C76B87A5332F}" type="slidenum">
              <a:rPr lang="hu-HU" smtClean="0">
                <a:latin typeface="Arial" charset="0"/>
              </a:rPr>
              <a:pPr eaLnBrk="1" hangingPunct="1"/>
              <a:t>14</a:t>
            </a:fld>
            <a:endParaRPr lang="hu-HU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894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A82D72-EC5C-440E-9006-15F8F088112B}" type="slidenum">
              <a:rPr lang="hu-HU" smtClean="0">
                <a:latin typeface="Arial" charset="0"/>
              </a:rPr>
              <a:pPr eaLnBrk="1" hangingPunct="1"/>
              <a:t>15</a:t>
            </a:fld>
            <a:endParaRPr lang="hu-HU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17608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B7850F-35BF-4826-89D9-8A843B1CD1BB}" type="slidenum">
              <a:rPr lang="hu-HU" smtClean="0">
                <a:latin typeface="Arial" charset="0"/>
              </a:rPr>
              <a:pPr eaLnBrk="1" hangingPunct="1"/>
              <a:t>17</a:t>
            </a:fld>
            <a:endParaRPr lang="hu-HU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56426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F627998-DF56-47E1-9C6B-0EBDE4A183AD}" type="slidenum">
              <a:rPr lang="hu-HU" smtClean="0">
                <a:latin typeface="Arial" charset="0"/>
              </a:rPr>
              <a:pPr eaLnBrk="1" hangingPunct="1"/>
              <a:t>18</a:t>
            </a:fld>
            <a:endParaRPr lang="hu-HU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48108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80EEE5-78B7-4B90-8C6E-57E8FDC6A46C}" type="slidenum">
              <a:rPr lang="hu-HU" smtClean="0">
                <a:latin typeface="Arial" charset="0"/>
              </a:rPr>
              <a:pPr eaLnBrk="1" hangingPunct="1"/>
              <a:t>19</a:t>
            </a:fld>
            <a:endParaRPr lang="hu-HU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653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52FDBA-ECE3-49E2-8CF5-3C433F857F4D}" type="slidenum">
              <a:rPr lang="hu-HU" smtClean="0">
                <a:latin typeface="Arial" charset="0"/>
              </a:rPr>
              <a:pPr eaLnBrk="1" hangingPunct="1"/>
              <a:t>20</a:t>
            </a:fld>
            <a:endParaRPr lang="hu-HU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9440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8AD152-62EF-46D3-8585-94F47CD3874C}" type="slidenum">
              <a:rPr lang="hu-HU" smtClean="0">
                <a:latin typeface="Arial" charset="0"/>
              </a:rPr>
              <a:pPr eaLnBrk="1" hangingPunct="1"/>
              <a:t>21</a:t>
            </a:fld>
            <a:endParaRPr lang="hu-HU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2110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E1EA80-BA91-4F9E-8154-372F793B7A3B}" type="slidenum">
              <a:rPr lang="hu-HU" smtClean="0">
                <a:latin typeface="Arial" charset="0"/>
              </a:rPr>
              <a:pPr eaLnBrk="1" hangingPunct="1"/>
              <a:t>2</a:t>
            </a:fld>
            <a:endParaRPr lang="hu-HU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39355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6FBAF6-3C9C-48C8-AF79-2F5A90E8633C}" type="slidenum">
              <a:rPr lang="hu-HU" smtClean="0">
                <a:latin typeface="Arial" charset="0"/>
              </a:rPr>
              <a:pPr eaLnBrk="1" hangingPunct="1"/>
              <a:t>22</a:t>
            </a:fld>
            <a:endParaRPr lang="hu-HU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64017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583C9EF-FF60-4431-9ADF-869243319F0E}" type="slidenum">
              <a:rPr lang="hu-HU" smtClean="0">
                <a:latin typeface="Arial" charset="0"/>
              </a:rPr>
              <a:pPr eaLnBrk="1" hangingPunct="1"/>
              <a:t>23</a:t>
            </a:fld>
            <a:endParaRPr lang="hu-HU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80135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951508-C80A-47A1-80FD-400680AFC44E}" type="slidenum">
              <a:rPr lang="hu-HU" smtClean="0">
                <a:latin typeface="Arial" charset="0"/>
              </a:rPr>
              <a:pPr eaLnBrk="1" hangingPunct="1"/>
              <a:t>24</a:t>
            </a:fld>
            <a:endParaRPr lang="hu-HU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679654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0BA7BE-D4C5-4624-A79B-336671322C4C}" type="slidenum">
              <a:rPr lang="hu-HU" smtClean="0">
                <a:latin typeface="Arial" charset="0"/>
              </a:rPr>
              <a:pPr eaLnBrk="1" hangingPunct="1"/>
              <a:t>25</a:t>
            </a:fld>
            <a:endParaRPr lang="hu-HU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115977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F7B84C6-E181-4564-8107-30E6A8CE5FB2}" type="slidenum">
              <a:rPr lang="hu-HU" smtClean="0">
                <a:latin typeface="Arial" charset="0"/>
              </a:rPr>
              <a:pPr eaLnBrk="1" hangingPunct="1"/>
              <a:t>26</a:t>
            </a:fld>
            <a:endParaRPr lang="hu-HU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144709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2D2401B-74E1-4D03-960D-DD53E085CAF6}" type="slidenum">
              <a:rPr lang="hu-HU" smtClean="0">
                <a:latin typeface="Arial" charset="0"/>
              </a:rPr>
              <a:pPr eaLnBrk="1" hangingPunct="1"/>
              <a:t>27</a:t>
            </a:fld>
            <a:endParaRPr lang="hu-HU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381736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8B9E19-9770-4767-A084-3F6461C7EA11}" type="slidenum">
              <a:rPr lang="hu-HU" smtClean="0">
                <a:latin typeface="Arial" charset="0"/>
              </a:rPr>
              <a:pPr eaLnBrk="1" hangingPunct="1"/>
              <a:t>28</a:t>
            </a:fld>
            <a:endParaRPr lang="hu-HU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835752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057C701-BBD5-4D63-A662-9F2408BD6735}" type="slidenum">
              <a:rPr lang="hu-HU" smtClean="0">
                <a:latin typeface="Arial" charset="0"/>
              </a:rPr>
              <a:pPr eaLnBrk="1" hangingPunct="1"/>
              <a:t>29</a:t>
            </a:fld>
            <a:endParaRPr lang="hu-HU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74424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FC6BFF3-A8FA-48B5-8228-7978043FAC7F}" type="slidenum">
              <a:rPr lang="hu-HU" smtClean="0">
                <a:latin typeface="Arial" charset="0"/>
              </a:rPr>
              <a:pPr eaLnBrk="1" hangingPunct="1"/>
              <a:t>30</a:t>
            </a:fld>
            <a:endParaRPr lang="hu-HU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13290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DBB46D-37FD-44B9-A448-D9F428D26B2D}" type="slidenum">
              <a:rPr lang="hu-HU" smtClean="0">
                <a:latin typeface="Arial" charset="0"/>
              </a:rPr>
              <a:pPr eaLnBrk="1" hangingPunct="1"/>
              <a:t>31</a:t>
            </a:fld>
            <a:endParaRPr lang="hu-HU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19269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E1EA80-BA91-4F9E-8154-372F793B7A3B}" type="slidenum">
              <a:rPr lang="hu-HU" smtClean="0">
                <a:latin typeface="Arial" charset="0"/>
              </a:rPr>
              <a:pPr eaLnBrk="1" hangingPunct="1"/>
              <a:t>3</a:t>
            </a:fld>
            <a:endParaRPr lang="hu-HU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41608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455462F-F4E3-4559-B19E-150CDF39AAA8}" type="slidenum">
              <a:rPr lang="hu-HU" smtClean="0">
                <a:latin typeface="Arial" charset="0"/>
              </a:rPr>
              <a:pPr eaLnBrk="1" hangingPunct="1"/>
              <a:t>32</a:t>
            </a:fld>
            <a:endParaRPr lang="hu-HU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56074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ACAB9E-1FD9-44D7-9176-B4C0230AB9B4}" type="slidenum">
              <a:rPr lang="hu-HU" smtClean="0">
                <a:latin typeface="Arial" charset="0"/>
              </a:rPr>
              <a:pPr eaLnBrk="1" hangingPunct="1"/>
              <a:t>33</a:t>
            </a:fld>
            <a:endParaRPr lang="hu-HU" smtClean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767713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D3F58B9-0C2A-4C3E-B7F6-9E2323FF5134}" type="slidenum">
              <a:rPr lang="hu-HU" smtClean="0">
                <a:latin typeface="Arial" charset="0"/>
              </a:rPr>
              <a:pPr eaLnBrk="1" hangingPunct="1"/>
              <a:t>34</a:t>
            </a:fld>
            <a:endParaRPr lang="hu-HU" smtClean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431342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A76FFA9-523B-4AE7-895F-E38593B154D0}" type="slidenum">
              <a:rPr lang="hu-HU" smtClean="0">
                <a:latin typeface="Arial" charset="0"/>
              </a:rPr>
              <a:pPr eaLnBrk="1" hangingPunct="1"/>
              <a:t>35</a:t>
            </a:fld>
            <a:endParaRPr lang="hu-HU" smtClean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23280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E28EE8-F726-4272-B6ED-B6A4B5F605D2}" type="slidenum">
              <a:rPr lang="hu-HU" smtClean="0">
                <a:latin typeface="Arial" charset="0"/>
              </a:rPr>
              <a:pPr eaLnBrk="1" hangingPunct="1"/>
              <a:t>36</a:t>
            </a:fld>
            <a:endParaRPr lang="hu-HU" smtClean="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84763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CAC610-907E-4F49-AB9E-6EDB884D9CA9}" type="slidenum">
              <a:rPr lang="hu-HU" smtClean="0">
                <a:latin typeface="Arial" charset="0"/>
              </a:rPr>
              <a:pPr eaLnBrk="1" hangingPunct="1"/>
              <a:t>4</a:t>
            </a:fld>
            <a:endParaRPr lang="hu-HU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036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38CB51-378D-4E50-B2D5-8A03CBE9DDA3}" type="slidenum">
              <a:rPr lang="hu-HU" smtClean="0">
                <a:latin typeface="Arial" charset="0"/>
              </a:rPr>
              <a:pPr eaLnBrk="1" hangingPunct="1"/>
              <a:t>5</a:t>
            </a:fld>
            <a:endParaRPr lang="hu-HU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7466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A48E92-D7E4-4810-AED4-7ED8B72758AA}" type="slidenum">
              <a:rPr lang="hu-HU" smtClean="0">
                <a:latin typeface="Arial" charset="0"/>
              </a:rPr>
              <a:pPr eaLnBrk="1" hangingPunct="1"/>
              <a:t>6</a:t>
            </a:fld>
            <a:endParaRPr lang="hu-HU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75441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072617-678A-4A53-8502-6477A5423C7C}" type="slidenum">
              <a:rPr lang="hu-HU" smtClean="0">
                <a:latin typeface="Arial" charset="0"/>
              </a:rPr>
              <a:pPr eaLnBrk="1" hangingPunct="1"/>
              <a:t>7</a:t>
            </a:fld>
            <a:endParaRPr lang="hu-HU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88972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EE988C5-2283-4A3D-B3C1-752DED418E21}" type="slidenum">
              <a:rPr lang="hu-HU" smtClean="0">
                <a:latin typeface="Arial" charset="0"/>
              </a:rPr>
              <a:pPr eaLnBrk="1" hangingPunct="1"/>
              <a:t>9</a:t>
            </a:fld>
            <a:endParaRPr lang="hu-HU" smtClean="0">
              <a:latin typeface="Arial" charset="0"/>
            </a:endParaRPr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46F38529-0D2F-4987-BB68-A6579EC3C215}" type="slidenum">
              <a:rPr lang="hu-HU" sz="1200">
                <a:latin typeface="Arial" charset="0"/>
                <a:cs typeface="Arial" charset="0"/>
              </a:rPr>
              <a:pPr algn="r" eaLnBrk="1" hangingPunct="1"/>
              <a:t>9</a:t>
            </a:fld>
            <a:endParaRPr lang="hu-HU" sz="1200">
              <a:latin typeface="Arial" charset="0"/>
              <a:cs typeface="Arial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1184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FD4D31D-315D-4AB9-87BD-B99CA7F3C02E}" type="slidenum">
              <a:rPr lang="hu-HU" smtClean="0">
                <a:latin typeface="Arial" charset="0"/>
              </a:rPr>
              <a:pPr eaLnBrk="1" hangingPunct="1"/>
              <a:t>10</a:t>
            </a:fld>
            <a:endParaRPr lang="hu-HU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2728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130425"/>
            <a:ext cx="640715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86200"/>
            <a:ext cx="6408738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051050" y="6245225"/>
            <a:ext cx="20891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284663" y="6245225"/>
            <a:ext cx="4103687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6545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DB00E-049B-4BCB-A9B0-D63651ABD8F1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50825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5BCC3-BA17-4121-8288-9619FB03285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9028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noProof="0" smtClean="0"/>
              <a:t>Táblázat beszúrásához kattintson az ikonra</a:t>
            </a:r>
            <a:endParaRPr lang="hu-H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8B37-610D-4D38-BF28-F6EB3B3BD69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74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A5188-CE40-4096-9D07-66905759A63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6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9E365-73A7-4F51-956F-112E8AE138A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48517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5DC2-2A49-4AB4-933E-6DFA09E45C9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3240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15D9A-07CB-4BF2-B895-B282FCBACE0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56533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A81EF-5572-4876-8200-4CBAFE5BEB2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00439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7F405-8848-4DB8-A6EA-BDDD80B0E1C5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74415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F005-4B20-4429-8DC2-20D4B37B2FF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0736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9B0C9-A9C9-4378-A4F9-8A4486C804E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14739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76A0D-0087-405B-9E77-2772573B2C05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88189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3684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453188"/>
            <a:ext cx="43926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52946"/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4114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52946"/>
                </a:solidFill>
                <a:latin typeface="+mn-lt"/>
              </a:defRPr>
            </a:lvl1pPr>
          </a:lstStyle>
          <a:p>
            <a:pPr>
              <a:defRPr/>
            </a:pPr>
            <a:fld id="{649A5188-CE40-4096-9D07-66905759A63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>
            <a:off x="0" y="-1588"/>
            <a:ext cx="20621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0" y="1052513"/>
            <a:ext cx="20621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0" y="-1588"/>
            <a:ext cx="0" cy="105410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>
            <a:off x="9144000" y="-1588"/>
            <a:ext cx="0" cy="105410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35" name="Line 18"/>
          <p:cNvSpPr>
            <a:spLocks noChangeShapeType="1"/>
          </p:cNvSpPr>
          <p:nvPr/>
        </p:nvSpPr>
        <p:spPr bwMode="auto">
          <a:xfrm>
            <a:off x="2062163" y="1052513"/>
            <a:ext cx="4140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36" name="Line 19"/>
          <p:cNvSpPr>
            <a:spLocks noChangeShapeType="1"/>
          </p:cNvSpPr>
          <p:nvPr/>
        </p:nvSpPr>
        <p:spPr bwMode="auto">
          <a:xfrm>
            <a:off x="6202363" y="-1588"/>
            <a:ext cx="29416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37" name="Line 20"/>
          <p:cNvSpPr>
            <a:spLocks noChangeShapeType="1"/>
          </p:cNvSpPr>
          <p:nvPr/>
        </p:nvSpPr>
        <p:spPr bwMode="auto">
          <a:xfrm>
            <a:off x="6202363" y="1052513"/>
            <a:ext cx="29416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3200">
          <a:solidFill>
            <a:srgbClr val="2529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800">
          <a:solidFill>
            <a:srgbClr val="25294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400">
          <a:solidFill>
            <a:srgbClr val="25294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6"/>
        </a:buBlip>
        <a:defRPr sz="2000">
          <a:solidFill>
            <a:srgbClr val="252946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54112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1. ELŐADÁS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357563"/>
            <a:ext cx="7200900" cy="215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hu-HU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/>
              <a:t>KÖVETELMÉNYRENDSZER.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/>
              <a:t>A VÁLLALATI GAZDASÁGTAN TÁRGYA, HELYE A TUDOMÁNYOK RENDSZERÉBEN.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/>
              <a:t>VÁLLALATOK CSOPORTOSÍTÁSÁNAK SZEMPONTJAI. </a:t>
            </a:r>
            <a:r>
              <a:rPr lang="hu-HU" sz="1200" dirty="0" smtClean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984775" cy="850106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b="1" dirty="0" smtClean="0"/>
              <a:t>NEMZETGAZDASÁG SZINTJEI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979712" y="1484785"/>
            <a:ext cx="6778625" cy="4752528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Makroszint.</a:t>
            </a:r>
          </a:p>
          <a:p>
            <a:pPr eaLnBrk="1" hangingPunct="1">
              <a:defRPr/>
            </a:pPr>
            <a:endParaRPr lang="hu-HU" dirty="0" smtClean="0"/>
          </a:p>
          <a:p>
            <a:pPr eaLnBrk="1" hangingPunct="1">
              <a:defRPr/>
            </a:pPr>
            <a:r>
              <a:rPr lang="hu-HU" dirty="0" err="1" smtClean="0"/>
              <a:t>Mezoszint</a:t>
            </a:r>
            <a:r>
              <a:rPr lang="hu-HU" dirty="0" smtClean="0"/>
              <a:t> (területi, illetve ágazati).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hu-HU" dirty="0" smtClean="0"/>
          </a:p>
          <a:p>
            <a:pPr eaLnBrk="1" hangingPunct="1">
              <a:defRPr/>
            </a:pPr>
            <a:r>
              <a:rPr lang="hu-HU" dirty="0" err="1" smtClean="0"/>
              <a:t>Mikroszint</a:t>
            </a:r>
            <a:r>
              <a:rPr lang="hu-HU" dirty="0" smtClean="0"/>
              <a:t>: Vállalatok vizsgálata ezen a szinten történik!</a:t>
            </a:r>
          </a:p>
          <a:p>
            <a:pPr eaLnBrk="1" hangingPunct="1">
              <a:defRPr/>
            </a:pPr>
            <a:endParaRPr lang="hu-HU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7056783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b="1" dirty="0" smtClean="0"/>
              <a:t>INTÉZMÉNYI EGYSÉGEK (INTÉZMÉNYI SZEKTOROK)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1484784"/>
            <a:ext cx="6984305" cy="4752528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1800" dirty="0" smtClean="0"/>
              <a:t>A gazdaságban nagyszámú, és sokfajta szereplő fejt ki tevékenységet, ezek rendszerezése a nemzeti számlákban az un. intézményi szektor kategóriákkal történik. Ezek a szektorok a gazdaság szereplőiből álló olyan csoportok, amelyeknek a </a:t>
            </a:r>
            <a:r>
              <a:rPr lang="hu-HU" sz="1800" b="1" u="sng" dirty="0" smtClean="0"/>
              <a:t>céljai</a:t>
            </a:r>
            <a:r>
              <a:rPr lang="hu-HU" sz="1800" b="1" dirty="0" smtClean="0"/>
              <a:t> </a:t>
            </a:r>
            <a:r>
              <a:rPr lang="hu-HU" sz="1800" dirty="0" smtClean="0"/>
              <a:t>és</a:t>
            </a:r>
            <a:r>
              <a:rPr lang="hu-HU" sz="1800" b="1" dirty="0" smtClean="0"/>
              <a:t> </a:t>
            </a:r>
            <a:r>
              <a:rPr lang="hu-HU" sz="1800" b="1" u="sng" dirty="0" smtClean="0"/>
              <a:t>gazdasági döntései</a:t>
            </a:r>
            <a:r>
              <a:rPr lang="hu-HU" sz="1800" b="1" dirty="0" smtClean="0"/>
              <a:t>, </a:t>
            </a:r>
            <a:r>
              <a:rPr lang="hu-HU" sz="1800" dirty="0" smtClean="0"/>
              <a:t>illetve a</a:t>
            </a:r>
            <a:r>
              <a:rPr lang="hu-HU" sz="1800" b="1" dirty="0" smtClean="0"/>
              <a:t> rendelkezésükre álló </a:t>
            </a:r>
            <a:r>
              <a:rPr lang="hu-HU" sz="1800" b="1" u="sng" dirty="0" smtClean="0"/>
              <a:t>erőforrásaik</a:t>
            </a:r>
            <a:r>
              <a:rPr lang="hu-HU" sz="1800" b="1" dirty="0" smtClean="0"/>
              <a:t> hasonlóak.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u-HU" sz="1800" b="1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000" dirty="0" smtClean="0"/>
              <a:t>Az intézményi szektorok: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u-HU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u-HU" sz="2000" dirty="0" smtClean="0"/>
              <a:t> Vállalatok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u-HU" sz="2000" dirty="0" smtClean="0"/>
              <a:t> Pénzügyi vállalatok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u-HU" sz="2000" dirty="0" smtClean="0"/>
              <a:t> Háztartások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u-HU" sz="2000" dirty="0" smtClean="0"/>
              <a:t> Non-profit intézmények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u-HU" sz="2000" dirty="0" smtClean="0"/>
              <a:t> Államháztartás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u-HU" sz="2000" dirty="0" smtClean="0"/>
              <a:t> Külföld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7128792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b="1" dirty="0" smtClean="0"/>
              <a:t>VÁLLALKOZÁSOK/VÁLLALATOK ALAPVETŐ SZEREPE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556792"/>
            <a:ext cx="7200800" cy="4896544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000" dirty="0" smtClean="0"/>
              <a:t>	A vállalkozások sokféle szerepkört töltenek be az egyén és a társadalom életében: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hu-HU" sz="20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000" dirty="0" smtClean="0"/>
              <a:t>a fizetőképes </a:t>
            </a:r>
            <a:r>
              <a:rPr lang="hu-HU" sz="2000" b="1" dirty="0" smtClean="0"/>
              <a:t>kereslet kielégítése</a:t>
            </a:r>
            <a:r>
              <a:rPr lang="hu-HU" sz="2000" dirty="0" smtClean="0"/>
              <a:t> termelés vagy szolgáltatás révén;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hu-HU" sz="20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000" b="1" dirty="0" smtClean="0"/>
              <a:t>munkaalkalom teremtése</a:t>
            </a:r>
            <a:r>
              <a:rPr lang="hu-HU" sz="2000" dirty="0" smtClean="0"/>
              <a:t> a vállalkozónak, családjának és a munkavállalóknak;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hu-HU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b="1" dirty="0" smtClean="0"/>
              <a:t>társadalmi </a:t>
            </a:r>
            <a:r>
              <a:rPr lang="hu-HU" sz="2000" dirty="0" smtClean="0"/>
              <a:t>(adó- és járulék fizetéssel)</a:t>
            </a:r>
            <a:r>
              <a:rPr lang="hu-HU" sz="2000" b="1" dirty="0" smtClean="0"/>
              <a:t>, és egyéni jövedelem </a:t>
            </a:r>
            <a:r>
              <a:rPr lang="hu-HU" sz="2000" dirty="0" smtClean="0"/>
              <a:t>(bér- és egyéb jövedelem) létrehozása;</a:t>
            </a:r>
            <a:br>
              <a:rPr lang="hu-HU" sz="2000" dirty="0" smtClean="0"/>
            </a:br>
            <a:endParaRPr lang="hu-HU" sz="20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000" dirty="0" smtClean="0"/>
              <a:t>valamint különböző </a:t>
            </a:r>
            <a:r>
              <a:rPr lang="hu-HU" sz="2000" b="1" dirty="0" smtClean="0"/>
              <a:t>szociális, közösségi, környezetvédelmi és kulturális</a:t>
            </a:r>
            <a:r>
              <a:rPr lang="hu-HU" sz="2000" dirty="0" smtClean="0"/>
              <a:t> feladatok segítése.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5" y="148315"/>
            <a:ext cx="7164983" cy="760405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b="1" dirty="0" smtClean="0"/>
              <a:t>VÁLLALATI ERŐFORRÁSOK 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835696" y="2852936"/>
            <a:ext cx="7164982" cy="35142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dirty="0" smtClean="0"/>
              <a:t>	Vállalati erőforrások: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b="1" dirty="0" smtClean="0"/>
              <a:t>Emberi (humán) erőforrás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dirty="0" smtClean="0"/>
              <a:t>Természeti erőforrások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dirty="0" smtClean="0"/>
              <a:t>Gépi erőforrások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dirty="0" smtClean="0"/>
              <a:t>Anyagi erőforrások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dirty="0" smtClean="0"/>
              <a:t>Pénzügyi erőforrások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dirty="0" smtClean="0"/>
              <a:t>Információs erőforrások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691680" y="1124744"/>
            <a:ext cx="74523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hu-HU" sz="3200" dirty="0">
                <a:latin typeface="Times New Roman" pitchFamily="18" charset="0"/>
              </a:rPr>
              <a:t>A vállalkozás erőforrásokat vásárol, majd azokat termékekké, szolgáltatásokká alakítja át.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bldLvl="2"/>
      <p:bldP spid="2119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840289" cy="778098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b="1" dirty="0" smtClean="0"/>
              <a:t>VÁLLALKOZÁS/VÁLLALAT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340768"/>
            <a:ext cx="7128792" cy="489654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dirty="0" smtClean="0"/>
              <a:t>	A vállalkozásoknak több lehetséges formája van: az egyéni vállalkozás, gazdasági társaságok: közkereseti társaság (</a:t>
            </a:r>
            <a:r>
              <a:rPr lang="hu-HU" dirty="0" err="1" smtClean="0"/>
              <a:t>Kkt</a:t>
            </a:r>
            <a:r>
              <a:rPr lang="hu-HU" dirty="0" smtClean="0"/>
              <a:t>) betéti társaság (Bt) Közös vállalat, korlátolt felelősségű társaság (Kft) és részvénytársaság (Rt). 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dirty="0" smtClean="0"/>
              <a:t>	A továbbiakban a vállalkozás és vállalat kifejezést szinonimaként használjuk.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u-HU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2297" cy="70609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b="1" dirty="0" smtClean="0"/>
              <a:t>AZ ÜZLETI VÁLLALKOZÁS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1835697" y="1196752"/>
            <a:ext cx="7056784" cy="5184576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hu-HU" sz="2800" dirty="0" smtClean="0"/>
              <a:t>Az üzleti vállalkozás jellemzői: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hu-HU" sz="2800" dirty="0" smtClean="0"/>
              <a:t>- mindig jövedelemszerzés vezérli, </a:t>
            </a:r>
            <a:br>
              <a:rPr lang="hu-HU" sz="2800" dirty="0" smtClean="0"/>
            </a:br>
            <a:r>
              <a:rPr lang="hu-HU" sz="2800" dirty="0" smtClean="0"/>
              <a:t>- érdekelt a tőke (vagyon) növelésében,</a:t>
            </a:r>
            <a:br>
              <a:rPr lang="hu-HU" sz="2800" dirty="0" smtClean="0"/>
            </a:br>
            <a:r>
              <a:rPr lang="hu-HU" sz="2800" dirty="0" smtClean="0"/>
              <a:t>- önálló döntések meghozatalára van lehetősége és </a:t>
            </a:r>
            <a:r>
              <a:rPr lang="hu-HU" sz="2800" b="1" dirty="0" smtClean="0"/>
              <a:t>szüksége,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hu-HU" sz="2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hu-HU" sz="2800" dirty="0" smtClean="0"/>
              <a:t>- Elfogadható ösztönző, politikai-gazdasági rendszer veszi körül, beleértve a rendezett </a:t>
            </a:r>
            <a:r>
              <a:rPr lang="hu-HU" sz="2800" u="sng" dirty="0" smtClean="0"/>
              <a:t>tulajdonviszonyokat</a:t>
            </a:r>
            <a:r>
              <a:rPr lang="hu-HU" sz="2800" dirty="0" smtClean="0"/>
              <a:t>, az állam által meghatározott </a:t>
            </a:r>
            <a:r>
              <a:rPr lang="hu-HU" sz="2800" u="sng" dirty="0" smtClean="0"/>
              <a:t>szabályozórendszert</a:t>
            </a:r>
            <a:r>
              <a:rPr lang="hu-HU" sz="2800" dirty="0" smtClean="0"/>
              <a:t> és a </a:t>
            </a:r>
            <a:r>
              <a:rPr lang="hu-HU" sz="2800" u="sng" dirty="0" smtClean="0"/>
              <a:t>jogrendszert</a:t>
            </a:r>
            <a:r>
              <a:rPr lang="hu-HU" sz="2800" dirty="0" smtClean="0"/>
              <a:t>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63689" y="274638"/>
            <a:ext cx="7272807" cy="778098"/>
          </a:xfrm>
        </p:spPr>
        <p:txBody>
          <a:bodyPr/>
          <a:lstStyle/>
          <a:p>
            <a:r>
              <a:rPr lang="hu-HU" sz="2400" b="1" dirty="0" smtClean="0"/>
              <a:t>REGISZTRÁLT GAZDASÁGI SZERVEZETEK SZÁMA, db</a:t>
            </a:r>
            <a:endParaRPr lang="hu-HU" sz="24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63688" y="1124744"/>
            <a:ext cx="7272807" cy="5256584"/>
          </a:xfrm>
        </p:spPr>
        <p:txBody>
          <a:bodyPr/>
          <a:lstStyle/>
          <a:p>
            <a:r>
              <a:rPr lang="hu-HU" sz="2400" dirty="0" smtClean="0"/>
              <a:t>REGISZTRÁLT VÁLLALKOZÁSOK ÉS NON-PROFIT GAZDASÁGI TÁRSASÁGOK: 2.009.582. db</a:t>
            </a:r>
          </a:p>
          <a:p>
            <a:endParaRPr lang="hu-HU" sz="2400" dirty="0" smtClean="0"/>
          </a:p>
          <a:p>
            <a:r>
              <a:rPr lang="hu-HU" sz="2400" dirty="0" smtClean="0"/>
              <a:t>Gazdasági társaságok: 516.149.</a:t>
            </a:r>
          </a:p>
          <a:p>
            <a:pPr lvl="1"/>
            <a:r>
              <a:rPr lang="hu-HU" sz="2000" dirty="0" smtClean="0"/>
              <a:t>KFT.: 398. 016.</a:t>
            </a:r>
          </a:p>
          <a:p>
            <a:pPr lvl="1"/>
            <a:r>
              <a:rPr lang="hu-HU" sz="2000" dirty="0" smtClean="0"/>
              <a:t>Rt.:      8. 150.</a:t>
            </a:r>
          </a:p>
          <a:p>
            <a:pPr lvl="1"/>
            <a:r>
              <a:rPr lang="hu-HU" sz="2000" dirty="0" smtClean="0"/>
              <a:t>Kkt.:    2. 403.</a:t>
            </a:r>
          </a:p>
          <a:p>
            <a:pPr lvl="1"/>
            <a:r>
              <a:rPr lang="hu-HU" sz="2000" dirty="0" smtClean="0"/>
              <a:t>Bt.:    107. 580.</a:t>
            </a:r>
          </a:p>
          <a:p>
            <a:endParaRPr lang="hu-HU" sz="2400" dirty="0" smtClean="0"/>
          </a:p>
          <a:p>
            <a:r>
              <a:rPr lang="hu-HU" sz="2400" dirty="0" smtClean="0"/>
              <a:t>Szövetkezet: 3. 173. </a:t>
            </a:r>
          </a:p>
          <a:p>
            <a:r>
              <a:rPr lang="hu-HU" sz="2400" dirty="0" smtClean="0"/>
              <a:t>Egyéni vállalkozás: 586. 368.</a:t>
            </a:r>
          </a:p>
          <a:p>
            <a:r>
              <a:rPr lang="hu-HU" sz="2400" dirty="0" smtClean="0"/>
              <a:t>Non-profit gazdasági társaság: 4.280.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93420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771" y="168370"/>
            <a:ext cx="6778625" cy="1296144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b="1" dirty="0" smtClean="0"/>
              <a:t>A VÁLLALKOZÁSOK MŰKÖDÉSÉT BEFOLYÁSOLÓ KÜLSŐ ÉS BELSŐ TÉNYEZŐK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700808"/>
            <a:ext cx="7128792" cy="4597971"/>
          </a:xfrm>
        </p:spPr>
        <p:txBody>
          <a:bodyPr/>
          <a:lstStyle/>
          <a:p>
            <a:pPr algn="just" eaLnBrk="1" hangingPunct="1">
              <a:defRPr/>
            </a:pPr>
            <a:r>
              <a:rPr lang="hu-HU" b="1" dirty="0" smtClean="0"/>
              <a:t>Külső tényezők</a:t>
            </a:r>
            <a:r>
              <a:rPr lang="hu-HU" dirty="0" smtClean="0"/>
              <a:t>: piac, fogyasztók, beszállítók, versenytársak, állam.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hu-HU" dirty="0" smtClean="0"/>
          </a:p>
          <a:p>
            <a:pPr algn="just" eaLnBrk="1" hangingPunct="1">
              <a:defRPr/>
            </a:pPr>
            <a:r>
              <a:rPr lang="hu-HU" b="1" dirty="0" smtClean="0"/>
              <a:t>Belső tényezők</a:t>
            </a:r>
            <a:r>
              <a:rPr lang="hu-HU" dirty="0" smtClean="0"/>
              <a:t>: a vállalkozás múltja, mérete, profilja, alkalmazott technológiája, szervezeti felépítése, stratégiája, erőforrás ellátottsága (anyagi,- humán, stb.).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hu-HU" b="1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982" y="116632"/>
            <a:ext cx="6694487" cy="609600"/>
          </a:xfrm>
        </p:spPr>
        <p:txBody>
          <a:bodyPr/>
          <a:lstStyle/>
          <a:p>
            <a:pPr eaLnBrk="1" hangingPunct="1">
              <a:defRPr/>
            </a:pPr>
            <a:r>
              <a:rPr lang="hu-HU" sz="2400" b="1" smtClean="0"/>
              <a:t>A VÁLLALKOZÁSOK MŰKÖDÉSÉRE HATÓ TÉNYEZŐK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45255" y="1160845"/>
            <a:ext cx="1791204" cy="1077218"/>
          </a:xfrm>
          <a:prstGeom prst="rect">
            <a:avLst/>
          </a:prstGeom>
          <a:solidFill>
            <a:srgbClr val="FFFF9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hu-HU" sz="1600" dirty="0">
                <a:solidFill>
                  <a:srgbClr val="000000"/>
                </a:solidFill>
                <a:latin typeface="Comic Sans MS" pitchFamily="66" charset="0"/>
              </a:rPr>
              <a:t>HASZNÁLATI ÉRTÉK</a:t>
            </a:r>
          </a:p>
          <a:p>
            <a:pPr algn="ctr" eaLnBrk="1" hangingPunct="1"/>
            <a:r>
              <a:rPr kumimoji="1" lang="hu-HU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hu-HU" sz="1600" dirty="0" smtClean="0">
                <a:solidFill>
                  <a:srgbClr val="000000"/>
                </a:solidFill>
                <a:latin typeface="Comic Sans MS" pitchFamily="66" charset="0"/>
              </a:rPr>
              <a:t>Kiadások) </a:t>
            </a:r>
            <a:r>
              <a:rPr kumimoji="1" lang="hu-HU" sz="1600" dirty="0">
                <a:solidFill>
                  <a:srgbClr val="000000"/>
                </a:solidFill>
                <a:latin typeface="Comic Sans MS" pitchFamily="66" charset="0"/>
              </a:rPr>
              <a:t>ÉRTÉK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02583" y="1141850"/>
            <a:ext cx="2258351" cy="830997"/>
          </a:xfrm>
          <a:prstGeom prst="rect">
            <a:avLst/>
          </a:prstGeom>
          <a:solidFill>
            <a:srgbClr val="FFFF9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hu-HU" sz="1600" dirty="0">
                <a:solidFill>
                  <a:srgbClr val="000000"/>
                </a:solidFill>
                <a:latin typeface="Comic Sans MS" pitchFamily="66" charset="0"/>
              </a:rPr>
              <a:t>ÉRTÉK (Árbevétel)</a:t>
            </a:r>
          </a:p>
          <a:p>
            <a:pPr algn="ctr" eaLnBrk="1" hangingPunct="1"/>
            <a:r>
              <a:rPr kumimoji="1" lang="hu-HU" sz="1600" dirty="0">
                <a:solidFill>
                  <a:srgbClr val="000000"/>
                </a:solidFill>
                <a:latin typeface="Comic Sans MS" pitchFamily="66" charset="0"/>
              </a:rPr>
              <a:t>HASZNÁLATI ÉRTÉK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182276" y="2381250"/>
            <a:ext cx="4025900" cy="5905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hu-HU" sz="1600" b="1" dirty="0">
                <a:solidFill>
                  <a:schemeClr val="bg1"/>
                </a:solidFill>
                <a:latin typeface="Comic Sans MS" pitchFamily="66" charset="0"/>
              </a:rPr>
              <a:t>MIKROGAZDASÁGI</a:t>
            </a:r>
          </a:p>
          <a:p>
            <a:pPr algn="ctr" eaLnBrk="1" hangingPunct="1"/>
            <a:r>
              <a:rPr kumimoji="1" lang="hu-HU" sz="1600" b="1" dirty="0">
                <a:solidFill>
                  <a:schemeClr val="bg1"/>
                </a:solidFill>
                <a:latin typeface="Comic Sans MS" pitchFamily="66" charset="0"/>
              </a:rPr>
              <a:t>TERMELŐ/SZOLGÁLTATÓ RENDSZER</a:t>
            </a:r>
          </a:p>
        </p:txBody>
      </p: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1760321" y="2997692"/>
            <a:ext cx="7239000" cy="3823577"/>
            <a:chOff x="720" y="1872"/>
            <a:chExt cx="4560" cy="2275"/>
          </a:xfrm>
        </p:grpSpPr>
        <p:sp>
          <p:nvSpPr>
            <p:cNvPr id="20500" name="Text Box 7"/>
            <p:cNvSpPr txBox="1">
              <a:spLocks noChangeArrowheads="1"/>
            </p:cNvSpPr>
            <p:nvPr/>
          </p:nvSpPr>
          <p:spPr bwMode="auto">
            <a:xfrm>
              <a:off x="2033" y="2741"/>
              <a:ext cx="1894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kumimoji="1" lang="hu-HU" sz="1400" b="1" dirty="0">
                  <a:latin typeface="Comic Sans MS" pitchFamily="66" charset="0"/>
                </a:rPr>
                <a:t> ÉRTÉK(PÉNZ)-MOZGÁS</a:t>
              </a:r>
            </a:p>
            <a:p>
              <a:pPr algn="ctr" eaLnBrk="1" hangingPunct="1"/>
              <a:endParaRPr kumimoji="1" lang="hu-HU" sz="1400" b="1" dirty="0">
                <a:latin typeface="Comic Sans MS" pitchFamily="66" charset="0"/>
              </a:endParaRPr>
            </a:p>
            <a:p>
              <a:pPr algn="ctr" eaLnBrk="1" hangingPunct="1"/>
              <a:r>
                <a:rPr kumimoji="1" lang="hu-HU" sz="1400" b="1" dirty="0">
                  <a:solidFill>
                    <a:srgbClr val="33CCCC"/>
                  </a:solidFill>
                  <a:latin typeface="Comic Sans MS" pitchFamily="66" charset="0"/>
                </a:rPr>
                <a:t>INFORMÁCIÓ-MOZGÁS</a:t>
              </a:r>
            </a:p>
            <a:p>
              <a:pPr algn="ctr" eaLnBrk="1" hangingPunct="1"/>
              <a:endParaRPr kumimoji="1" lang="hu-HU" sz="1400" b="1" dirty="0">
                <a:solidFill>
                  <a:srgbClr val="33CCCC"/>
                </a:solidFill>
                <a:latin typeface="Comic Sans MS" pitchFamily="66" charset="0"/>
              </a:endParaRPr>
            </a:p>
            <a:p>
              <a:pPr algn="ctr" eaLnBrk="1" hangingPunct="1"/>
              <a:r>
                <a:rPr kumimoji="1" lang="hu-HU" sz="1400" b="1" dirty="0">
                  <a:solidFill>
                    <a:srgbClr val="FF9900"/>
                  </a:solidFill>
                  <a:latin typeface="Comic Sans MS" pitchFamily="66" charset="0"/>
                </a:rPr>
                <a:t>ANYAGI TÉNYEZŐK MOZGÁSA</a:t>
              </a:r>
            </a:p>
            <a:p>
              <a:pPr algn="ctr" eaLnBrk="1" hangingPunct="1"/>
              <a:endParaRPr kumimoji="1" lang="hu-HU" sz="1400" b="1" dirty="0">
                <a:solidFill>
                  <a:srgbClr val="E2C5FF"/>
                </a:solidFill>
                <a:latin typeface="Comic Sans MS" pitchFamily="66" charset="0"/>
              </a:endParaRPr>
            </a:p>
            <a:p>
              <a:pPr algn="ctr" eaLnBrk="1" hangingPunct="1"/>
              <a:r>
                <a:rPr kumimoji="1" lang="hu-HU" sz="1400" b="1" dirty="0">
                  <a:solidFill>
                    <a:schemeClr val="bg2"/>
                  </a:solidFill>
                  <a:latin typeface="Comic Sans MS" pitchFamily="66" charset="0"/>
                </a:rPr>
                <a:t>MUNKAERŐ-MOZGÁS</a:t>
              </a:r>
            </a:p>
          </p:txBody>
        </p:sp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2064" y="2832"/>
              <a:ext cx="144" cy="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292" y="2533"/>
              <a:ext cx="7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kumimoji="1" lang="hu-HU" sz="1600">
                  <a:latin typeface="Comic Sans MS" pitchFamily="66" charset="0"/>
                </a:rPr>
                <a:t>Árbevétel </a:t>
              </a:r>
            </a:p>
          </p:txBody>
        </p:sp>
        <p:sp>
          <p:nvSpPr>
            <p:cNvPr id="20503" name="Text Box 10"/>
            <p:cNvSpPr txBox="1">
              <a:spLocks noChangeArrowheads="1"/>
            </p:cNvSpPr>
            <p:nvPr/>
          </p:nvSpPr>
          <p:spPr bwMode="auto">
            <a:xfrm>
              <a:off x="1915" y="2533"/>
              <a:ext cx="7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kumimoji="1" lang="hu-HU" sz="1600">
                  <a:latin typeface="Comic Sans MS" pitchFamily="66" charset="0"/>
                </a:rPr>
                <a:t> Költségek</a:t>
              </a:r>
            </a:p>
          </p:txBody>
        </p:sp>
        <p:sp>
          <p:nvSpPr>
            <p:cNvPr id="20504" name="Text Box 11"/>
            <p:cNvSpPr txBox="1">
              <a:spLocks noChangeArrowheads="1"/>
            </p:cNvSpPr>
            <p:nvPr/>
          </p:nvSpPr>
          <p:spPr bwMode="auto">
            <a:xfrm rot="21449639">
              <a:off x="859" y="2638"/>
              <a:ext cx="116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kumimoji="1" lang="hu-HU" sz="1400" b="1" dirty="0">
                  <a:solidFill>
                    <a:srgbClr val="33CCCC"/>
                  </a:solidFill>
                  <a:latin typeface="Comic Sans MS" pitchFamily="66" charset="0"/>
                </a:rPr>
                <a:t>INFORMÁCIÓK</a:t>
              </a:r>
            </a:p>
            <a:p>
              <a:pPr eaLnBrk="1" hangingPunct="1"/>
              <a:endParaRPr kumimoji="1" lang="hu-HU" sz="1400" b="1" dirty="0">
                <a:solidFill>
                  <a:schemeClr val="hlink"/>
                </a:solidFill>
                <a:latin typeface="Comic Sans MS" pitchFamily="66" charset="0"/>
              </a:endParaRPr>
            </a:p>
            <a:p>
              <a:pPr eaLnBrk="1" hangingPunct="1"/>
              <a:r>
                <a:rPr kumimoji="1" lang="hu-HU" sz="1400" b="1" dirty="0">
                  <a:solidFill>
                    <a:srgbClr val="FF9900"/>
                  </a:solidFill>
                  <a:latin typeface="Comic Sans MS" pitchFamily="66" charset="0"/>
                </a:rPr>
                <a:t>ANYAG-ENERGIA</a:t>
              </a:r>
              <a:r>
                <a:rPr kumimoji="1" lang="hu-HU" sz="1400" b="1" dirty="0">
                  <a:latin typeface="Comic Sans MS" pitchFamily="66" charset="0"/>
                </a:rPr>
                <a:t> </a:t>
              </a:r>
            </a:p>
            <a:p>
              <a:pPr eaLnBrk="1" hangingPunct="1"/>
              <a:endParaRPr kumimoji="1" lang="hu-HU" sz="1400" b="1" dirty="0">
                <a:latin typeface="Comic Sans MS" pitchFamily="66" charset="0"/>
              </a:endParaRPr>
            </a:p>
            <a:p>
              <a:pPr eaLnBrk="1" hangingPunct="1"/>
              <a:r>
                <a:rPr kumimoji="1" lang="hu-HU" sz="1400" b="1" dirty="0">
                  <a:solidFill>
                    <a:schemeClr val="bg2"/>
                  </a:solidFill>
                  <a:latin typeface="Comic Sans MS" pitchFamily="66" charset="0"/>
                </a:rPr>
                <a:t>MUNKAERŐK</a:t>
              </a:r>
            </a:p>
          </p:txBody>
        </p:sp>
        <p:grpSp>
          <p:nvGrpSpPr>
            <p:cNvPr id="20505" name="Group 12"/>
            <p:cNvGrpSpPr>
              <a:grpSpLocks/>
            </p:cNvGrpSpPr>
            <p:nvPr/>
          </p:nvGrpSpPr>
          <p:grpSpPr bwMode="auto">
            <a:xfrm>
              <a:off x="720" y="1872"/>
              <a:ext cx="4560" cy="2275"/>
              <a:chOff x="720" y="1872"/>
              <a:chExt cx="4560" cy="2275"/>
            </a:xfrm>
          </p:grpSpPr>
          <p:sp>
            <p:nvSpPr>
              <p:cNvPr id="20506" name="Oval 13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2496" cy="864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hu-HU">
                  <a:latin typeface="Comic Sans MS" pitchFamily="66" charset="0"/>
                </a:endParaRPr>
              </a:p>
            </p:txBody>
          </p:sp>
          <p:sp>
            <p:nvSpPr>
              <p:cNvPr id="20507" name="Oval 1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4560" cy="1968"/>
              </a:xfrm>
              <a:prstGeom prst="ellips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8" name="Line 15"/>
              <p:cNvSpPr>
                <a:spLocks noChangeShapeType="1"/>
              </p:cNvSpPr>
              <p:nvPr/>
            </p:nvSpPr>
            <p:spPr bwMode="auto">
              <a:xfrm flipV="1">
                <a:off x="3648" y="2832"/>
                <a:ext cx="192" cy="7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09" name="Text Box 16"/>
              <p:cNvSpPr txBox="1">
                <a:spLocks noChangeArrowheads="1"/>
              </p:cNvSpPr>
              <p:nvPr/>
            </p:nvSpPr>
            <p:spPr bwMode="auto">
              <a:xfrm>
                <a:off x="786" y="1918"/>
                <a:ext cx="1388" cy="21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kumimoji="1" lang="hu-HU" sz="1600" b="1" dirty="0">
                    <a:solidFill>
                      <a:schemeClr val="bg1"/>
                    </a:solidFill>
                    <a:latin typeface="Comic Sans MS" pitchFamily="66" charset="0"/>
                  </a:rPr>
                  <a:t>ERŐFORRÁSOK (</a:t>
                </a:r>
                <a:r>
                  <a:rPr kumimoji="1" lang="hu-HU" sz="1600" b="1" dirty="0" err="1">
                    <a:solidFill>
                      <a:schemeClr val="bg1"/>
                    </a:solidFill>
                    <a:latin typeface="Comic Sans MS" pitchFamily="66" charset="0"/>
                  </a:rPr>
                  <a:t>Kö</a:t>
                </a:r>
                <a:r>
                  <a:rPr kumimoji="1" lang="hu-HU" sz="1600" b="1" dirty="0">
                    <a:solidFill>
                      <a:schemeClr val="bg1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20510" name="Text Box 17"/>
              <p:cNvSpPr txBox="1">
                <a:spLocks noChangeArrowheads="1"/>
              </p:cNvSpPr>
              <p:nvPr/>
            </p:nvSpPr>
            <p:spPr bwMode="auto">
              <a:xfrm>
                <a:off x="3792" y="1872"/>
                <a:ext cx="1414" cy="2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kumimoji="1" lang="hu-HU" sz="1600" b="1">
                    <a:solidFill>
                      <a:srgbClr val="000000"/>
                    </a:solidFill>
                    <a:latin typeface="Comic Sans MS" pitchFamily="66" charset="0"/>
                  </a:rPr>
                  <a:t>PRODUKTUMOK (Á) </a:t>
                </a:r>
              </a:p>
            </p:txBody>
          </p:sp>
          <p:sp>
            <p:nvSpPr>
              <p:cNvPr id="20511" name="Text Box 18"/>
              <p:cNvSpPr txBox="1">
                <a:spLocks noChangeArrowheads="1"/>
              </p:cNvSpPr>
              <p:nvPr/>
            </p:nvSpPr>
            <p:spPr bwMode="auto">
              <a:xfrm rot="135539">
                <a:off x="4283" y="2634"/>
                <a:ext cx="996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kumimoji="1" lang="hu-HU" sz="1400" b="1" dirty="0">
                    <a:solidFill>
                      <a:srgbClr val="33CCCC"/>
                    </a:solidFill>
                    <a:latin typeface="Comic Sans MS" pitchFamily="66" charset="0"/>
                  </a:rPr>
                  <a:t>INFORMÁCIÓK</a:t>
                </a:r>
              </a:p>
              <a:p>
                <a:pPr eaLnBrk="1" hangingPunct="1"/>
                <a:r>
                  <a:rPr kumimoji="1" lang="hu-HU" sz="1400" b="1" dirty="0">
                    <a:solidFill>
                      <a:srgbClr val="FF9900"/>
                    </a:solidFill>
                    <a:latin typeface="Comic Sans MS" pitchFamily="66" charset="0"/>
                  </a:rPr>
                  <a:t>ÁRUK</a:t>
                </a:r>
              </a:p>
              <a:p>
                <a:pPr eaLnBrk="1" hangingPunct="1"/>
                <a:r>
                  <a:rPr kumimoji="1" lang="hu-HU" sz="1400" b="1" dirty="0">
                    <a:solidFill>
                      <a:schemeClr val="tx2"/>
                    </a:solidFill>
                    <a:latin typeface="Comic Sans MS" pitchFamily="66" charset="0"/>
                  </a:rPr>
                  <a:t>HULLADÉKOK </a:t>
                </a:r>
              </a:p>
              <a:p>
                <a:pPr eaLnBrk="1" hangingPunct="1"/>
                <a:r>
                  <a:rPr kumimoji="1" lang="hu-HU" sz="1400" b="1" dirty="0">
                    <a:solidFill>
                      <a:schemeClr val="bg2"/>
                    </a:solidFill>
                    <a:latin typeface="Comic Sans MS" pitchFamily="66" charset="0"/>
                  </a:rPr>
                  <a:t>MUNKAERŐK</a:t>
                </a:r>
              </a:p>
            </p:txBody>
          </p:sp>
          <p:sp>
            <p:nvSpPr>
              <p:cNvPr id="20512" name="Line 19"/>
              <p:cNvSpPr>
                <a:spLocks noChangeShapeType="1"/>
              </p:cNvSpPr>
              <p:nvPr/>
            </p:nvSpPr>
            <p:spPr bwMode="auto">
              <a:xfrm>
                <a:off x="1701" y="2750"/>
                <a:ext cx="672" cy="336"/>
              </a:xfrm>
              <a:prstGeom prst="line">
                <a:avLst/>
              </a:prstGeom>
              <a:noFill/>
              <a:ln w="25400">
                <a:solidFill>
                  <a:srgbClr val="33CCCC"/>
                </a:solidFill>
                <a:prstDash val="lg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3" name="Line 20"/>
              <p:cNvSpPr>
                <a:spLocks noChangeShapeType="1"/>
              </p:cNvSpPr>
              <p:nvPr/>
            </p:nvSpPr>
            <p:spPr bwMode="auto">
              <a:xfrm flipH="1">
                <a:off x="3600" y="2736"/>
                <a:ext cx="720" cy="384"/>
              </a:xfrm>
              <a:prstGeom prst="line">
                <a:avLst/>
              </a:prstGeom>
              <a:noFill/>
              <a:ln w="25400">
                <a:solidFill>
                  <a:srgbClr val="33CCCC"/>
                </a:solidFill>
                <a:prstDash val="lg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4" name="Line 21"/>
              <p:cNvSpPr>
                <a:spLocks noChangeShapeType="1"/>
              </p:cNvSpPr>
              <p:nvPr/>
            </p:nvSpPr>
            <p:spPr bwMode="auto">
              <a:xfrm flipH="1" flipV="1">
                <a:off x="1776" y="3024"/>
                <a:ext cx="480" cy="28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prstDash val="lg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5" name="Line 22"/>
              <p:cNvSpPr>
                <a:spLocks noChangeShapeType="1"/>
              </p:cNvSpPr>
              <p:nvPr/>
            </p:nvSpPr>
            <p:spPr bwMode="auto">
              <a:xfrm flipH="1">
                <a:off x="3744" y="2928"/>
                <a:ext cx="576" cy="38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lg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6" name="Line 23"/>
              <p:cNvSpPr>
                <a:spLocks noChangeShapeType="1"/>
              </p:cNvSpPr>
              <p:nvPr/>
            </p:nvSpPr>
            <p:spPr bwMode="auto">
              <a:xfrm flipH="1">
                <a:off x="3792" y="2832"/>
                <a:ext cx="528" cy="432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7" name="Line 24"/>
              <p:cNvSpPr>
                <a:spLocks noChangeShapeType="1"/>
              </p:cNvSpPr>
              <p:nvPr/>
            </p:nvSpPr>
            <p:spPr bwMode="auto">
              <a:xfrm flipH="1">
                <a:off x="3552" y="3120"/>
                <a:ext cx="720" cy="5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lg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8" name="Line 25"/>
              <p:cNvSpPr>
                <a:spLocks noChangeShapeType="1"/>
              </p:cNvSpPr>
              <p:nvPr/>
            </p:nvSpPr>
            <p:spPr bwMode="auto">
              <a:xfrm flipH="1" flipV="1">
                <a:off x="1584" y="3264"/>
                <a:ext cx="768" cy="336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lg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19" name="Text Box 26"/>
              <p:cNvSpPr txBox="1">
                <a:spLocks noChangeArrowheads="1"/>
              </p:cNvSpPr>
              <p:nvPr/>
            </p:nvSpPr>
            <p:spPr bwMode="auto">
              <a:xfrm>
                <a:off x="1973" y="3929"/>
                <a:ext cx="2096" cy="21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2F4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kumimoji="1" lang="hu-HU" sz="1600" b="1">
                    <a:solidFill>
                      <a:srgbClr val="FF3300"/>
                    </a:solidFill>
                    <a:latin typeface="Comic Sans MS" pitchFamily="66" charset="0"/>
                  </a:rPr>
                  <a:t>K Ö R N Y E Z E T   (P I A C)</a:t>
                </a:r>
              </a:p>
            </p:txBody>
          </p:sp>
          <p:sp>
            <p:nvSpPr>
              <p:cNvPr id="20520" name="Line 27"/>
              <p:cNvSpPr>
                <a:spLocks noChangeShapeType="1"/>
              </p:cNvSpPr>
              <p:nvPr/>
            </p:nvSpPr>
            <p:spPr bwMode="auto">
              <a:xfrm flipV="1">
                <a:off x="2016" y="2112"/>
                <a:ext cx="192" cy="48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521" name="Line 28"/>
              <p:cNvSpPr>
                <a:spLocks noChangeShapeType="1"/>
              </p:cNvSpPr>
              <p:nvPr/>
            </p:nvSpPr>
            <p:spPr bwMode="auto">
              <a:xfrm rot="1650564" flipV="1">
                <a:off x="3648" y="2112"/>
                <a:ext cx="192" cy="48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</p:grpSp>
      </p:grp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4161660" y="2965942"/>
            <a:ext cx="2478564" cy="830997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hu-HU" sz="1600" b="1" dirty="0">
                <a:solidFill>
                  <a:schemeClr val="bg1"/>
                </a:solidFill>
                <a:latin typeface="Comic Sans MS" pitchFamily="66" charset="0"/>
              </a:rPr>
              <a:t>RENDSZER-</a:t>
            </a:r>
          </a:p>
          <a:p>
            <a:pPr algn="ctr" eaLnBrk="1" hangingPunct="1"/>
            <a:r>
              <a:rPr kumimoji="1" lang="hu-HU" sz="1600" b="1" dirty="0">
                <a:solidFill>
                  <a:schemeClr val="bg1"/>
                </a:solidFill>
                <a:latin typeface="Comic Sans MS" pitchFamily="66" charset="0"/>
              </a:rPr>
              <a:t>FOLYAMATOK</a:t>
            </a:r>
          </a:p>
          <a:p>
            <a:pPr algn="ctr" eaLnBrk="1" hangingPunct="1"/>
            <a:r>
              <a:rPr kumimoji="1" lang="hu-HU" sz="1600" b="1" dirty="0">
                <a:solidFill>
                  <a:schemeClr val="bg1"/>
                </a:solidFill>
                <a:latin typeface="Comic Sans MS" pitchFamily="66" charset="0"/>
              </a:rPr>
              <a:t>(FŐ-ÉS </a:t>
            </a:r>
            <a:r>
              <a:rPr kumimoji="1" lang="hu-HU" sz="1600" b="1" dirty="0" smtClean="0">
                <a:solidFill>
                  <a:schemeClr val="bg1"/>
                </a:solidFill>
                <a:latin typeface="Comic Sans MS" pitchFamily="66" charset="0"/>
              </a:rPr>
              <a:t>FELTÉTELES)</a:t>
            </a:r>
            <a:r>
              <a:rPr kumimoji="1" lang="hu-HU" sz="1600" b="1" dirty="0" smtClean="0">
                <a:solidFill>
                  <a:srgbClr val="003300"/>
                </a:solidFill>
                <a:latin typeface="Comic Sans MS" pitchFamily="66" charset="0"/>
              </a:rPr>
              <a:t>)</a:t>
            </a:r>
            <a:endParaRPr kumimoji="1" lang="hu-HU" sz="1600" b="1" dirty="0">
              <a:solidFill>
                <a:srgbClr val="003300"/>
              </a:solidFill>
              <a:latin typeface="Comic Sans MS" pitchFamily="66" charset="0"/>
            </a:endParaRP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1695164" y="5500008"/>
            <a:ext cx="1655762" cy="1155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8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hu-HU" sz="1400" b="1" dirty="0">
                <a:solidFill>
                  <a:srgbClr val="FF3300"/>
                </a:solidFill>
                <a:latin typeface="Comic Sans MS" pitchFamily="66" charset="0"/>
              </a:rPr>
              <a:t>TÁRSADALMI </a:t>
            </a:r>
          </a:p>
          <a:p>
            <a:pPr eaLnBrk="1" hangingPunct="1"/>
            <a:r>
              <a:rPr kumimoji="1" lang="hu-HU" sz="1400" b="1" dirty="0">
                <a:solidFill>
                  <a:srgbClr val="FF3300"/>
                </a:solidFill>
                <a:latin typeface="Comic Sans MS" pitchFamily="66" charset="0"/>
              </a:rPr>
              <a:t>KÖRNYEZET</a:t>
            </a:r>
          </a:p>
          <a:p>
            <a:pPr eaLnBrk="1" hangingPunct="1">
              <a:buFontTx/>
              <a:buChar char="•"/>
            </a:pPr>
            <a:r>
              <a:rPr kumimoji="1" lang="hu-HU" sz="1400" b="1" dirty="0">
                <a:solidFill>
                  <a:srgbClr val="FF3300"/>
                </a:solidFill>
                <a:latin typeface="Comic Sans MS" pitchFamily="66" charset="0"/>
              </a:rPr>
              <a:t> Pénzügyi</a:t>
            </a:r>
          </a:p>
          <a:p>
            <a:pPr eaLnBrk="1" hangingPunct="1">
              <a:buFontTx/>
              <a:buChar char="•"/>
            </a:pPr>
            <a:r>
              <a:rPr kumimoji="1" lang="hu-HU" sz="1400" b="1" dirty="0">
                <a:solidFill>
                  <a:srgbClr val="FF3300"/>
                </a:solidFill>
                <a:latin typeface="Comic Sans MS" pitchFamily="66" charset="0"/>
              </a:rPr>
              <a:t> Önkormányzati</a:t>
            </a:r>
          </a:p>
          <a:p>
            <a:pPr eaLnBrk="1" hangingPunct="1">
              <a:buFontTx/>
              <a:buChar char="•"/>
            </a:pPr>
            <a:r>
              <a:rPr kumimoji="1" lang="hu-HU" sz="1400" b="1" dirty="0">
                <a:solidFill>
                  <a:srgbClr val="FF3300"/>
                </a:solidFill>
                <a:latin typeface="Comic Sans MS" pitchFamily="66" charset="0"/>
              </a:rPr>
              <a:t>Állami </a:t>
            </a:r>
          </a:p>
        </p:txBody>
      </p:sp>
      <p:grpSp>
        <p:nvGrpSpPr>
          <p:cNvPr id="74783" name="Group 31"/>
          <p:cNvGrpSpPr>
            <a:grpSpLocks/>
          </p:cNvGrpSpPr>
          <p:nvPr/>
        </p:nvGrpSpPr>
        <p:grpSpPr bwMode="auto">
          <a:xfrm>
            <a:off x="3605213" y="906015"/>
            <a:ext cx="3124200" cy="2066925"/>
            <a:chOff x="1948" y="618"/>
            <a:chExt cx="1968" cy="1302"/>
          </a:xfrm>
        </p:grpSpPr>
        <p:sp>
          <p:nvSpPr>
            <p:cNvPr id="20490" name="Line 32"/>
            <p:cNvSpPr>
              <a:spLocks noChangeShapeType="1"/>
            </p:cNvSpPr>
            <p:nvPr/>
          </p:nvSpPr>
          <p:spPr bwMode="auto">
            <a:xfrm flipH="1" flipV="1">
              <a:off x="2236" y="7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20491" name="Line 33"/>
            <p:cNvSpPr>
              <a:spLocks noChangeShapeType="1"/>
            </p:cNvSpPr>
            <p:nvPr/>
          </p:nvSpPr>
          <p:spPr bwMode="auto">
            <a:xfrm flipV="1">
              <a:off x="3580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/>
            </a:p>
          </p:txBody>
        </p:sp>
        <p:grpSp>
          <p:nvGrpSpPr>
            <p:cNvPr id="20492" name="Group 34"/>
            <p:cNvGrpSpPr>
              <a:grpSpLocks/>
            </p:cNvGrpSpPr>
            <p:nvPr/>
          </p:nvGrpSpPr>
          <p:grpSpPr bwMode="auto">
            <a:xfrm>
              <a:off x="1948" y="618"/>
              <a:ext cx="1968" cy="918"/>
              <a:chOff x="1948" y="618"/>
              <a:chExt cx="1968" cy="918"/>
            </a:xfrm>
          </p:grpSpPr>
          <p:sp>
            <p:nvSpPr>
              <p:cNvPr id="20493" name="Line 35"/>
              <p:cNvSpPr>
                <a:spLocks noChangeShapeType="1"/>
              </p:cNvSpPr>
              <p:nvPr/>
            </p:nvSpPr>
            <p:spPr bwMode="auto">
              <a:xfrm>
                <a:off x="1948" y="9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494" name="Line 36"/>
              <p:cNvSpPr>
                <a:spLocks noChangeShapeType="1"/>
              </p:cNvSpPr>
              <p:nvPr/>
            </p:nvSpPr>
            <p:spPr bwMode="auto">
              <a:xfrm>
                <a:off x="3244" y="110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495" name="Line 37"/>
              <p:cNvSpPr>
                <a:spLocks noChangeShapeType="1"/>
              </p:cNvSpPr>
              <p:nvPr/>
            </p:nvSpPr>
            <p:spPr bwMode="auto">
              <a:xfrm flipH="1">
                <a:off x="1948" y="110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496" name="Line 38"/>
              <p:cNvSpPr>
                <a:spLocks noChangeShapeType="1"/>
              </p:cNvSpPr>
              <p:nvPr/>
            </p:nvSpPr>
            <p:spPr bwMode="auto">
              <a:xfrm flipH="1">
                <a:off x="3244" y="9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/>
              </a:p>
            </p:txBody>
          </p:sp>
          <p:sp>
            <p:nvSpPr>
              <p:cNvPr id="20497" name="Oval 39"/>
              <p:cNvSpPr>
                <a:spLocks noChangeArrowheads="1"/>
              </p:cNvSpPr>
              <p:nvPr/>
            </p:nvSpPr>
            <p:spPr bwMode="auto">
              <a:xfrm>
                <a:off x="1948" y="1200"/>
                <a:ext cx="624" cy="336"/>
              </a:xfrm>
              <a:prstGeom prst="ellipse">
                <a:avLst/>
              </a:prstGeom>
              <a:solidFill>
                <a:srgbClr val="FFFF9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hu-HU" sz="1600" b="1">
                    <a:solidFill>
                      <a:srgbClr val="000000"/>
                    </a:solidFill>
                    <a:latin typeface="Comic Sans MS" pitchFamily="66" charset="0"/>
                  </a:rPr>
                  <a:t>CSERE</a:t>
                </a:r>
              </a:p>
            </p:txBody>
          </p:sp>
          <p:sp>
            <p:nvSpPr>
              <p:cNvPr id="20498" name="Oval 40"/>
              <p:cNvSpPr>
                <a:spLocks noChangeArrowheads="1"/>
              </p:cNvSpPr>
              <p:nvPr/>
            </p:nvSpPr>
            <p:spPr bwMode="auto">
              <a:xfrm>
                <a:off x="3292" y="1200"/>
                <a:ext cx="624" cy="336"/>
              </a:xfrm>
              <a:prstGeom prst="ellipse">
                <a:avLst/>
              </a:prstGeom>
              <a:solidFill>
                <a:srgbClr val="FFFF9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hu-HU" sz="1600" b="1">
                    <a:solidFill>
                      <a:srgbClr val="000000"/>
                    </a:solidFill>
                    <a:latin typeface="Comic Sans MS" pitchFamily="66" charset="0"/>
                  </a:rPr>
                  <a:t>CSERE</a:t>
                </a:r>
              </a:p>
            </p:txBody>
          </p:sp>
          <p:sp>
            <p:nvSpPr>
              <p:cNvPr id="20499" name="Text Box 41"/>
              <p:cNvSpPr txBox="1">
                <a:spLocks noChangeArrowheads="1"/>
              </p:cNvSpPr>
              <p:nvPr/>
            </p:nvSpPr>
            <p:spPr bwMode="auto">
              <a:xfrm>
                <a:off x="2426" y="618"/>
                <a:ext cx="919" cy="218"/>
              </a:xfrm>
              <a:prstGeom prst="rect">
                <a:avLst/>
              </a:prstGeom>
              <a:solidFill>
                <a:srgbClr val="FFFF9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kumimoji="1" lang="hu-HU" sz="1600" b="1" dirty="0">
                    <a:solidFill>
                      <a:srgbClr val="000000"/>
                    </a:solidFill>
                    <a:latin typeface="Comic Sans MS" pitchFamily="66" charset="0"/>
                  </a:rPr>
                  <a:t>MARKETING</a:t>
                </a:r>
              </a:p>
            </p:txBody>
          </p:sp>
        </p:grp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animBg="1" autoUpdateAnimBg="0"/>
      <p:bldP spid="74756" grpId="0" animBg="1" autoUpdateAnimBg="0"/>
      <p:bldP spid="74757" grpId="0" animBg="1" autoUpdateAnimBg="0"/>
      <p:bldP spid="74781" grpId="0" animBg="1" autoUpdateAnimBg="0"/>
      <p:bldP spid="7478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 számának helye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9B978A0-788A-435D-A675-CB80263E8B6E}" type="slidenum">
              <a:rPr lang="hu-H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hu-H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4075" y="115888"/>
            <a:ext cx="7019925" cy="648816"/>
          </a:xfrm>
        </p:spPr>
        <p:txBody>
          <a:bodyPr/>
          <a:lstStyle/>
          <a:p>
            <a:pPr eaLnBrk="1" hangingPunct="1">
              <a:defRPr/>
            </a:pPr>
            <a:r>
              <a:rPr lang="hu-HU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VÁLLALKOZÁSOK CSOPORTOSÍTÁSA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688" y="764705"/>
            <a:ext cx="7355486" cy="568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400" b="1" u="sng" dirty="0" smtClean="0">
                <a:latin typeface="Arial" charset="0"/>
                <a:cs typeface="Arial" charset="0"/>
              </a:rPr>
              <a:t>1. Tulajdonforma szerint: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400" dirty="0" smtClean="0">
                <a:latin typeface="Arial" charset="0"/>
                <a:cs typeface="Arial" charset="0"/>
              </a:rPr>
              <a:t>magánvállalatok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400" dirty="0" smtClean="0">
                <a:latin typeface="Arial" charset="0"/>
                <a:cs typeface="Arial" charset="0"/>
              </a:rPr>
              <a:t>állami vállalatok</a:t>
            </a:r>
          </a:p>
          <a:p>
            <a:pPr eaLnBrk="1" hangingPunct="1">
              <a:lnSpc>
                <a:spcPct val="80000"/>
              </a:lnSpc>
              <a:defRPr/>
            </a:pPr>
            <a:endParaRPr lang="hu-HU" sz="16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400" b="1" u="sng" dirty="0" smtClean="0">
                <a:latin typeface="Arial" charset="0"/>
                <a:cs typeface="Arial" charset="0"/>
              </a:rPr>
              <a:t>2. A tevékenység jellege (tevékenységi kör) szerint: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400" dirty="0" smtClean="0">
                <a:latin typeface="Arial" charset="0"/>
                <a:cs typeface="Arial" charset="0"/>
              </a:rPr>
              <a:t>termelő (a) kitermelő, alapanyag termelő vállalatok, pl. bányavállalat, halászati vállalat </a:t>
            </a:r>
            <a:r>
              <a:rPr lang="hu-HU" sz="2400" i="1" dirty="0" smtClean="0">
                <a:latin typeface="Arial" charset="0"/>
                <a:cs typeface="Arial" charset="0"/>
              </a:rPr>
              <a:t>(primer szektor),</a:t>
            </a:r>
            <a:r>
              <a:rPr lang="hu-HU" sz="2400" dirty="0" smtClean="0">
                <a:latin typeface="Arial" charset="0"/>
                <a:cs typeface="Arial" charset="0"/>
              </a:rPr>
              <a:t>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400" dirty="0" smtClean="0">
                <a:latin typeface="Arial" charset="0"/>
                <a:cs typeface="Arial" charset="0"/>
              </a:rPr>
              <a:t>(b) feldolgozó vállalatok (1. termelési eszközöket  2. fogyasztási cikkeket gyártók) </a:t>
            </a:r>
            <a:r>
              <a:rPr lang="hu-HU" sz="2400" i="1" dirty="0" smtClean="0">
                <a:latin typeface="Arial" charset="0"/>
                <a:cs typeface="Arial" charset="0"/>
              </a:rPr>
              <a:t>(szekunder szektor)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400" dirty="0" smtClean="0">
                <a:latin typeface="Arial" charset="0"/>
                <a:cs typeface="Arial" charset="0"/>
              </a:rPr>
              <a:t>(c) szolgáltató vállalatok </a:t>
            </a:r>
            <a:r>
              <a:rPr lang="hu-HU" sz="2400" i="1" dirty="0" smtClean="0">
                <a:latin typeface="Arial" charset="0"/>
                <a:cs typeface="Arial" charset="0"/>
              </a:rPr>
              <a:t>(tercier szektor)</a:t>
            </a:r>
            <a:endParaRPr lang="hu-HU" sz="2400" dirty="0" smtClean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hu-HU" sz="1800" dirty="0" smtClean="0">
                <a:latin typeface="Arial" charset="0"/>
                <a:cs typeface="Arial" charset="0"/>
              </a:rPr>
              <a:t>kereskedelmi vállalatok, közlekedési vállalatok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hu-HU" sz="1800" dirty="0" smtClean="0">
                <a:latin typeface="Arial" charset="0"/>
                <a:cs typeface="Arial" charset="0"/>
              </a:rPr>
              <a:t>pénzintézetek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hu-HU" sz="1800" dirty="0" smtClean="0">
                <a:latin typeface="Arial" charset="0"/>
                <a:cs typeface="Arial" charset="0"/>
              </a:rPr>
              <a:t>személyi szolgáltató vállalatok (pl. vendéglátás, utazási irodák)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hu-HU" sz="1800" dirty="0" smtClean="0">
                <a:latin typeface="Arial" charset="0"/>
                <a:cs typeface="Arial" charset="0"/>
              </a:rPr>
              <a:t>egyéb szolgáltató vállalatok, pl. javító vállalat, iskola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hu-HU" sz="1600" u="sng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0"/>
            <a:ext cx="7452320" cy="764704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b="1" dirty="0" smtClean="0"/>
              <a:t>KÖVETELMÉNYRENDSZER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836712"/>
            <a:ext cx="7452320" cy="60212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hu-HU" sz="2400" dirty="0" smtClean="0"/>
              <a:t>Aláírás – feltételek: 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hu-HU" sz="1800" dirty="0" smtClean="0"/>
              <a:t>1. Az előadások on-line, a gyakorlatok jelenléti oktatással történnek. A gyakorlatokon elvárt az </a:t>
            </a:r>
            <a:r>
              <a:rPr lang="hu-HU" sz="1800" u="sng" dirty="0" smtClean="0"/>
              <a:t>aktív</a:t>
            </a:r>
            <a:r>
              <a:rPr lang="hu-HU" sz="1800" dirty="0" smtClean="0"/>
              <a:t> részvétel. (pl.: számológép használata kötelező! A moodle-ba feltöltött gyakorlati anyagok használata kötelező!) Négynél több gyakorlatról nem lehet hiányozni. Mindenki köteles az általa felvett gyakorlati foglalkozásokon részt venni. 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hu-HU" sz="1800" dirty="0" smtClean="0"/>
              <a:t>2. Zárthelyi </a:t>
            </a:r>
            <a:r>
              <a:rPr lang="hu-HU" sz="1800" dirty="0"/>
              <a:t>dolgozat sikeres teljesítése.</a:t>
            </a:r>
          </a:p>
          <a:p>
            <a:pPr lvl="2" algn="just">
              <a:lnSpc>
                <a:spcPct val="80000"/>
              </a:lnSpc>
              <a:defRPr/>
            </a:pPr>
            <a:r>
              <a:rPr lang="hu-HU" sz="1800" dirty="0"/>
              <a:t>A zárthelyi dolgozat megírására a szorgalmi időszak </a:t>
            </a:r>
            <a:r>
              <a:rPr lang="hu-HU" sz="1800" dirty="0" smtClean="0"/>
              <a:t>6. hetében (2021. 03. 21. reggel 8-órától), </a:t>
            </a:r>
            <a:r>
              <a:rPr lang="hu-HU" sz="1800" dirty="0"/>
              <a:t>az előadás idejében kerül sor. </a:t>
            </a:r>
            <a:r>
              <a:rPr lang="hu-HU" sz="1800" dirty="0" smtClean="0"/>
              <a:t>A Zárthelyi dolgozat formája on-line lesz. A </a:t>
            </a:r>
            <a:r>
              <a:rPr lang="hu-HU" sz="1800" dirty="0"/>
              <a:t>zárthelyi dolgozatban </a:t>
            </a:r>
            <a:r>
              <a:rPr lang="hu-HU" sz="1800" dirty="0" smtClean="0"/>
              <a:t>elméleti és számítási feladatok is számonkérésre kerülnek. </a:t>
            </a:r>
          </a:p>
          <a:p>
            <a:pPr lvl="2" algn="just">
              <a:lnSpc>
                <a:spcPct val="80000"/>
              </a:lnSpc>
              <a:defRPr/>
            </a:pPr>
            <a:r>
              <a:rPr lang="hu-HU" sz="1800" dirty="0" smtClean="0"/>
              <a:t>Aláírási </a:t>
            </a:r>
            <a:r>
              <a:rPr lang="hu-HU" sz="1800" dirty="0"/>
              <a:t>feltétel a zárthelyi dolgozat </a:t>
            </a:r>
            <a:r>
              <a:rPr lang="hu-HU" sz="1800" dirty="0" smtClean="0"/>
              <a:t>minimum 50</a:t>
            </a:r>
            <a:r>
              <a:rPr lang="hu-HU" sz="1800" dirty="0"/>
              <a:t>%-osra történő megírása. </a:t>
            </a:r>
            <a:r>
              <a:rPr lang="hu-HU" sz="1800" dirty="0" smtClean="0"/>
              <a:t> </a:t>
            </a:r>
            <a:endParaRPr lang="hu-HU" sz="1800" dirty="0"/>
          </a:p>
          <a:p>
            <a:pPr lvl="2" algn="just">
              <a:lnSpc>
                <a:spcPct val="80000"/>
              </a:lnSpc>
              <a:defRPr/>
            </a:pPr>
            <a:r>
              <a:rPr lang="hu-HU" sz="1800" dirty="0"/>
              <a:t>A dolgozat pótlására </a:t>
            </a:r>
            <a:r>
              <a:rPr lang="hu-HU" sz="1800" dirty="0" smtClean="0"/>
              <a:t>később egyeztetett időpontban kerül sor, a pótlásra </a:t>
            </a:r>
            <a:r>
              <a:rPr lang="hu-HU" sz="1800" b="1" dirty="0" smtClean="0">
                <a:solidFill>
                  <a:schemeClr val="accent6">
                    <a:lumMod val="50000"/>
                  </a:schemeClr>
                </a:solidFill>
              </a:rPr>
              <a:t>egyszeri lehetőség áll rendelkezésre.</a:t>
            </a:r>
          </a:p>
          <a:p>
            <a:pPr lvl="2" algn="just">
              <a:lnSpc>
                <a:spcPct val="80000"/>
              </a:lnSpc>
              <a:defRPr/>
            </a:pPr>
            <a:r>
              <a:rPr lang="hu-HU" sz="1800" dirty="0"/>
              <a:t>Levelező tagozaton </a:t>
            </a:r>
            <a:r>
              <a:rPr lang="hu-HU" sz="1800" dirty="0" smtClean="0"/>
              <a:t>aláírási </a:t>
            </a:r>
            <a:r>
              <a:rPr lang="hu-HU" sz="1800" dirty="0"/>
              <a:t>feltétel a </a:t>
            </a:r>
            <a:r>
              <a:rPr lang="hu-HU" sz="1800" dirty="0" smtClean="0"/>
              <a:t>nappali </a:t>
            </a:r>
            <a:r>
              <a:rPr lang="hu-HU" sz="1800" dirty="0"/>
              <a:t>tagozattal megegyező feltételek szerint a zárthelyi dolgozat sikeres </a:t>
            </a:r>
            <a:r>
              <a:rPr lang="hu-HU" sz="1800" dirty="0" smtClean="0"/>
              <a:t>teljesítése. </a:t>
            </a:r>
            <a:r>
              <a:rPr lang="hu-HU" sz="1800" dirty="0"/>
              <a:t>A zárthelyi dolgozat időpontját az első előadáson egyezteti az oktató a hallgatókkal</a:t>
            </a:r>
            <a:r>
              <a:rPr lang="hu-HU" sz="1800" dirty="0" smtClean="0"/>
              <a:t>.</a:t>
            </a:r>
            <a:endParaRPr lang="hu-HU" sz="1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898" y="116632"/>
            <a:ext cx="8229600" cy="1209675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b="1" dirty="0" smtClean="0"/>
              <a:t>TEÁOR FELÉPÍTÉSE </a:t>
            </a:r>
            <a:br>
              <a:rPr lang="hu-HU" sz="3600" b="1" dirty="0" smtClean="0"/>
            </a:br>
            <a:endParaRPr lang="hu-HU" sz="3600" b="1" dirty="0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hu-HU" sz="2400" b="1" dirty="0" smtClean="0"/>
              <a:t>Jelenleg TEÁOR’08 az aktuális rendszer, ami összhangban van a Európai Uniós NACE (Nomenclature générale des Activités économiques dans les Communautés Européennes)</a:t>
            </a:r>
            <a:r>
              <a:rPr lang="hu-HU" sz="2400" dirty="0" smtClean="0"/>
              <a:t> </a:t>
            </a:r>
            <a:r>
              <a:rPr lang="hu-HU" sz="2400" b="1" dirty="0" smtClean="0"/>
              <a:t>nomenklatúrával: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hu-HU" sz="2800" dirty="0" smtClean="0"/>
          </a:p>
          <a:p>
            <a:pPr marL="0" indent="0" eaLnBrk="1" hangingPunct="1">
              <a:defRPr/>
            </a:pPr>
            <a:r>
              <a:rPr lang="hu-HU" sz="2800" dirty="0" smtClean="0"/>
              <a:t> Nemzetgazdasági ág</a:t>
            </a:r>
          </a:p>
          <a:p>
            <a:pPr marL="0" indent="0" eaLnBrk="1" hangingPunct="1">
              <a:defRPr/>
            </a:pPr>
            <a:r>
              <a:rPr lang="hu-HU" sz="2800" dirty="0" smtClean="0"/>
              <a:t> Ágazat</a:t>
            </a:r>
          </a:p>
          <a:p>
            <a:pPr marL="0" indent="0" eaLnBrk="1" hangingPunct="1">
              <a:defRPr/>
            </a:pPr>
            <a:r>
              <a:rPr lang="hu-HU" sz="2800" dirty="0" smtClean="0"/>
              <a:t> Alágazat</a:t>
            </a:r>
          </a:p>
          <a:p>
            <a:pPr marL="0" indent="0" eaLnBrk="1" hangingPunct="1">
              <a:defRPr/>
            </a:pPr>
            <a:r>
              <a:rPr lang="hu-HU" sz="2800" dirty="0" smtClean="0"/>
              <a:t> Szakágazat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b="1" smtClean="0"/>
              <a:t>TEVÉKENYSÉGI KÖRÖK (TEÁOR szerint)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1800" b="1" smtClean="0"/>
              <a:t>A. </a:t>
            </a:r>
            <a:r>
              <a:rPr lang="hu-HU" sz="1800" smtClean="0"/>
              <a:t>MEZŐGAZDASÁG, ERDŐGAZDÁLKODÁS, HALÁSZAT</a:t>
            </a:r>
          </a:p>
          <a:p>
            <a:pPr eaLnBrk="1" hangingPunct="1">
              <a:defRPr/>
            </a:pPr>
            <a:r>
              <a:rPr lang="hu-HU" sz="1800" b="1" smtClean="0"/>
              <a:t>B. </a:t>
            </a:r>
            <a:r>
              <a:rPr lang="hu-HU" sz="1800" smtClean="0"/>
              <a:t>BÁNYÁSZAT, KŐFEJTÉS</a:t>
            </a:r>
          </a:p>
          <a:p>
            <a:pPr eaLnBrk="1" hangingPunct="1">
              <a:defRPr/>
            </a:pPr>
            <a:r>
              <a:rPr lang="hu-HU" sz="1800" b="1" smtClean="0"/>
              <a:t>C. </a:t>
            </a:r>
            <a:r>
              <a:rPr lang="hu-HU" sz="1800" smtClean="0"/>
              <a:t>FELDOLGOZÓIPAR</a:t>
            </a:r>
          </a:p>
          <a:p>
            <a:pPr eaLnBrk="1" hangingPunct="1">
              <a:defRPr/>
            </a:pPr>
            <a:r>
              <a:rPr lang="hu-HU" sz="1800" b="1" smtClean="0"/>
              <a:t>D. </a:t>
            </a:r>
            <a:r>
              <a:rPr lang="hu-HU" sz="1800" smtClean="0"/>
              <a:t>VILLAMOSENERGIA-, GÁZ-, GŐZELLÁTÁS, LÉGKONDICIONÁLÁS</a:t>
            </a:r>
          </a:p>
          <a:p>
            <a:pPr eaLnBrk="1" hangingPunct="1">
              <a:defRPr/>
            </a:pPr>
            <a:r>
              <a:rPr lang="hu-HU" sz="1800" b="1" smtClean="0"/>
              <a:t>E. </a:t>
            </a:r>
            <a:r>
              <a:rPr lang="hu-HU" sz="1800" smtClean="0"/>
              <a:t>VÍZELLÁTÁS; SZENNYVÍZ GYŰJTÉSE, KEZELÉSE, HULLADÉKGAZDÁLKODÁS, SZENNYEZŐDÉSMENTESÍTÉS</a:t>
            </a:r>
          </a:p>
          <a:p>
            <a:pPr eaLnBrk="1" hangingPunct="1">
              <a:defRPr/>
            </a:pPr>
            <a:r>
              <a:rPr lang="hu-HU" sz="1800" b="1" smtClean="0"/>
              <a:t>F. </a:t>
            </a:r>
            <a:r>
              <a:rPr lang="hu-HU" sz="1800" smtClean="0"/>
              <a:t>ÉPÍTŐIPAR</a:t>
            </a:r>
          </a:p>
          <a:p>
            <a:pPr eaLnBrk="1" hangingPunct="1">
              <a:defRPr/>
            </a:pPr>
            <a:r>
              <a:rPr lang="hu-HU" sz="1800" b="1" smtClean="0"/>
              <a:t>G. </a:t>
            </a:r>
            <a:r>
              <a:rPr lang="hu-HU" sz="1800" smtClean="0"/>
              <a:t>KERESKEDELEM, GÉPJÁRMŰJAVÍTÁS</a:t>
            </a:r>
          </a:p>
          <a:p>
            <a:pPr eaLnBrk="1" hangingPunct="1">
              <a:defRPr/>
            </a:pPr>
            <a:r>
              <a:rPr lang="hu-HU" sz="1800" b="1" smtClean="0"/>
              <a:t>H. </a:t>
            </a:r>
            <a:r>
              <a:rPr lang="hu-HU" sz="1800" smtClean="0"/>
              <a:t>SZÁLLÍTÁS, RAKTÁROZÁS</a:t>
            </a:r>
          </a:p>
          <a:p>
            <a:pPr eaLnBrk="1" hangingPunct="1">
              <a:defRPr/>
            </a:pPr>
            <a:r>
              <a:rPr lang="hu-HU" sz="1800" b="1" smtClean="0"/>
              <a:t>I.  </a:t>
            </a:r>
            <a:r>
              <a:rPr lang="hu-HU" sz="1800" smtClean="0"/>
              <a:t>SZÁLLÁSHELY-SZOLGÁLTATÁS, VENDÉGLÁTÁS</a:t>
            </a:r>
          </a:p>
          <a:p>
            <a:pPr eaLnBrk="1" hangingPunct="1">
              <a:defRPr/>
            </a:pPr>
            <a:r>
              <a:rPr lang="hu-HU" sz="1800" b="1" smtClean="0"/>
              <a:t>J. </a:t>
            </a:r>
            <a:r>
              <a:rPr lang="hu-HU" sz="1800" smtClean="0"/>
              <a:t>INFORMÁCIÓ, KOMMUNIKÁCIÓ</a:t>
            </a:r>
          </a:p>
          <a:p>
            <a:pPr eaLnBrk="1" hangingPunct="1">
              <a:defRPr/>
            </a:pPr>
            <a:r>
              <a:rPr lang="hu-HU" sz="1800" b="1" smtClean="0"/>
              <a:t>K. </a:t>
            </a:r>
            <a:r>
              <a:rPr lang="hu-HU" sz="1800" smtClean="0"/>
              <a:t>PÉNZÜGYI, BIZTOSÍTÁSI TEVÉKENYSÉG</a:t>
            </a:r>
          </a:p>
          <a:p>
            <a:pPr eaLnBrk="1" hangingPunct="1">
              <a:defRPr/>
            </a:pPr>
            <a:r>
              <a:rPr lang="hu-HU" sz="1800" b="1" smtClean="0"/>
              <a:t>L. </a:t>
            </a:r>
            <a:r>
              <a:rPr lang="hu-HU" sz="1800" smtClean="0"/>
              <a:t>INGATLANÜGYLETEK</a:t>
            </a:r>
          </a:p>
          <a:p>
            <a:pPr eaLnBrk="1" hangingPunct="1">
              <a:defRPr/>
            </a:pPr>
            <a:endParaRPr lang="hu-HU" sz="1800" smtClean="0"/>
          </a:p>
          <a:p>
            <a:pPr eaLnBrk="1" hangingPunct="1">
              <a:defRPr/>
            </a:pPr>
            <a:endParaRPr lang="hu-HU" sz="160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b="1" smtClean="0"/>
              <a:t>TEVÉKENYSÉGI KÖRÖK (TEÁOR szerint)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1800" b="1" smtClean="0"/>
              <a:t>M</a:t>
            </a:r>
            <a:r>
              <a:rPr lang="hu-HU" sz="1800" smtClean="0"/>
              <a:t>. SZAKMAI, TUDOMÁNYOS, MŰSZAKI TEVÉKENYSÉG</a:t>
            </a:r>
          </a:p>
          <a:p>
            <a:pPr eaLnBrk="1" hangingPunct="1">
              <a:defRPr/>
            </a:pPr>
            <a:r>
              <a:rPr lang="hu-HU" sz="1800" b="1" smtClean="0"/>
              <a:t>N</a:t>
            </a:r>
            <a:r>
              <a:rPr lang="hu-HU" sz="1800" smtClean="0"/>
              <a:t>. ADMINISZTRATÍV ÉS SZOLGÁLTATÁST TÁMOGATÓ TEVÉKENYSÉG</a:t>
            </a:r>
          </a:p>
          <a:p>
            <a:pPr eaLnBrk="1" hangingPunct="1">
              <a:defRPr/>
            </a:pPr>
            <a:r>
              <a:rPr lang="hu-HU" sz="1800" b="1" smtClean="0"/>
              <a:t>O. </a:t>
            </a:r>
            <a:r>
              <a:rPr lang="hu-HU" sz="1800" smtClean="0"/>
              <a:t>KÖZIGAZGATÁS, VÉDELEM; KÖTELEZŐ TÁRSADALOMBIZTOSÍTÁS</a:t>
            </a:r>
          </a:p>
          <a:p>
            <a:pPr eaLnBrk="1" hangingPunct="1">
              <a:defRPr/>
            </a:pPr>
            <a:r>
              <a:rPr lang="hu-HU" sz="1800" b="1" smtClean="0"/>
              <a:t>P. </a:t>
            </a:r>
            <a:r>
              <a:rPr lang="hu-HU" sz="1800" smtClean="0"/>
              <a:t>OKTATÁS</a:t>
            </a:r>
          </a:p>
          <a:p>
            <a:pPr eaLnBrk="1" hangingPunct="1">
              <a:defRPr/>
            </a:pPr>
            <a:r>
              <a:rPr lang="hu-HU" sz="1800" b="1" smtClean="0"/>
              <a:t>Q. </a:t>
            </a:r>
            <a:r>
              <a:rPr lang="hu-HU" sz="1800" smtClean="0"/>
              <a:t>HUMÁN-EGÉSZSÉGÜGYI, SZOCIÁLIS ELLÁTÁS</a:t>
            </a:r>
          </a:p>
          <a:p>
            <a:pPr eaLnBrk="1" hangingPunct="1">
              <a:defRPr/>
            </a:pPr>
            <a:r>
              <a:rPr lang="hu-HU" sz="1800" b="1" smtClean="0"/>
              <a:t>R</a:t>
            </a:r>
            <a:r>
              <a:rPr lang="hu-HU" sz="1800" smtClean="0"/>
              <a:t>. MŰVÉSZET, SZÓRAKOZTATÁS</a:t>
            </a:r>
          </a:p>
          <a:p>
            <a:pPr eaLnBrk="1" hangingPunct="1">
              <a:defRPr/>
            </a:pPr>
            <a:r>
              <a:rPr lang="hu-HU" sz="1800" b="1" smtClean="0"/>
              <a:t>S</a:t>
            </a:r>
            <a:r>
              <a:rPr lang="hu-HU" sz="1800" smtClean="0"/>
              <a:t>. EGYÉB SZOLGÁLTATÁS</a:t>
            </a:r>
          </a:p>
          <a:p>
            <a:pPr eaLnBrk="1" hangingPunct="1">
              <a:defRPr/>
            </a:pPr>
            <a:r>
              <a:rPr lang="hu-HU" sz="1800" b="1" smtClean="0"/>
              <a:t>T. </a:t>
            </a:r>
            <a:r>
              <a:rPr lang="hu-HU" sz="1800" smtClean="0"/>
              <a:t>HÁZTARTÁS MUNKAADÓI TEVÉKENYSÉGE; TERMÉK ELŐÁLLÍTÁSA, SZOLGÁLTATÁS VÉGZÉSE SAJÁT FOGYASZTÁSRA</a:t>
            </a:r>
          </a:p>
          <a:p>
            <a:pPr eaLnBrk="1" hangingPunct="1">
              <a:defRPr/>
            </a:pPr>
            <a:endParaRPr lang="hu-HU" sz="180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b="1" smtClean="0"/>
              <a:t>TEÁOR FELÉPÍTÉSE, példa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1556792"/>
            <a:ext cx="7235825" cy="4525963"/>
          </a:xfrm>
        </p:spPr>
        <p:txBody>
          <a:bodyPr/>
          <a:lstStyle/>
          <a:p>
            <a:pPr eaLnBrk="1" hangingPunct="1">
              <a:defRPr/>
            </a:pPr>
            <a:r>
              <a:rPr lang="hu-HU" sz="2600" dirty="0" smtClean="0"/>
              <a:t>A:	mezőgazdaság, erdőgazdálkodás, 		halászat</a:t>
            </a:r>
          </a:p>
          <a:p>
            <a:pPr eaLnBrk="1" hangingPunct="1">
              <a:defRPr/>
            </a:pPr>
            <a:r>
              <a:rPr lang="hu-HU" sz="2600" dirty="0" smtClean="0"/>
              <a:t>01: 	növénytermesztés, állattenyésztés, 	vadgazdálkodás és	kapcsolódó 	szolgáltatások</a:t>
            </a:r>
          </a:p>
          <a:p>
            <a:pPr eaLnBrk="1" hangingPunct="1">
              <a:defRPr/>
            </a:pPr>
            <a:r>
              <a:rPr lang="hu-HU" sz="2600" dirty="0" smtClean="0"/>
              <a:t>01.1: nem évelő növény termesztése</a:t>
            </a:r>
          </a:p>
          <a:p>
            <a:pPr eaLnBrk="1" hangingPunct="1">
              <a:defRPr/>
            </a:pPr>
            <a:r>
              <a:rPr lang="hu-HU" sz="2600" dirty="0" smtClean="0"/>
              <a:t>01.11: gabonaféle (kivéve rizs), hüvelyes 	</a:t>
            </a:r>
            <a:r>
              <a:rPr lang="hu-HU" sz="2600" dirty="0"/>
              <a:t> </a:t>
            </a:r>
            <a:r>
              <a:rPr lang="hu-HU" sz="2600" dirty="0" smtClean="0"/>
              <a:t>    növény, olajos mag termesztése</a:t>
            </a:r>
            <a:r>
              <a:rPr lang="hu-HU" dirty="0" smtClean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b="1" smtClean="0"/>
              <a:t>TEÁOR FELÉPÍTÉSE, másik példa…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88840"/>
            <a:ext cx="6778625" cy="4525963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G.	Kereskedelem, gépjárműjavítás</a:t>
            </a:r>
          </a:p>
          <a:p>
            <a:pPr eaLnBrk="1" hangingPunct="1">
              <a:defRPr/>
            </a:pPr>
            <a:r>
              <a:rPr lang="hu-HU" sz="2800" dirty="0" smtClean="0"/>
              <a:t>45.	gépjármű, motorkerékpár 			kereskedelme, javítása</a:t>
            </a:r>
          </a:p>
          <a:p>
            <a:pPr eaLnBrk="1" hangingPunct="1">
              <a:defRPr/>
            </a:pPr>
            <a:r>
              <a:rPr lang="hu-HU" sz="2800" dirty="0" smtClean="0"/>
              <a:t>45.1. gépjármű-kereskedelem</a:t>
            </a:r>
          </a:p>
          <a:p>
            <a:pPr eaLnBrk="1" hangingPunct="1">
              <a:defRPr/>
            </a:pPr>
            <a:r>
              <a:rPr lang="hu-HU" sz="2800" dirty="0" smtClean="0"/>
              <a:t>45.11.személygépjármű-, 				könnyűgépjármű-kereskedelem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b="1" smtClean="0"/>
              <a:t>TEÁOR FELÉPÍTÉSE, </a:t>
            </a:r>
            <a:br>
              <a:rPr lang="hu-HU" sz="3600" b="1" smtClean="0"/>
            </a:br>
            <a:r>
              <a:rPr lang="hu-HU" sz="3600" b="1" smtClean="0"/>
              <a:t>… és még egy példa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2204864"/>
            <a:ext cx="6778625" cy="3484984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I.</a:t>
            </a:r>
            <a:r>
              <a:rPr lang="hu-HU" sz="2800" dirty="0"/>
              <a:t> </a:t>
            </a:r>
            <a:r>
              <a:rPr lang="hu-HU" sz="2800" dirty="0" smtClean="0"/>
              <a:t>Szálláshely-szolgáltatás, </a:t>
            </a:r>
            <a:r>
              <a:rPr lang="hu-HU" sz="2800" dirty="0"/>
              <a:t> </a:t>
            </a:r>
            <a:r>
              <a:rPr lang="hu-HU" sz="2800" dirty="0" smtClean="0"/>
              <a:t>	Vendéglátás</a:t>
            </a:r>
          </a:p>
          <a:p>
            <a:pPr eaLnBrk="1" hangingPunct="1">
              <a:defRPr/>
            </a:pPr>
            <a:r>
              <a:rPr lang="hu-HU" sz="2800" dirty="0" smtClean="0"/>
              <a:t>55.</a:t>
            </a:r>
            <a:r>
              <a:rPr lang="hu-HU" sz="2800" dirty="0"/>
              <a:t> </a:t>
            </a:r>
            <a:r>
              <a:rPr lang="hu-HU" sz="2800" dirty="0" smtClean="0"/>
              <a:t>Szálláshely-szolgáltatás</a:t>
            </a:r>
          </a:p>
          <a:p>
            <a:pPr eaLnBrk="1" hangingPunct="1">
              <a:defRPr/>
            </a:pPr>
            <a:r>
              <a:rPr lang="hu-HU" sz="2800" dirty="0" smtClean="0"/>
              <a:t>55.1. Szállodai szolgáltatás</a:t>
            </a:r>
          </a:p>
          <a:p>
            <a:pPr eaLnBrk="1" hangingPunct="1">
              <a:defRPr/>
            </a:pPr>
            <a:r>
              <a:rPr lang="hu-HU" sz="2800" dirty="0" smtClean="0"/>
              <a:t>55.10. Szállodai szolgáltatás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78625" cy="922114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b="1" dirty="0" smtClean="0"/>
              <a:t>GAZDASÁGI SZEKTOROK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Primer szektor: A. és B.  </a:t>
            </a:r>
          </a:p>
          <a:p>
            <a:pPr eaLnBrk="1" hangingPunct="1">
              <a:defRPr/>
            </a:pPr>
            <a:r>
              <a:rPr lang="hu-HU" dirty="0" smtClean="0"/>
              <a:t>Szekunder szektor: C.</a:t>
            </a:r>
          </a:p>
          <a:p>
            <a:pPr eaLnBrk="1" hangingPunct="1">
              <a:defRPr/>
            </a:pPr>
            <a:r>
              <a:rPr lang="hu-HU" dirty="0" smtClean="0"/>
              <a:t>Tercier szektor: D.-T.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 számának helye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CF0D93-0482-4DF1-8526-714D9D2F092B}" type="slidenum">
              <a:rPr lang="hu-H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hu-H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688" y="476672"/>
            <a:ext cx="7272808" cy="58796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hu-HU" b="1" u="sng" dirty="0" smtClean="0">
                <a:latin typeface="Arial" charset="0"/>
                <a:cs typeface="Arial" charset="0"/>
              </a:rPr>
              <a:t>3. nagyság szerint (EU):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defRPr/>
            </a:pPr>
            <a:r>
              <a:rPr lang="hu-HU" dirty="0" smtClean="0">
                <a:latin typeface="Arial" charset="0"/>
                <a:cs typeface="Arial" charset="0"/>
              </a:rPr>
              <a:t>Mikro-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defRPr/>
            </a:pPr>
            <a:r>
              <a:rPr lang="hu-HU" dirty="0" smtClean="0">
                <a:latin typeface="Arial" charset="0"/>
                <a:cs typeface="Arial" charset="0"/>
              </a:rPr>
              <a:t>Kis-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defRPr/>
            </a:pPr>
            <a:r>
              <a:rPr lang="hu-HU" dirty="0" smtClean="0">
                <a:latin typeface="Arial" charset="0"/>
                <a:cs typeface="Arial" charset="0"/>
              </a:rPr>
              <a:t>Középvállalkozások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defRPr/>
            </a:pPr>
            <a:r>
              <a:rPr lang="hu-HU" dirty="0" smtClean="0">
                <a:latin typeface="Arial" charset="0"/>
                <a:cs typeface="Arial" charset="0"/>
              </a:rPr>
              <a:t>Nagyvállalatok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hu-HU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 smtClean="0">
                <a:latin typeface="Arial" charset="0"/>
                <a:cs typeface="Arial" charset="0"/>
              </a:rPr>
              <a:t>A kategóriába sorolás alapja: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>
                <a:latin typeface="Arial" charset="0"/>
                <a:cs typeface="Arial" charset="0"/>
              </a:rPr>
              <a:t>a foglalkoztatottak száma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>
                <a:latin typeface="Arial" charset="0"/>
                <a:cs typeface="Arial" charset="0"/>
              </a:rPr>
              <a:t>a tőke (vagyon) nagysága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>
                <a:latin typeface="Arial" charset="0"/>
                <a:cs typeface="Arial" charset="0"/>
              </a:rPr>
              <a:t>az éves forgalom (nettó árbevétel) nagysága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 számának helye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41C088-323E-435C-BF55-99FE48EEEF87}" type="slidenum">
              <a:rPr lang="hu-H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hu-H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52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1300" y="0"/>
            <a:ext cx="7632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VÁLLALKOZÁSOK NAGYSÁG SZERINTI CSOPORTJAI (EU)</a:t>
            </a:r>
          </a:p>
        </p:txBody>
      </p:sp>
      <p:sp>
        <p:nvSpPr>
          <p:cNvPr id="2529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9712" y="1412776"/>
            <a:ext cx="6984776" cy="4392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400" b="1" u="sng" dirty="0" smtClean="0">
                <a:latin typeface="Arial" charset="0"/>
                <a:cs typeface="Arial" charset="0"/>
              </a:rPr>
              <a:t>Mikrovállalkozás: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Alkalmazottak száma:	max. 9 fő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Mérlegfőösszeg:	 max. 2 millió € vagy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Éves nettó árbevétel:	 max. 2 millió €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400" b="1" u="sng" dirty="0" smtClean="0">
                <a:latin typeface="Arial" charset="0"/>
                <a:cs typeface="Arial" charset="0"/>
              </a:rPr>
              <a:t>Kisvállalkozás: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Alkalmazottak száma:	10 – 49 fő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Mérlegfőösszeg:	 max. 10 millió € vagy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Éves nettó árbevétel: max. 10 millió €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400" b="1" u="sng" dirty="0" smtClean="0">
                <a:latin typeface="Arial" charset="0"/>
                <a:cs typeface="Arial" charset="0"/>
              </a:rPr>
              <a:t>Középvállalkozás: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Alkalmazottak száma:	50 – 249 fő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Mérlegfőösszeg:	 max. 43 millió € vagy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smtClean="0">
                <a:latin typeface="Arial" charset="0"/>
                <a:cs typeface="Arial" charset="0"/>
              </a:rPr>
              <a:t>Éves nettó árbevétel: max. 50 millió €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400" b="1" u="sng" dirty="0" smtClean="0">
                <a:latin typeface="Arial" charset="0"/>
                <a:cs typeface="Arial" charset="0"/>
              </a:rPr>
              <a:t>Nagyvállalat:</a:t>
            </a:r>
            <a:r>
              <a:rPr lang="hu-HU" sz="2400" dirty="0" smtClean="0">
                <a:solidFill>
                  <a:schemeClr val="folHlink"/>
                </a:solidFill>
                <a:latin typeface="Arial" charset="0"/>
                <a:cs typeface="Arial" charset="0"/>
              </a:rPr>
              <a:t> </a:t>
            </a:r>
            <a:r>
              <a:rPr lang="hu-HU" sz="2000" dirty="0" smtClean="0">
                <a:latin typeface="Arial" charset="0"/>
                <a:cs typeface="Arial" charset="0"/>
              </a:rPr>
              <a:t>Alkalmazottak száma	több, mint 249 fő.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9" y="116632"/>
            <a:ext cx="7200800" cy="1152128"/>
          </a:xfrm>
        </p:spPr>
        <p:txBody>
          <a:bodyPr/>
          <a:lstStyle/>
          <a:p>
            <a:pPr eaLnBrk="1" hangingPunct="1">
              <a:defRPr/>
            </a:pPr>
            <a:r>
              <a:rPr lang="hu-HU" sz="2400" b="1" dirty="0" smtClean="0"/>
              <a:t>REGISZTRÁLT VÁLLALKOZÁSOK SZÁMA LÉTSZÁMKATEGÓRIÁK SZERINT (2021.)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556792"/>
            <a:ext cx="7200800" cy="3816424"/>
          </a:xfrm>
        </p:spPr>
        <p:txBody>
          <a:bodyPr/>
          <a:lstStyle/>
          <a:p>
            <a:pPr eaLnBrk="1" hangingPunct="1">
              <a:defRPr/>
            </a:pPr>
            <a:endParaRPr lang="hu-HU" dirty="0" smtClean="0"/>
          </a:p>
          <a:p>
            <a:pPr eaLnBrk="1" hangingPunct="1">
              <a:defRPr/>
            </a:pPr>
            <a:r>
              <a:rPr lang="hu-HU" dirty="0" smtClean="0"/>
              <a:t>0-9 fő:			1.818.122 db</a:t>
            </a:r>
          </a:p>
          <a:p>
            <a:pPr eaLnBrk="1" hangingPunct="1">
              <a:defRPr/>
            </a:pPr>
            <a:r>
              <a:rPr lang="hu-HU" dirty="0" smtClean="0"/>
              <a:t>10-49 fő:		     32.812 db</a:t>
            </a:r>
          </a:p>
          <a:p>
            <a:pPr eaLnBrk="1" hangingPunct="1">
              <a:defRPr/>
            </a:pPr>
            <a:r>
              <a:rPr lang="hu-HU" dirty="0" smtClean="0"/>
              <a:t>50-249 fő:		       4.943 db</a:t>
            </a:r>
          </a:p>
          <a:p>
            <a:pPr eaLnBrk="1" hangingPunct="1">
              <a:defRPr/>
            </a:pPr>
            <a:r>
              <a:rPr lang="hu-HU" dirty="0" smtClean="0"/>
              <a:t>250 fő és felette :          982 db</a:t>
            </a:r>
          </a:p>
          <a:p>
            <a:pPr marL="0" indent="0" eaLnBrk="1" hangingPunct="1">
              <a:buNone/>
              <a:defRPr/>
            </a:pPr>
            <a:endParaRPr lang="hu-HU" dirty="0" smtClean="0"/>
          </a:p>
          <a:p>
            <a:pPr marL="0" indent="0" eaLnBrk="1" hangingPunct="1">
              <a:buNone/>
              <a:defRPr/>
            </a:pPr>
            <a:r>
              <a:rPr lang="hu-HU" sz="1600" dirty="0" smtClean="0"/>
              <a:t>Forrás: KSH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640"/>
            <a:ext cx="6778625" cy="72008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b="1" dirty="0" smtClean="0"/>
              <a:t>KÖVETELMÉNYRENDSZER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908720"/>
            <a:ext cx="7128791" cy="532859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hu-HU" sz="2200" dirty="0" smtClean="0"/>
              <a:t>Számonkérés: On-line kollokvium. Egyetemi gépteremben, felügyelet mellett!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hu-HU" sz="22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200" dirty="0" smtClean="0"/>
              <a:t>Elméleti és gyakorlati anyag is számonkérésre kerül (kb. 50-50% arányban)!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hu-HU" sz="22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200" b="1" u="sng" dirty="0" smtClean="0"/>
              <a:t>FIGYELEM !!!</a:t>
            </a:r>
            <a:r>
              <a:rPr lang="hu-HU" sz="2200" dirty="0" smtClean="0"/>
              <a:t>: Az elégséges érdemjegy feltétele a vizsgadolgozat minimum 60%-os teljesítése.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hu-HU" sz="22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200" dirty="0"/>
              <a:t>Az előadások anyagára épül a szemináriumi anyag. Az előadásoknak ezért kettős szerepe lesz</a:t>
            </a:r>
            <a:r>
              <a:rPr lang="hu-HU" sz="2200" dirty="0" smtClean="0"/>
              <a:t>!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hu-HU" sz="22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200" dirty="0" smtClean="0"/>
              <a:t>Gyakorlatokon az elméleti anyag egy részének példákon keresztüli számolása történik.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hu-HU" sz="22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200" dirty="0" smtClean="0"/>
              <a:t>A kollokvium során a teljes félév anyaga számonkérésre kerül. (ZH előtti anyagrészek is!!!)</a:t>
            </a:r>
          </a:p>
          <a:p>
            <a:pPr eaLnBrk="1" hangingPunct="1">
              <a:lnSpc>
                <a:spcPct val="80000"/>
              </a:lnSpc>
              <a:defRPr/>
            </a:pPr>
            <a:endParaRPr lang="hu-HU" sz="2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128792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b="1" dirty="0" smtClean="0"/>
              <a:t>A VÁLLALATI MÉRETSTRUKTÚRA MAGYARORSZÁGON ÉS AZ EU-BAN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89909152"/>
              </p:ext>
            </p:extLst>
          </p:nvPr>
        </p:nvGraphicFramePr>
        <p:xfrm>
          <a:off x="1691679" y="1923505"/>
          <a:ext cx="7272808" cy="4207349"/>
        </p:xfrm>
        <a:graphic>
          <a:graphicData uri="http://schemas.openxmlformats.org/drawingml/2006/table">
            <a:tbl>
              <a:tblPr/>
              <a:tblGrid>
                <a:gridCol w="1876854"/>
                <a:gridCol w="1697543"/>
                <a:gridCol w="1117737"/>
                <a:gridCol w="1564045"/>
                <a:gridCol w="1016629"/>
              </a:tblGrid>
              <a:tr h="11866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Vállalatméret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 vállalatok aránya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 foglalkoztatottak aránya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2705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Magyar-ország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Eu-átlag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Magyar-ország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EU-átlag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3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Mikrovállalat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Kisvállalat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Középvállalat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KKV-k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Nagyvállalat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95,4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3,8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0,7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99,9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0,1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91,8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6,9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99,8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0,2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35,8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18,9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16,2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71,0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29,0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29,6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20,6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16,2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67,1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32,9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8028385" y="1480220"/>
            <a:ext cx="50405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dirty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7056784" cy="1152128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hu-HU" sz="3200" b="1" dirty="0" smtClean="0"/>
              <a:t>A VÁLLALATI MŰKÖDÉS ÉRINTETTJEI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340768"/>
            <a:ext cx="6912768" cy="48245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>
                <a:solidFill>
                  <a:schemeClr val="tx2"/>
                </a:solidFill>
              </a:rPr>
              <a:t>ÉRINTETT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/>
              <a:t>minden olyan személy vagy csoport</a:t>
            </a:r>
          </a:p>
          <a:p>
            <a:pPr eaLnBrk="1" hangingPunct="1">
              <a:defRPr/>
            </a:pPr>
            <a:r>
              <a:rPr lang="hu-HU" dirty="0" smtClean="0"/>
              <a:t>aki/amely befolyásolhatja a szervezet működését és/vagy </a:t>
            </a:r>
          </a:p>
          <a:p>
            <a:pPr eaLnBrk="1" hangingPunct="1">
              <a:defRPr/>
            </a:pPr>
            <a:r>
              <a:rPr lang="hu-HU" dirty="0" smtClean="0"/>
              <a:t>érdekelt annak következményeiben.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/>
              <a:t>Az </a:t>
            </a:r>
            <a:r>
              <a:rPr lang="hu-HU" dirty="0" smtClean="0">
                <a:solidFill>
                  <a:schemeClr val="tx2"/>
                </a:solidFill>
              </a:rPr>
              <a:t>érintettek köre</a:t>
            </a:r>
            <a:r>
              <a:rPr lang="hu-HU" dirty="0" smtClean="0"/>
              <a:t> még viszonylag kis vállalkozás esetén is </a:t>
            </a:r>
            <a:r>
              <a:rPr lang="hu-HU" dirty="0" smtClean="0">
                <a:solidFill>
                  <a:schemeClr val="tx2"/>
                </a:solidFill>
              </a:rPr>
              <a:t>igen széles</a:t>
            </a:r>
            <a:r>
              <a:rPr lang="hu-HU" dirty="0" smtClean="0"/>
              <a:t> lehet.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200" b="1" dirty="0" smtClean="0"/>
              <a:t>A VÁLLALATI MŰKÖDÉS ÉRINTETTJEI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Belső érintettek</a:t>
            </a:r>
          </a:p>
          <a:p>
            <a:pPr lvl="1" eaLnBrk="1" hangingPunct="1">
              <a:defRPr/>
            </a:pPr>
            <a:r>
              <a:rPr lang="hu-HU" smtClean="0"/>
              <a:t>Tulajdonosok</a:t>
            </a:r>
          </a:p>
          <a:p>
            <a:pPr lvl="1" eaLnBrk="1" hangingPunct="1">
              <a:defRPr/>
            </a:pPr>
            <a:r>
              <a:rPr lang="hu-HU" smtClean="0"/>
              <a:t>Menedzserek</a:t>
            </a:r>
          </a:p>
          <a:p>
            <a:pPr lvl="1" eaLnBrk="1" hangingPunct="1">
              <a:defRPr/>
            </a:pPr>
            <a:r>
              <a:rPr lang="hu-HU" smtClean="0"/>
              <a:t>Munkavállalók</a:t>
            </a:r>
          </a:p>
          <a:p>
            <a:pPr eaLnBrk="1" hangingPunct="1">
              <a:defRPr/>
            </a:pPr>
            <a:endParaRPr lang="hu-HU" smtClean="0"/>
          </a:p>
          <a:p>
            <a:pPr lvl="1" eaLnBrk="1" hangingPunct="1">
              <a:defRPr/>
            </a:pPr>
            <a:endParaRPr lang="hu-HU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200" b="1" dirty="0" smtClean="0"/>
              <a:t>A VÁLLALATI MŰKÖDÉS ÉRINTETTJEI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Külső érintettek</a:t>
            </a:r>
          </a:p>
          <a:p>
            <a:pPr lvl="1" eaLnBrk="1" hangingPunct="1">
              <a:defRPr/>
            </a:pPr>
            <a:r>
              <a:rPr lang="hu-HU" smtClean="0"/>
              <a:t>Fogyasztók</a:t>
            </a:r>
          </a:p>
          <a:p>
            <a:pPr lvl="1" eaLnBrk="1" hangingPunct="1">
              <a:defRPr/>
            </a:pPr>
            <a:r>
              <a:rPr lang="hu-HU" smtClean="0"/>
              <a:t>Szállítók</a:t>
            </a:r>
          </a:p>
          <a:p>
            <a:pPr lvl="1" eaLnBrk="1" hangingPunct="1">
              <a:defRPr/>
            </a:pPr>
            <a:r>
              <a:rPr lang="hu-HU" smtClean="0"/>
              <a:t>Versenytársak</a:t>
            </a:r>
          </a:p>
          <a:p>
            <a:pPr lvl="1" eaLnBrk="1" hangingPunct="1">
              <a:defRPr/>
            </a:pPr>
            <a:r>
              <a:rPr lang="hu-HU" smtClean="0"/>
              <a:t>Partnerek</a:t>
            </a:r>
          </a:p>
          <a:p>
            <a:pPr lvl="1" eaLnBrk="1" hangingPunct="1">
              <a:defRPr/>
            </a:pPr>
            <a:r>
              <a:rPr lang="hu-HU" smtClean="0"/>
              <a:t>Állami intézmények</a:t>
            </a:r>
          </a:p>
          <a:p>
            <a:pPr lvl="1" eaLnBrk="1" hangingPunct="1">
              <a:defRPr/>
            </a:pPr>
            <a:r>
              <a:rPr lang="hu-HU" smtClean="0"/>
              <a:t>Állampolgári szerveződések</a:t>
            </a:r>
          </a:p>
          <a:p>
            <a:pPr lvl="1" eaLnBrk="1" hangingPunct="1">
              <a:defRPr/>
            </a:pPr>
            <a:r>
              <a:rPr lang="hu-HU" smtClean="0"/>
              <a:t>Természeti környezet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1624"/>
            <a:ext cx="7772400" cy="1039143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hu-HU" sz="3200" b="1" dirty="0" smtClean="0"/>
              <a:t>BELSŐ ÉRINTETTEK: </a:t>
            </a:r>
            <a:br>
              <a:rPr lang="hu-HU" sz="3200" b="1" dirty="0" smtClean="0"/>
            </a:br>
            <a:r>
              <a:rPr lang="hu-HU" sz="3200" b="1" dirty="0" smtClean="0"/>
              <a:t>1. TULAJDONOSOK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819375" y="1556792"/>
            <a:ext cx="6935688" cy="4536504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>
                <a:solidFill>
                  <a:schemeClr val="tx2"/>
                </a:solidFill>
              </a:rPr>
              <a:t>Természetes személyek</a:t>
            </a:r>
          </a:p>
          <a:p>
            <a:pPr lvl="1" eaLnBrk="1" hangingPunct="1">
              <a:defRPr/>
            </a:pPr>
            <a:r>
              <a:rPr lang="hu-HU" sz="2400" dirty="0" smtClean="0"/>
              <a:t>A „valódi tulajdonos” személyes tulajdont (pénzt) fektet be a vállalkozásba:</a:t>
            </a:r>
          </a:p>
          <a:p>
            <a:pPr lvl="2" eaLnBrk="1" hangingPunct="1">
              <a:defRPr/>
            </a:pPr>
            <a:r>
              <a:rPr lang="hu-HU" sz="2000" dirty="0" smtClean="0"/>
              <a:t>Egyetlen vagy néhány tulajdonos – meghatározó</a:t>
            </a:r>
          </a:p>
          <a:p>
            <a:pPr lvl="2" eaLnBrk="1" hangingPunct="1">
              <a:defRPr/>
            </a:pPr>
            <a:r>
              <a:rPr lang="hu-HU" sz="2000" dirty="0" smtClean="0"/>
              <a:t>Tőzsdén szereplő vállalat sok részvényessel – nincs jelentős befolyásuk a vállalatra</a:t>
            </a:r>
          </a:p>
          <a:p>
            <a:pPr eaLnBrk="1" hangingPunct="1">
              <a:defRPr/>
            </a:pPr>
            <a:r>
              <a:rPr lang="hu-HU" sz="2800" dirty="0" smtClean="0">
                <a:solidFill>
                  <a:schemeClr val="tx2"/>
                </a:solidFill>
              </a:rPr>
              <a:t>Intézményi tulajdonosok</a:t>
            </a:r>
            <a:endParaRPr lang="hu-HU" sz="2800" dirty="0" smtClean="0"/>
          </a:p>
          <a:p>
            <a:pPr lvl="2" eaLnBrk="1" hangingPunct="1">
              <a:defRPr/>
            </a:pPr>
            <a:r>
              <a:rPr lang="hu-HU" sz="2000" dirty="0" smtClean="0"/>
              <a:t>Az állam, illetve intézményei</a:t>
            </a:r>
          </a:p>
          <a:p>
            <a:pPr lvl="2" eaLnBrk="1" hangingPunct="1">
              <a:defRPr/>
            </a:pPr>
            <a:r>
              <a:rPr lang="hu-HU" sz="2000" dirty="0" smtClean="0"/>
              <a:t>Bankok és más pénzintézetek</a:t>
            </a:r>
          </a:p>
          <a:p>
            <a:pPr lvl="2" eaLnBrk="1" hangingPunct="1">
              <a:defRPr/>
            </a:pPr>
            <a:r>
              <a:rPr lang="hu-HU" sz="2000" dirty="0" smtClean="0"/>
              <a:t>Vállalatok</a:t>
            </a:r>
          </a:p>
          <a:p>
            <a:pPr lvl="2" eaLnBrk="1" hangingPunct="1">
              <a:defRPr/>
            </a:pPr>
            <a:r>
              <a:rPr lang="hu-HU" sz="2000" dirty="0" smtClean="0"/>
              <a:t>Egészségbiztosítási illetve nyugdíjalapok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516216" y="4005064"/>
            <a:ext cx="2382838" cy="4699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hu-HU" sz="2400" dirty="0">
                <a:latin typeface="Comic Sans MS" pitchFamily="66" charset="0"/>
              </a:rPr>
              <a:t>Cél: </a:t>
            </a:r>
            <a:r>
              <a:rPr lang="hu-HU" sz="2400" b="1" dirty="0" err="1">
                <a:latin typeface="Comic Sans MS" pitchFamily="66" charset="0"/>
              </a:rPr>
              <a:t>max.Profit</a:t>
            </a:r>
            <a:endParaRPr lang="hu-HU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build="p" bldLvl="2" autoUpdateAnimBg="0" advAuto="0"/>
      <p:bldP spid="9728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6626696" cy="1111152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hu-HU" sz="3200" b="1" dirty="0"/>
              <a:t>BELSŐ </a:t>
            </a:r>
            <a:r>
              <a:rPr lang="hu-HU" sz="3200" b="1" dirty="0" smtClean="0"/>
              <a:t>ÉRINTETTEK: </a:t>
            </a:r>
            <a:r>
              <a:rPr lang="hu-HU" sz="3200" b="1" dirty="0"/>
              <a:t/>
            </a:r>
            <a:br>
              <a:rPr lang="hu-HU" sz="3200" b="1" dirty="0"/>
            </a:br>
            <a:r>
              <a:rPr lang="hu-HU" sz="3200" b="1" dirty="0" smtClean="0"/>
              <a:t>2. MENEDZSEREK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844824"/>
            <a:ext cx="7647384" cy="447977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/>
              <a:t>A menedzserek kötődnek legjobban a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/>
              <a:t>vállalkozáshoz. </a:t>
            </a:r>
          </a:p>
          <a:p>
            <a:pPr lvl="1" eaLnBrk="1" hangingPunct="1">
              <a:buFontTx/>
              <a:buNone/>
              <a:defRPr/>
            </a:pPr>
            <a:r>
              <a:rPr lang="hu-HU" dirty="0" smtClean="0"/>
              <a:t>Pl. a vállalatvezető céljai azonosak a szervezet céljaival.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/>
              <a:t>A vállalkozás mindennapi eredményessége a menedzserek tevékenységén múlik.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build="p" bldLvl="2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6842720" cy="1111151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hu-HU" sz="3200" b="1" dirty="0"/>
              <a:t>BELSŐ ÉRINTETTEK </a:t>
            </a:r>
            <a:r>
              <a:rPr lang="hu-HU" sz="3200" b="1" dirty="0" smtClean="0"/>
              <a:t>:</a:t>
            </a:r>
            <a:r>
              <a:rPr lang="hu-HU" sz="3200" b="1" dirty="0"/>
              <a:t/>
            </a:r>
            <a:br>
              <a:rPr lang="hu-HU" sz="3200" b="1" dirty="0"/>
            </a:br>
            <a:r>
              <a:rPr lang="hu-HU" sz="3200" b="1" dirty="0" smtClean="0"/>
              <a:t>3. MUNKAVÁLLALÓK</a:t>
            </a:r>
            <a:r>
              <a:rPr lang="hu-HU" sz="3200" dirty="0" smtClean="0"/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671738" y="1700808"/>
            <a:ext cx="7488832" cy="3624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dirty="0" smtClean="0"/>
              <a:t>A munkavállalók céljai kötődnek a legkevésbé szorosan a szervezeti célokhoz, mert:</a:t>
            </a:r>
          </a:p>
          <a:p>
            <a:pPr lvl="1" eaLnBrk="1" hangingPunct="1">
              <a:defRPr/>
            </a:pPr>
            <a:r>
              <a:rPr lang="hu-HU" dirty="0" smtClean="0"/>
              <a:t>azok megvalósítására a legkisebb a közvetlen ráhatásuk,</a:t>
            </a:r>
          </a:p>
          <a:p>
            <a:pPr lvl="1" eaLnBrk="1" hangingPunct="1">
              <a:defRPr/>
            </a:pPr>
            <a:r>
              <a:rPr lang="hu-HU" dirty="0" smtClean="0"/>
              <a:t>az ő személyes céljaik vannak a leglazább kapcsolatban az átfogó szervezeti célokkal. </a:t>
            </a:r>
          </a:p>
          <a:p>
            <a:pPr lvl="1" eaLnBrk="1" hangingPunct="1">
              <a:defRPr/>
            </a:pPr>
            <a:endParaRPr lang="hu-HU" dirty="0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build="p" bldLvl="2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771" y="116632"/>
            <a:ext cx="6778625" cy="70609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b="1" dirty="0" smtClean="0"/>
              <a:t>KÖVETELMÉNYRENDSZER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822722"/>
            <a:ext cx="7272808" cy="580201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A tárgy több kurzus ismeretanyagához kapcsolódik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200" dirty="0" smtClean="0"/>
              <a:t>	(lásd: 1. előadás anyaga).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A tárgy előfeltétele több kurzusnak (ez szakonként változó!) </a:t>
            </a:r>
            <a:r>
              <a:rPr lang="hu-HU" sz="2200" dirty="0" err="1" smtClean="0"/>
              <a:t>Gazd</a:t>
            </a:r>
            <a:r>
              <a:rPr lang="hu-HU" sz="2200" dirty="0" smtClean="0"/>
              <a:t>. </a:t>
            </a:r>
            <a:r>
              <a:rPr lang="hu-HU" sz="2200" dirty="0" err="1" smtClean="0"/>
              <a:t>Men</a:t>
            </a:r>
            <a:r>
              <a:rPr lang="hu-HU" sz="2200" dirty="0" smtClean="0"/>
              <a:t>.: </a:t>
            </a:r>
            <a:r>
              <a:rPr lang="hu-HU" sz="2200" b="1" dirty="0" smtClean="0"/>
              <a:t>vállalkozói ismeretek </a:t>
            </a:r>
            <a:r>
              <a:rPr lang="hu-HU" sz="2200" dirty="0" smtClean="0"/>
              <a:t>(3. félév), logisztika I. (4. félév), termelés- és szolgáltatás menedzsment (5. félév), vállalkozásfejlesztés (5. félév), helyi gazdaságfejlesztés (6. félév).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Kötelező irodalom: Chikán Attila: Vállalati Gazdaságtan, órai anyagok.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A gyakorlatok anyaga (kitöltendő </a:t>
            </a:r>
            <a:r>
              <a:rPr lang="hu-HU" sz="2200" dirty="0" err="1" smtClean="0"/>
              <a:t>pdf-ek</a:t>
            </a:r>
            <a:r>
              <a:rPr lang="hu-HU" sz="2200" dirty="0" smtClean="0"/>
              <a:t>) felkerül a moodle-ba az aktuális hét előtt</a:t>
            </a:r>
            <a:r>
              <a:rPr lang="hu-HU" sz="2200" dirty="0"/>
              <a:t>. </a:t>
            </a:r>
            <a:endParaRPr lang="hu-HU" sz="22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A gyakorlatokra nyomtatva kell hozni a </a:t>
            </a:r>
            <a:r>
              <a:rPr lang="hu-HU" sz="2200" dirty="0" err="1" smtClean="0"/>
              <a:t>pdf-eket</a:t>
            </a:r>
            <a:r>
              <a:rPr lang="hu-HU" sz="2200" dirty="0" smtClean="0"/>
              <a:t> (megoldás nem lesz fent, csak órán hangzik el!)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Előadásokon és a szemináriumokon hang-, illetve képfelvételek készítéséhez nem járulunk hozzá!!!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200" dirty="0" smtClean="0"/>
              <a:t>Figyelem-fegyelem!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7200800" cy="72008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b="1" dirty="0" smtClean="0"/>
              <a:t>VÁLLALATI GAZDASÁGTAN TÁRGYA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762079" y="980728"/>
            <a:ext cx="7355160" cy="5256584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hu-HU" sz="2400" b="1" dirty="0" smtClean="0"/>
              <a:t>Vállalati gazdaságtan tárgya: </a:t>
            </a:r>
            <a:r>
              <a:rPr lang="hu-HU" sz="2400" dirty="0" smtClean="0"/>
              <a:t>a vállalkozások gazdaságos működésével, működési folyamataival, azok hatékony megteremtésével, irányítási-vezetési folyamataival foglalkozik.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400" dirty="0" smtClean="0"/>
              <a:t>A Vállalati Gazdaságtan sokoldalúan, több tudományterület oldaláról közelít a vizsgálat tárgyához a vállalatok sokfélesége és tevékenységük összetett volta miatt (szintetizáló jelleg).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endParaRPr lang="hu-HU" sz="24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400" b="1" dirty="0" smtClean="0"/>
              <a:t>A vállalkozás: </a:t>
            </a:r>
            <a:r>
              <a:rPr lang="hu-HU" sz="2400" dirty="0" smtClean="0"/>
              <a:t>új, értékes </a:t>
            </a:r>
            <a:r>
              <a:rPr lang="hu-HU" sz="2400" b="1" dirty="0" smtClean="0"/>
              <a:t>tevékenység</a:t>
            </a:r>
            <a:r>
              <a:rPr lang="hu-HU" sz="2400" dirty="0" smtClean="0"/>
              <a:t>, amelyben a vállalkozó biztosítja az időt, az erőfeszítést,  vállalja a pénzügyi, pszichikai, társadalmi kockázatot, hogy a folyamat révén elnyerje az anyagi és/vagy személyes elégedettséget nyújtó elismerést.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7128792" cy="850106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b="1" dirty="0" smtClean="0"/>
              <a:t>VÁLLALATI GAZDASÁGTAN TÁRGYA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835696" y="966738"/>
            <a:ext cx="7200799" cy="570262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hu-HU" sz="2600" b="1" dirty="0" smtClean="0"/>
              <a:t>A vállalkozás kockázatos</a:t>
            </a:r>
            <a:r>
              <a:rPr lang="hu-HU" sz="2600" dirty="0" smtClean="0"/>
              <a:t>, mert gazdasági döntések sorozatát kell meghozni és a gazdasági események sokszor kiszámíthatatlanok. A döntéseknek kockázata van, korlátozott racionalitást jelentenek és időbeli ellentmondásai vannak. (H. Simon: korlátozott racionalitás)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600" dirty="0" smtClean="0"/>
              <a:t>Joseph </a:t>
            </a:r>
            <a:r>
              <a:rPr lang="hu-HU" sz="2600" b="1" dirty="0" err="1" smtClean="0"/>
              <a:t>Schumpeter</a:t>
            </a:r>
            <a:r>
              <a:rPr lang="hu-HU" sz="2600" dirty="0" smtClean="0"/>
              <a:t> </a:t>
            </a:r>
            <a:r>
              <a:rPr lang="hu-HU" sz="2600" dirty="0" smtClean="0">
                <a:sym typeface="Wingdings" pitchFamily="2" charset="2"/>
              </a:rPr>
              <a:t></a:t>
            </a:r>
            <a:r>
              <a:rPr lang="hu-HU" sz="2600" dirty="0" smtClean="0"/>
              <a:t>  a vállalkozó újító.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600" dirty="0" smtClean="0"/>
              <a:t>Peter </a:t>
            </a:r>
            <a:r>
              <a:rPr lang="hu-HU" sz="2600" dirty="0" err="1" smtClean="0"/>
              <a:t>Ducker</a:t>
            </a:r>
            <a:r>
              <a:rPr lang="hu-HU" sz="2600" dirty="0" smtClean="0"/>
              <a:t> </a:t>
            </a:r>
            <a:r>
              <a:rPr lang="hu-HU" sz="2600" dirty="0" smtClean="0">
                <a:sym typeface="Wingdings" pitchFamily="2" charset="2"/>
              </a:rPr>
              <a:t></a:t>
            </a:r>
            <a:r>
              <a:rPr lang="hu-HU" sz="2600" dirty="0" smtClean="0"/>
              <a:t>  a vállalkozó maximálisan kihasználja  a lehetőségeit.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600" dirty="0" smtClean="0"/>
              <a:t>David </a:t>
            </a:r>
            <a:r>
              <a:rPr lang="hu-HU" sz="2600" dirty="0" err="1" smtClean="0"/>
              <a:t>McClelland</a:t>
            </a:r>
            <a:r>
              <a:rPr lang="hu-HU" sz="2600" dirty="0" smtClean="0"/>
              <a:t> </a:t>
            </a:r>
            <a:r>
              <a:rPr lang="hu-HU" sz="2600" dirty="0" smtClean="0">
                <a:sym typeface="Wingdings" pitchFamily="2" charset="2"/>
              </a:rPr>
              <a:t></a:t>
            </a:r>
            <a:r>
              <a:rPr lang="hu-HU" sz="2600" dirty="0" smtClean="0"/>
              <a:t>  energikus, mérsékelt, ésszerű kockázatot vállal a vállalkozó.</a:t>
            </a:r>
          </a:p>
          <a:p>
            <a:pPr algn="just">
              <a:lnSpc>
                <a:spcPct val="80000"/>
              </a:lnSpc>
              <a:defRPr/>
            </a:pPr>
            <a:r>
              <a:rPr lang="hu-HU" sz="2800" b="1" dirty="0"/>
              <a:t>A vállalat:</a:t>
            </a:r>
            <a:r>
              <a:rPr lang="hu-HU" sz="2800" dirty="0"/>
              <a:t> egy komplex gazdasági rendszer. Nyílt rendszer, mivel kapcsolatban áll környezetével. </a:t>
            </a:r>
            <a:endParaRPr lang="hu-HU" sz="2800" b="1" dirty="0"/>
          </a:p>
          <a:p>
            <a:pPr algn="just" eaLnBrk="1" hangingPunct="1">
              <a:lnSpc>
                <a:spcPct val="80000"/>
              </a:lnSpc>
              <a:defRPr/>
            </a:pPr>
            <a:endParaRPr lang="hu-HU" sz="2600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hu-HU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hu-HU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78625" cy="778098"/>
          </a:xfrm>
        </p:spPr>
        <p:txBody>
          <a:bodyPr/>
          <a:lstStyle/>
          <a:p>
            <a:pPr>
              <a:defRPr/>
            </a:pPr>
            <a:r>
              <a:rPr lang="hu-HU" sz="3200" b="1" dirty="0" smtClean="0"/>
              <a:t>SZABÁLYOZÁS 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1412776"/>
            <a:ext cx="6912297" cy="482453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hu-HU" sz="2400" dirty="0" smtClean="0">
                <a:latin typeface="Times New Roman" pitchFamily="18" charset="0"/>
              </a:rPr>
              <a:t>Az </a:t>
            </a:r>
            <a:r>
              <a:rPr lang="hu-HU" sz="2400" dirty="0">
                <a:latin typeface="Times New Roman" pitchFamily="18" charset="0"/>
              </a:rPr>
              <a:t>új Polgári Törvénykönyv (a továbbiakban: Ptk</a:t>
            </a:r>
            <a:r>
              <a:rPr lang="hu-HU" sz="2400" dirty="0" smtClean="0">
                <a:latin typeface="Times New Roman" pitchFamily="18" charset="0"/>
              </a:rPr>
              <a:t>.)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hu-HU" sz="2400" dirty="0" smtClean="0">
                <a:latin typeface="Times New Roman" pitchFamily="18" charset="0"/>
              </a:rPr>
              <a:t>A 2013. évi </a:t>
            </a:r>
            <a:r>
              <a:rPr lang="hu-HU" sz="2400" dirty="0">
                <a:latin typeface="Times New Roman" pitchFamily="18" charset="0"/>
              </a:rPr>
              <a:t>V. törvény a Polgári Törvénykönyvről 2014. március 15. napján </a:t>
            </a:r>
            <a:r>
              <a:rPr lang="hu-HU" sz="2400" dirty="0" smtClean="0">
                <a:latin typeface="Times New Roman" pitchFamily="18" charset="0"/>
              </a:rPr>
              <a:t>lépett </a:t>
            </a:r>
            <a:r>
              <a:rPr lang="hu-HU" sz="2400" dirty="0">
                <a:latin typeface="Times New Roman" pitchFamily="18" charset="0"/>
              </a:rPr>
              <a:t>hatályba. Az új </a:t>
            </a:r>
            <a:r>
              <a:rPr lang="hu-HU" sz="2400" dirty="0" smtClean="0">
                <a:latin typeface="Times New Roman" pitchFamily="18" charset="0"/>
              </a:rPr>
              <a:t>törvény magában </a:t>
            </a:r>
            <a:r>
              <a:rPr lang="hu-HU" sz="2400" dirty="0">
                <a:latin typeface="Times New Roman" pitchFamily="18" charset="0"/>
              </a:rPr>
              <a:t>foglalja a gazdasági társaságokról szóló </a:t>
            </a:r>
            <a:r>
              <a:rPr lang="hu-HU" sz="2400" dirty="0" smtClean="0">
                <a:latin typeface="Times New Roman" pitchFamily="18" charset="0"/>
              </a:rPr>
              <a:t>szabályozást. 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hu-HU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hu-HU" sz="2400" dirty="0" smtClean="0">
                <a:latin typeface="Times New Roman" pitchFamily="18" charset="0"/>
              </a:rPr>
              <a:t>Ezért </a:t>
            </a:r>
            <a:r>
              <a:rPr lang="hu-HU" sz="2400" dirty="0">
                <a:latin typeface="Times New Roman" pitchFamily="18" charset="0"/>
              </a:rPr>
              <a:t>ezzel a dátummal a gazdasági</a:t>
            </a:r>
            <a:br>
              <a:rPr lang="hu-HU" sz="2400" dirty="0">
                <a:latin typeface="Times New Roman" pitchFamily="18" charset="0"/>
              </a:rPr>
            </a:br>
            <a:r>
              <a:rPr lang="hu-HU" sz="2400" dirty="0">
                <a:latin typeface="Times New Roman" pitchFamily="18" charset="0"/>
              </a:rPr>
              <a:t>társaságokról szóló 2006. évi IV. törvény (a továbbiakban: Gt.) a hatályát </a:t>
            </a:r>
            <a:r>
              <a:rPr lang="hu-HU" sz="2400" dirty="0" smtClean="0">
                <a:latin typeface="Times New Roman" pitchFamily="18" charset="0"/>
              </a:rPr>
              <a:t>vesztette.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6778625" cy="778098"/>
          </a:xfrm>
        </p:spPr>
        <p:txBody>
          <a:bodyPr/>
          <a:lstStyle/>
          <a:p>
            <a:r>
              <a:rPr lang="hu-HU" sz="3600" b="1" dirty="0" smtClean="0"/>
              <a:t>DEFINÍCIÓ</a:t>
            </a:r>
            <a:endParaRPr lang="hu-HU" sz="36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35697" y="1268760"/>
            <a:ext cx="6984776" cy="4968552"/>
          </a:xfrm>
        </p:spPr>
        <p:txBody>
          <a:bodyPr/>
          <a:lstStyle/>
          <a:p>
            <a:pPr lvl="0" algn="just">
              <a:lnSpc>
                <a:spcPct val="90000"/>
              </a:lnSpc>
              <a:defRPr/>
            </a:pPr>
            <a:r>
              <a:rPr lang="hu-HU" sz="2400" i="1" dirty="0">
                <a:latin typeface="Times New Roman" pitchFamily="18" charset="0"/>
              </a:rPr>
              <a:t>vállalkozó: </a:t>
            </a:r>
            <a:r>
              <a:rPr lang="hu-HU" sz="2400" dirty="0">
                <a:latin typeface="Times New Roman" pitchFamily="18" charset="0"/>
              </a:rPr>
              <a:t>minden olyan gazdálkodó, amely a saját nevében és kockázatára nyereség- és vagyonszerzés céljából üzletszerűen, ellenérték fejében termelő </a:t>
            </a:r>
            <a:r>
              <a:rPr lang="hu-HU" sz="2400" dirty="0" smtClean="0">
                <a:latin typeface="Times New Roman" pitchFamily="18" charset="0"/>
              </a:rPr>
              <a:t>vagy </a:t>
            </a:r>
            <a:r>
              <a:rPr lang="hu-HU" sz="2400" dirty="0">
                <a:latin typeface="Times New Roman" pitchFamily="18" charset="0"/>
              </a:rPr>
              <a:t>szolgáltató tevékenységet (a továbbiakban: vállalkozási tevékenység) végez. </a:t>
            </a:r>
          </a:p>
          <a:p>
            <a:pPr lvl="0" algn="just">
              <a:lnSpc>
                <a:spcPct val="90000"/>
              </a:lnSpc>
              <a:defRPr/>
            </a:pPr>
            <a:endParaRPr lang="hu-HU" sz="2400" dirty="0">
              <a:latin typeface="Times New Roman" pitchFamily="18" charset="0"/>
            </a:endParaRPr>
          </a:p>
          <a:p>
            <a:pPr lvl="0" algn="just">
              <a:lnSpc>
                <a:spcPct val="90000"/>
              </a:lnSpc>
              <a:defRPr/>
            </a:pPr>
            <a:r>
              <a:rPr lang="hu-HU" sz="2400" dirty="0">
                <a:latin typeface="Times New Roman" pitchFamily="18" charset="0"/>
              </a:rPr>
              <a:t>Ide értjük a hitelintézetet, a pénzügyi vállalkozást, a befektetési vállalkozást, a biztosítóintézetet, a nonprofit gazdasági társaságot, az egyesülést, a szociális szövetkezetet, az iskolaszövetkezetet, a </a:t>
            </a:r>
            <a:r>
              <a:rPr lang="hu-HU" sz="2400" dirty="0" err="1">
                <a:latin typeface="Times New Roman" pitchFamily="18" charset="0"/>
              </a:rPr>
              <a:t>vízitársulatot</a:t>
            </a:r>
            <a:r>
              <a:rPr lang="hu-HU" sz="2400" dirty="0">
                <a:latin typeface="Times New Roman" pitchFamily="18" charset="0"/>
              </a:rPr>
              <a:t>, az </a:t>
            </a:r>
            <a:r>
              <a:rPr lang="hu-HU" sz="2400" dirty="0" err="1">
                <a:latin typeface="Times New Roman" pitchFamily="18" charset="0"/>
              </a:rPr>
              <a:t>erdőbirtokossági</a:t>
            </a:r>
            <a:r>
              <a:rPr lang="hu-HU" sz="2400" dirty="0">
                <a:latin typeface="Times New Roman" pitchFamily="18" charset="0"/>
              </a:rPr>
              <a:t> társulatot, a külföldi székhelyű vállalkozás magyarországi fióktelepét. 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0398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1680" y="115888"/>
            <a:ext cx="745232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b="1" dirty="0" smtClean="0"/>
              <a:t>A VÁLLALATI GAZDASÁGTAN HELYE A TUDOMÁNYOK RENDSZERÉBEN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688" y="1484784"/>
            <a:ext cx="7272808" cy="4752528"/>
          </a:xfrm>
        </p:spPr>
        <p:txBody>
          <a:bodyPr/>
          <a:lstStyle/>
          <a:p>
            <a:pPr algn="just" eaLnBrk="1" hangingPunct="1">
              <a:defRPr/>
            </a:pPr>
            <a:r>
              <a:rPr lang="hu-HU" sz="3000" dirty="0" smtClean="0"/>
              <a:t>Társadalomtudomány.</a:t>
            </a:r>
          </a:p>
          <a:p>
            <a:pPr algn="just" eaLnBrk="1" hangingPunct="1">
              <a:defRPr/>
            </a:pPr>
            <a:endParaRPr lang="hu-HU" sz="3000" dirty="0" smtClean="0"/>
          </a:p>
          <a:p>
            <a:pPr algn="just" eaLnBrk="1" hangingPunct="1">
              <a:defRPr/>
            </a:pPr>
            <a:r>
              <a:rPr lang="hu-HU" sz="3000" dirty="0" smtClean="0"/>
              <a:t>Multidiszciplináris (több tudomány) felőli megközelítés: Mikroökonómia, Makroökonómia, (Gazdaság)Statisztika, Számvitel, Pénzügytan, Szociológia, Pszichológia, Marketing, Logisztika, Menedzsment, Vállalkozói Ismeretek, Gazdasági Jog, stb…</a:t>
            </a:r>
          </a:p>
          <a:p>
            <a:pPr eaLnBrk="1" hangingPunct="1">
              <a:defRPr/>
            </a:pPr>
            <a:endParaRPr lang="hu-HU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tk_te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ém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-téma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</TotalTime>
  <Words>1563</Words>
  <Application>Microsoft Office PowerPoint</Application>
  <PresentationFormat>Diavetítés a képernyőre (4:3 oldalarány)</PresentationFormat>
  <Paragraphs>364</Paragraphs>
  <Slides>36</Slides>
  <Notes>34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3" baseType="lpstr">
      <vt:lpstr>Arial</vt:lpstr>
      <vt:lpstr>Comic Sans MS</vt:lpstr>
      <vt:lpstr>Tahoma</vt:lpstr>
      <vt:lpstr>Times New Roman</vt:lpstr>
      <vt:lpstr>Trebuchet MS</vt:lpstr>
      <vt:lpstr>Wingdings</vt:lpstr>
      <vt:lpstr>gtk_tema</vt:lpstr>
      <vt:lpstr>1. ELŐADÁS</vt:lpstr>
      <vt:lpstr>KÖVETELMÉNYRENDSZER</vt:lpstr>
      <vt:lpstr>KÖVETELMÉNYRENDSZER</vt:lpstr>
      <vt:lpstr>KÖVETELMÉNYRENDSZER</vt:lpstr>
      <vt:lpstr>VÁLLALATI GAZDASÁGTAN TÁRGYA</vt:lpstr>
      <vt:lpstr>VÁLLALATI GAZDASÁGTAN TÁRGYA</vt:lpstr>
      <vt:lpstr>SZABÁLYOZÁS  </vt:lpstr>
      <vt:lpstr>DEFINÍCIÓ</vt:lpstr>
      <vt:lpstr>A VÁLLALATI GAZDASÁGTAN HELYE A TUDOMÁNYOK RENDSZERÉBEN</vt:lpstr>
      <vt:lpstr>NEMZETGAZDASÁG SZINTJEI</vt:lpstr>
      <vt:lpstr>INTÉZMÉNYI EGYSÉGEK (INTÉZMÉNYI SZEKTOROK)</vt:lpstr>
      <vt:lpstr>VÁLLALKOZÁSOK/VÁLLALATOK ALAPVETŐ SZEREPE</vt:lpstr>
      <vt:lpstr>VÁLLALATI ERŐFORRÁSOK </vt:lpstr>
      <vt:lpstr>VÁLLALKOZÁS/VÁLLALAT</vt:lpstr>
      <vt:lpstr>AZ ÜZLETI VÁLLALKOZÁS</vt:lpstr>
      <vt:lpstr>REGISZTRÁLT GAZDASÁGI SZERVEZETEK SZÁMA, db</vt:lpstr>
      <vt:lpstr>A VÁLLALKOZÁSOK MŰKÖDÉSÉT BEFOLYÁSOLÓ KÜLSŐ ÉS BELSŐ TÉNYEZŐK</vt:lpstr>
      <vt:lpstr>A VÁLLALKOZÁSOK MŰKÖDÉSÉRE HATÓ TÉNYEZŐK</vt:lpstr>
      <vt:lpstr>A VÁLLALKOZÁSOK CSOPORTOSÍTÁSA</vt:lpstr>
      <vt:lpstr>TEÁOR FELÉPÍTÉSE  </vt:lpstr>
      <vt:lpstr>TEVÉKENYSÉGI KÖRÖK (TEÁOR szerint)</vt:lpstr>
      <vt:lpstr>TEVÉKENYSÉGI KÖRÖK (TEÁOR szerint)</vt:lpstr>
      <vt:lpstr>TEÁOR FELÉPÍTÉSE, példa</vt:lpstr>
      <vt:lpstr>TEÁOR FELÉPÍTÉSE, másik példa…</vt:lpstr>
      <vt:lpstr>TEÁOR FELÉPÍTÉSE,  … és még egy példa</vt:lpstr>
      <vt:lpstr>GAZDASÁGI SZEKTOROK</vt:lpstr>
      <vt:lpstr>PowerPoint bemutató</vt:lpstr>
      <vt:lpstr>A VÁLLALKOZÁSOK NAGYSÁG SZERINTI CSOPORTJAI (EU)</vt:lpstr>
      <vt:lpstr>REGISZTRÁLT VÁLLALKOZÁSOK SZÁMA LÉTSZÁMKATEGÓRIÁK SZERINT (2021.)</vt:lpstr>
      <vt:lpstr>A VÁLLALATI MÉRETSTRUKTÚRA MAGYARORSZÁGON ÉS AZ EU-BAN</vt:lpstr>
      <vt:lpstr>A VÁLLALATI MŰKÖDÉS ÉRINTETTJEI</vt:lpstr>
      <vt:lpstr>A VÁLLALATI MŰKÖDÉS ÉRINTETTJEI</vt:lpstr>
      <vt:lpstr>A VÁLLALATI MŰKÖDÉS ÉRINTETTJEI</vt:lpstr>
      <vt:lpstr>BELSŐ ÉRINTETTEK:  1. TULAJDONOSOK </vt:lpstr>
      <vt:lpstr>BELSŐ ÉRINTETTEK:  2. MENEDZSEREK</vt:lpstr>
      <vt:lpstr>BELSŐ ÉRINTETTEK : 3. MUNKAVÁLLALÓK </vt:lpstr>
    </vt:vector>
  </TitlesOfParts>
  <Company>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User</dc:creator>
  <cp:lastModifiedBy>user</cp:lastModifiedBy>
  <cp:revision>700</cp:revision>
  <dcterms:created xsi:type="dcterms:W3CDTF">2011-08-25T18:56:48Z</dcterms:created>
  <dcterms:modified xsi:type="dcterms:W3CDTF">2022-02-14T08:05:42Z</dcterms:modified>
</cp:coreProperties>
</file>