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0"/>
  </p:notesMasterIdLst>
  <p:sldIdLst>
    <p:sldId id="256" r:id="rId2"/>
    <p:sldId id="266" r:id="rId3"/>
    <p:sldId id="267" r:id="rId4"/>
    <p:sldId id="261" r:id="rId5"/>
    <p:sldId id="273" r:id="rId6"/>
    <p:sldId id="274" r:id="rId7"/>
    <p:sldId id="268" r:id="rId8"/>
    <p:sldId id="258" r:id="rId9"/>
    <p:sldId id="259" r:id="rId10"/>
    <p:sldId id="257" r:id="rId11"/>
    <p:sldId id="260" r:id="rId12"/>
    <p:sldId id="264" r:id="rId13"/>
    <p:sldId id="265" r:id="rId14"/>
    <p:sldId id="275" r:id="rId15"/>
    <p:sldId id="269" r:id="rId16"/>
    <p:sldId id="270" r:id="rId17"/>
    <p:sldId id="271" r:id="rId18"/>
    <p:sldId id="272" r:id="rId19"/>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125" d="100"/>
          <a:sy n="125" d="100"/>
        </p:scale>
        <p:origin x="23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048C9A-CAB4-4972-95A3-7227DDF000C5}" type="datetimeFigureOut">
              <a:rPr lang="el-GR" smtClean="0"/>
              <a:pPr/>
              <a:t>24/4/2019</a:t>
            </a:fld>
            <a:endParaRPr lang="el-GR"/>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6C4EDA-3150-4D23-9232-18DE98DFDA14}" type="slidenum">
              <a:rPr lang="el-GR" smtClean="0"/>
              <a:pPr/>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a:t>Αναφέρουμε</a:t>
            </a:r>
            <a:r>
              <a:rPr lang="el-GR" baseline="0" dirty="0"/>
              <a:t> ποιοι είμαστε και τι φτιαχνουμε.</a:t>
            </a:r>
            <a:endParaRPr lang="el-GR" dirty="0"/>
          </a:p>
        </p:txBody>
      </p:sp>
      <p:sp>
        <p:nvSpPr>
          <p:cNvPr id="4" name="3 - Θέση αριθμού διαφάνειας"/>
          <p:cNvSpPr>
            <a:spLocks noGrp="1"/>
          </p:cNvSpPr>
          <p:nvPr>
            <p:ph type="sldNum" sz="quarter" idx="10"/>
          </p:nvPr>
        </p:nvSpPr>
        <p:spPr/>
        <p:txBody>
          <a:bodyPr/>
          <a:lstStyle/>
          <a:p>
            <a:fld id="{FC6C4EDA-3150-4D23-9232-18DE98DFDA14}" type="slidenum">
              <a:rPr lang="el-GR" smtClean="0"/>
              <a:pPr/>
              <a:t>1</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a:t>Μάθαμε τα βασικά του προγραμματισμού </a:t>
            </a:r>
            <a:r>
              <a:rPr lang="en-US" dirty="0"/>
              <a:t>arduino </a:t>
            </a:r>
            <a:r>
              <a:rPr lang="el-GR" dirty="0"/>
              <a:t>στο προγραμμα προσομοίωσης</a:t>
            </a:r>
            <a:r>
              <a:rPr lang="el-GR" baseline="0" dirty="0"/>
              <a:t> </a:t>
            </a:r>
            <a:r>
              <a:rPr lang="en-US" baseline="0" dirty="0" err="1"/>
              <a:t>tinkercad</a:t>
            </a:r>
            <a:r>
              <a:rPr lang="en-US" baseline="0" dirty="0"/>
              <a:t> </a:t>
            </a:r>
            <a:r>
              <a:rPr lang="el-GR" baseline="0" dirty="0"/>
              <a:t>, το οποίο χρησ/σαμε για τον προγραμματισμό του βραχίονα.</a:t>
            </a:r>
            <a:endParaRPr lang="el-GR" dirty="0"/>
          </a:p>
        </p:txBody>
      </p:sp>
      <p:sp>
        <p:nvSpPr>
          <p:cNvPr id="4" name="3 - Θέση αριθμού διαφάνειας"/>
          <p:cNvSpPr>
            <a:spLocks noGrp="1"/>
          </p:cNvSpPr>
          <p:nvPr>
            <p:ph type="sldNum" sz="quarter" idx="10"/>
          </p:nvPr>
        </p:nvSpPr>
        <p:spPr/>
        <p:txBody>
          <a:bodyPr/>
          <a:lstStyle/>
          <a:p>
            <a:fld id="{FC6C4EDA-3150-4D23-9232-18DE98DFDA14}" type="slidenum">
              <a:rPr lang="el-GR" smtClean="0"/>
              <a:pPr/>
              <a:t>4</a:t>
            </a:fld>
            <a:endParaRPr 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a:t>Αναφέρουμε το σκοπό </a:t>
            </a:r>
            <a:r>
              <a:rPr lang="el-GR"/>
              <a:t>της κατασκευής</a:t>
            </a:r>
            <a:r>
              <a:rPr lang="el-GR" baseline="0"/>
              <a:t>  ΚΑΙ οτι καταφεραμε μεχρι στιγμής να κανουμε τον βραχίονα να αναγνωρίζει και να μεταφερει χαρτονομίσματα και σκοπέυουμε να τον τελειοποιήσουμε και να τον κάνουμε να υπολογίζει την συνολική αξία των χρημάτων και την αναφέρει χρησιμοποιώντας ένα ηχείο.</a:t>
            </a:r>
            <a:endParaRPr lang="el-GR" dirty="0"/>
          </a:p>
        </p:txBody>
      </p:sp>
      <p:sp>
        <p:nvSpPr>
          <p:cNvPr id="4" name="3 - Θέση αριθμού διαφάνειας"/>
          <p:cNvSpPr>
            <a:spLocks noGrp="1"/>
          </p:cNvSpPr>
          <p:nvPr>
            <p:ph type="sldNum" sz="quarter" idx="10"/>
          </p:nvPr>
        </p:nvSpPr>
        <p:spPr/>
        <p:txBody>
          <a:bodyPr/>
          <a:lstStyle/>
          <a:p>
            <a:fld id="{FC6C4EDA-3150-4D23-9232-18DE98DFDA14}" type="slidenum">
              <a:rPr lang="el-GR" smtClean="0"/>
              <a:pPr/>
              <a:t>8</a:t>
            </a:fld>
            <a:endParaRPr lang="el-G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a:t>Τα τεχνικά χαρακτηριστικά της κατασκευής βρίσκονται στη σελίδα(</a:t>
            </a:r>
            <a:r>
              <a:rPr lang="el-GR" baseline="0" dirty="0"/>
              <a:t> </a:t>
            </a:r>
            <a:r>
              <a:rPr lang="en-US" baseline="0" dirty="0"/>
              <a:t>GymKassandras/Robokass2018 ) </a:t>
            </a:r>
            <a:r>
              <a:rPr lang="el-GR" baseline="0" dirty="0"/>
              <a:t>στο </a:t>
            </a:r>
            <a:r>
              <a:rPr lang="en-US" baseline="0" dirty="0"/>
              <a:t>Github</a:t>
            </a:r>
            <a:endParaRPr lang="el-GR" dirty="0"/>
          </a:p>
        </p:txBody>
      </p:sp>
      <p:sp>
        <p:nvSpPr>
          <p:cNvPr id="4" name="3 - Θέση αριθμού διαφάνειας"/>
          <p:cNvSpPr>
            <a:spLocks noGrp="1"/>
          </p:cNvSpPr>
          <p:nvPr>
            <p:ph type="sldNum" sz="quarter" idx="10"/>
          </p:nvPr>
        </p:nvSpPr>
        <p:spPr/>
        <p:txBody>
          <a:bodyPr/>
          <a:lstStyle/>
          <a:p>
            <a:fld id="{FC6C4EDA-3150-4D23-9232-18DE98DFDA14}" type="slidenum">
              <a:rPr lang="el-GR" smtClean="0"/>
              <a:pPr/>
              <a:t>9</a:t>
            </a:fld>
            <a:endParaRPr lang="el-G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a:t>O </a:t>
            </a:r>
            <a:r>
              <a:rPr lang="el-GR" dirty="0"/>
              <a:t>ηλεκτρομηχανικός</a:t>
            </a:r>
            <a:r>
              <a:rPr lang="el-GR" baseline="0" dirty="0"/>
              <a:t> διακοπτης (ρελέ) χρησιμοποιείται για να τροφοδοτηθεί η αντλία κενού από εξωτερική πηγή (δεν είναι αρκετή η τάση 5</a:t>
            </a:r>
            <a:r>
              <a:rPr lang="en-US" baseline="0" dirty="0"/>
              <a:t>V </a:t>
            </a:r>
            <a:r>
              <a:rPr lang="el-GR" baseline="0" dirty="0"/>
              <a:t>του </a:t>
            </a:r>
            <a:r>
              <a:rPr lang="en-US" baseline="0" dirty="0"/>
              <a:t>arduino. (A</a:t>
            </a:r>
            <a:r>
              <a:rPr lang="el-GR" baseline="0" dirty="0"/>
              <a:t>ν τυχόν το ρωτήσει κάποιος).</a:t>
            </a:r>
            <a:endParaRPr lang="el-GR" dirty="0"/>
          </a:p>
        </p:txBody>
      </p:sp>
      <p:sp>
        <p:nvSpPr>
          <p:cNvPr id="4" name="3 - Θέση αριθμού διαφάνειας"/>
          <p:cNvSpPr>
            <a:spLocks noGrp="1"/>
          </p:cNvSpPr>
          <p:nvPr>
            <p:ph type="sldNum" sz="quarter" idx="10"/>
          </p:nvPr>
        </p:nvSpPr>
        <p:spPr/>
        <p:txBody>
          <a:bodyPr/>
          <a:lstStyle/>
          <a:p>
            <a:fld id="{FC6C4EDA-3150-4D23-9232-18DE98DFDA14}" type="slidenum">
              <a:rPr lang="el-GR" smtClean="0"/>
              <a:pPr/>
              <a:t>10</a:t>
            </a:fld>
            <a:endParaRPr lang="el-G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a:t>Περιγραφή της λειτουργίας  διαβάζοντας την καρτέλα.  (</a:t>
            </a:r>
            <a:r>
              <a:rPr lang="el-GR" baseline="0" dirty="0"/>
              <a:t> Όταν παρουσιάζουμε καλό είναι τα χέρια να μην τα έχουμε στις τσέπες . Μπορούμε πχ. Να κρατάμε ένα αντικείμενο ή να τα ακουμπάμε στο τραπέζι)</a:t>
            </a:r>
            <a:endParaRPr lang="el-GR" dirty="0"/>
          </a:p>
        </p:txBody>
      </p:sp>
      <p:sp>
        <p:nvSpPr>
          <p:cNvPr id="4" name="3 - Θέση αριθμού διαφάνειας"/>
          <p:cNvSpPr>
            <a:spLocks noGrp="1"/>
          </p:cNvSpPr>
          <p:nvPr>
            <p:ph type="sldNum" sz="quarter" idx="10"/>
          </p:nvPr>
        </p:nvSpPr>
        <p:spPr/>
        <p:txBody>
          <a:bodyPr/>
          <a:lstStyle/>
          <a:p>
            <a:fld id="{FC6C4EDA-3150-4D23-9232-18DE98DFDA14}" type="slidenum">
              <a:rPr lang="el-GR" smtClean="0"/>
              <a:pPr/>
              <a:t>11</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a:t>Kλικ για επεξεργασία του τίτλου</a:t>
            </a:r>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p>
        </p:txBody>
      </p:sp>
      <p:sp>
        <p:nvSpPr>
          <p:cNvPr id="4" name="3 - Θέση ημερομηνίας"/>
          <p:cNvSpPr>
            <a:spLocks noGrp="1"/>
          </p:cNvSpPr>
          <p:nvPr>
            <p:ph type="dt" sz="half" idx="10"/>
          </p:nvPr>
        </p:nvSpPr>
        <p:spPr/>
        <p:txBody>
          <a:bodyPr/>
          <a:lstStyle/>
          <a:p>
            <a:fld id="{916A967C-8E04-43EE-8ACD-9C2B9A0B260E}" type="datetimeFigureOut">
              <a:rPr lang="el-GR" smtClean="0"/>
              <a:pPr/>
              <a:t>24/4/2019</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53838C92-7891-40CA-8F62-3B6E4754A64B}" type="slidenum">
              <a:rPr lang="el-GR" smtClean="0"/>
              <a:pPr/>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p>
        </p:txBody>
      </p:sp>
      <p:sp>
        <p:nvSpPr>
          <p:cNvPr id="3" name="2 - Θέση κατακόρυφου κειμένου"/>
          <p:cNvSpPr>
            <a:spLocks noGrp="1"/>
          </p:cNvSpPr>
          <p:nvPr>
            <p:ph type="body" orient="vert" idx="1"/>
          </p:nvPr>
        </p:nvSpPr>
        <p:spPr/>
        <p:txBody>
          <a:bodyPr vert="eaVert"/>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916A967C-8E04-43EE-8ACD-9C2B9A0B260E}" type="datetimeFigureOut">
              <a:rPr lang="el-GR" smtClean="0"/>
              <a:pPr/>
              <a:t>24/4/2019</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53838C92-7891-40CA-8F62-3B6E4754A64B}"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a:t>Kλικ για επεξεργασία του τίτλου</a:t>
            </a:r>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916A967C-8E04-43EE-8ACD-9C2B9A0B260E}" type="datetimeFigureOut">
              <a:rPr lang="el-GR" smtClean="0"/>
              <a:pPr/>
              <a:t>24/4/2019</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53838C92-7891-40CA-8F62-3B6E4754A64B}"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p>
        </p:txBody>
      </p:sp>
      <p:sp>
        <p:nvSpPr>
          <p:cNvPr id="3" name="2 - Θέση περιεχομένου"/>
          <p:cNvSpPr>
            <a:spLocks noGrp="1"/>
          </p:cNvSpPr>
          <p:nvPr>
            <p:ph idx="1"/>
          </p:nvPr>
        </p:nvSpPr>
        <p:spPr/>
        <p:txBody>
          <a:body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916A967C-8E04-43EE-8ACD-9C2B9A0B260E}" type="datetimeFigureOut">
              <a:rPr lang="el-GR" smtClean="0"/>
              <a:pPr/>
              <a:t>24/4/2019</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53838C92-7891-40CA-8F62-3B6E4754A64B}"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a:t>Kλικ για επεξεργασία του τίτλου</a:t>
            </a:r>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916A967C-8E04-43EE-8ACD-9C2B9A0B260E}" type="datetimeFigureOut">
              <a:rPr lang="el-GR" smtClean="0"/>
              <a:pPr/>
              <a:t>24/4/2019</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53838C92-7891-40CA-8F62-3B6E4754A64B}" type="slidenum">
              <a:rPr lang="el-GR" smtClean="0"/>
              <a:pPr/>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ημερομηνίας"/>
          <p:cNvSpPr>
            <a:spLocks noGrp="1"/>
          </p:cNvSpPr>
          <p:nvPr>
            <p:ph type="dt" sz="half" idx="10"/>
          </p:nvPr>
        </p:nvSpPr>
        <p:spPr/>
        <p:txBody>
          <a:bodyPr/>
          <a:lstStyle/>
          <a:p>
            <a:fld id="{916A967C-8E04-43EE-8ACD-9C2B9A0B260E}" type="datetimeFigureOut">
              <a:rPr lang="el-GR" smtClean="0"/>
              <a:pPr/>
              <a:t>24/4/2019</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53838C92-7891-40CA-8F62-3B6E4754A64B}"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a:t>Kλικ για επεξεργασία του τίτλου</a:t>
            </a:r>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6 - Θέση ημερομηνίας"/>
          <p:cNvSpPr>
            <a:spLocks noGrp="1"/>
          </p:cNvSpPr>
          <p:nvPr>
            <p:ph type="dt" sz="half" idx="10"/>
          </p:nvPr>
        </p:nvSpPr>
        <p:spPr/>
        <p:txBody>
          <a:bodyPr/>
          <a:lstStyle/>
          <a:p>
            <a:fld id="{916A967C-8E04-43EE-8ACD-9C2B9A0B260E}" type="datetimeFigureOut">
              <a:rPr lang="el-GR" smtClean="0"/>
              <a:pPr/>
              <a:t>24/4/2019</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53838C92-7891-40CA-8F62-3B6E4754A64B}"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p>
        </p:txBody>
      </p:sp>
      <p:sp>
        <p:nvSpPr>
          <p:cNvPr id="3" name="2 - Θέση ημερομηνίας"/>
          <p:cNvSpPr>
            <a:spLocks noGrp="1"/>
          </p:cNvSpPr>
          <p:nvPr>
            <p:ph type="dt" sz="half" idx="10"/>
          </p:nvPr>
        </p:nvSpPr>
        <p:spPr/>
        <p:txBody>
          <a:bodyPr/>
          <a:lstStyle/>
          <a:p>
            <a:fld id="{916A967C-8E04-43EE-8ACD-9C2B9A0B260E}" type="datetimeFigureOut">
              <a:rPr lang="el-GR" smtClean="0"/>
              <a:pPr/>
              <a:t>24/4/2019</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p:txBody>
          <a:bodyPr/>
          <a:lstStyle/>
          <a:p>
            <a:fld id="{53838C92-7891-40CA-8F62-3B6E4754A64B}"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916A967C-8E04-43EE-8ACD-9C2B9A0B260E}" type="datetimeFigureOut">
              <a:rPr lang="el-GR" smtClean="0"/>
              <a:pPr/>
              <a:t>24/4/2019</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53838C92-7891-40CA-8F62-3B6E4754A64B}"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a:t>Kλικ για επεξεργασία του τίτλου</a:t>
            </a:r>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916A967C-8E04-43EE-8ACD-9C2B9A0B260E}" type="datetimeFigureOut">
              <a:rPr lang="el-GR" smtClean="0"/>
              <a:pPr/>
              <a:t>24/4/2019</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53838C92-7891-40CA-8F62-3B6E4754A64B}"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a:t>Kλικ για επεξεργασία του τίτλου</a:t>
            </a:r>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916A967C-8E04-43EE-8ACD-9C2B9A0B260E}" type="datetimeFigureOut">
              <a:rPr lang="el-GR" smtClean="0"/>
              <a:pPr/>
              <a:t>24/4/2019</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53838C92-7891-40CA-8F62-3B6E4754A64B}" type="slidenum">
              <a:rPr lang="el-GR" smtClean="0"/>
              <a:pPr/>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a:t>Kλικ για επεξεργασία του τίτλου</a:t>
            </a:r>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A967C-8E04-43EE-8ACD-9C2B9A0B260E}" type="datetimeFigureOut">
              <a:rPr lang="el-GR" smtClean="0"/>
              <a:pPr/>
              <a:t>24/4/2019</a:t>
            </a:fld>
            <a:endParaRPr lang="el-GR"/>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38C92-7891-40CA-8F62-3B6E4754A64B}"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980729"/>
            <a:ext cx="7772400" cy="1152127"/>
          </a:xfrm>
        </p:spPr>
        <p:txBody>
          <a:bodyPr/>
          <a:lstStyle/>
          <a:p>
            <a:r>
              <a:rPr lang="en-US" dirty="0">
                <a:solidFill>
                  <a:schemeClr val="bg1"/>
                </a:solidFill>
              </a:rPr>
              <a:t>RoboKass</a:t>
            </a:r>
            <a:br>
              <a:rPr lang="en-US" dirty="0">
                <a:solidFill>
                  <a:schemeClr val="bg1"/>
                </a:solidFill>
              </a:rPr>
            </a:br>
            <a:r>
              <a:rPr lang="el-GR" sz="2400" dirty="0">
                <a:solidFill>
                  <a:schemeClr val="bg1"/>
                </a:solidFill>
              </a:rPr>
              <a:t>Γυμνάσιο Κασσάνδρας Χαλκιδικής</a:t>
            </a:r>
            <a:endParaRPr lang="el-GR" dirty="0">
              <a:solidFill>
                <a:schemeClr val="bg1"/>
              </a:solidFill>
            </a:endParaRPr>
          </a:p>
        </p:txBody>
      </p:sp>
      <p:sp>
        <p:nvSpPr>
          <p:cNvPr id="3" name="2 - Υπότιτλος"/>
          <p:cNvSpPr>
            <a:spLocks noGrp="1"/>
          </p:cNvSpPr>
          <p:nvPr>
            <p:ph type="subTitle" idx="1"/>
          </p:nvPr>
        </p:nvSpPr>
        <p:spPr>
          <a:xfrm>
            <a:off x="1371600" y="5445224"/>
            <a:ext cx="6400800" cy="1008112"/>
          </a:xfrm>
        </p:spPr>
        <p:txBody>
          <a:bodyPr>
            <a:normAutofit fontScale="77500" lnSpcReduction="20000"/>
          </a:bodyPr>
          <a:lstStyle/>
          <a:p>
            <a:r>
              <a:rPr lang="el-GR" dirty="0"/>
              <a:t>Ρομποτικός βραχίονας διαχωρισμού χαρτονομισμάτων </a:t>
            </a:r>
            <a:br>
              <a:rPr lang="el-GR" dirty="0"/>
            </a:br>
            <a:endParaRPr lang="el-GR" dirty="0"/>
          </a:p>
        </p:txBody>
      </p:sp>
      <p:sp>
        <p:nvSpPr>
          <p:cNvPr id="22530" name="AutoShape 2" descr="ÎÏÎ¿ÏÎ­Î»ÎµÏÎ¼Î± ÎµÎ¹ÎºÏÎ½Î±Ï Î³Î¹Î± ÎÏÎ¼Î½Î¬ÏÎ¹Î¿ ÎºÎ±ÏÏÎ±Î½Î´ÏÎ±Ï"/>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l-GR"/>
          </a:p>
        </p:txBody>
      </p:sp>
      <p:sp>
        <p:nvSpPr>
          <p:cNvPr id="22532" name="AutoShape 4" descr="ÎÏÎ¿ÏÎ­Î»ÎµÏÎ¼Î± ÎµÎ¹ÎºÏÎ½Î±Ï Î³Î¹Î± ÎÏÎ¼Î½Î¬ÏÎ¹Î¿ ÎºÎ±ÏÏÎ±Î½Î´ÏÎ±Ï"/>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l-GR"/>
          </a:p>
        </p:txBody>
      </p:sp>
      <p:sp>
        <p:nvSpPr>
          <p:cNvPr id="22534" name="AutoShape 6" descr="ÎÏÎ¿ÏÎ­Î»ÎµÏÎ¼Î± ÎµÎ¹ÎºÏÎ½Î±Ï Î³Î¹Î± ÎÏÎ¼Î½Î¬ÏÎ¹Î¿ ÎºÎ±ÏÏÎ±Î½Î´ÏÎ±Ï"/>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l-GR"/>
          </a:p>
        </p:txBody>
      </p:sp>
      <p:sp>
        <p:nvSpPr>
          <p:cNvPr id="22536" name="AutoShape 8" descr="ÎÏÎ¿ÏÎ­Î»ÎµÏÎ¼Î± ÎµÎ¹ÎºÏÎ½Î±Ï Î³Î¹Î± ÎÏÎ¼Î½Î¬ÏÎ¹Î¿ ÎºÎ±ÏÏÎ±Î½Î´ÏÎ±Ï"/>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l-GR"/>
          </a:p>
        </p:txBody>
      </p:sp>
      <p:sp>
        <p:nvSpPr>
          <p:cNvPr id="22538" name="AutoShape 10" descr="ÎÏÎ¿ÏÎ­Î»ÎµÏÎ¼Î± ÎµÎ¹ÎºÏÎ½Î±Ï Î³Î¹Î± ÎÏÎ¼Î½Î¬ÏÎ¹Î¿ ÎºÎ±ÏÏÎ±Î½Î´ÏÎ±Ï"/>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l-GR"/>
          </a:p>
        </p:txBody>
      </p:sp>
      <p:graphicFrame>
        <p:nvGraphicFramePr>
          <p:cNvPr id="10" name="9 - Αντικείμενο"/>
          <p:cNvGraphicFramePr>
            <a:graphicFrameLocks noChangeAspect="1"/>
          </p:cNvGraphicFramePr>
          <p:nvPr/>
        </p:nvGraphicFramePr>
        <p:xfrm>
          <a:off x="2051720" y="2276872"/>
          <a:ext cx="4962525" cy="2828925"/>
        </p:xfrm>
        <a:graphic>
          <a:graphicData uri="http://schemas.openxmlformats.org/presentationml/2006/ole">
            <mc:AlternateContent xmlns:mc="http://schemas.openxmlformats.org/markup-compatibility/2006">
              <mc:Choice xmlns:v="urn:schemas-microsoft-com:vml" Requires="v">
                <p:oleObj spid="_x0000_s22540" name="Εικόνα Bitmap" r:id="rId4" imgW="4963218" imgH="2828571" progId="PBrush">
                  <p:embed/>
                </p:oleObj>
              </mc:Choice>
              <mc:Fallback>
                <p:oleObj name="Εικόνα Bitmap" r:id="rId4" imgW="4963218" imgH="2828571"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2276872"/>
                        <a:ext cx="4962525" cy="282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Ορθογώνιο"/>
          <p:cNvSpPr/>
          <p:nvPr/>
        </p:nvSpPr>
        <p:spPr>
          <a:xfrm>
            <a:off x="2286000" y="500042"/>
            <a:ext cx="4572000" cy="523220"/>
          </a:xfrm>
          <a:prstGeom prst="rect">
            <a:avLst/>
          </a:prstGeom>
        </p:spPr>
        <p:txBody>
          <a:bodyPr>
            <a:spAutoFit/>
          </a:bodyPr>
          <a:lstStyle/>
          <a:p>
            <a:pPr algn="ctr"/>
            <a:r>
              <a:rPr lang="el-GR" sz="2800" b="1" dirty="0">
                <a:solidFill>
                  <a:schemeClr val="bg1"/>
                </a:solidFill>
              </a:rPr>
              <a:t>ΕΞΑΡΤΗΜΑΤΑ ΚΑΤΑΣΚΕΥΗΣ</a:t>
            </a:r>
          </a:p>
        </p:txBody>
      </p:sp>
      <p:pic>
        <p:nvPicPr>
          <p:cNvPr id="4098" name="Picture 2" descr="ÎÏÎ¿ÏÎ­Î»ÎµÏÎ¼Î± ÎµÎ¹ÎºÏÎ½Î±Ï Î³Î¹Î± tcs3200 color sensor"/>
          <p:cNvPicPr>
            <a:picLocks noChangeAspect="1" noChangeArrowheads="1"/>
          </p:cNvPicPr>
          <p:nvPr/>
        </p:nvPicPr>
        <p:blipFill>
          <a:blip r:embed="rId3" cstate="print">
            <a:clrChange>
              <a:clrFrom>
                <a:srgbClr val="FFFFFF"/>
              </a:clrFrom>
              <a:clrTo>
                <a:srgbClr val="FFFFFF">
                  <a:alpha val="0"/>
                </a:srgbClr>
              </a:clrTo>
            </a:clrChange>
          </a:blip>
          <a:srcRect l="15790" t="19737" r="17105" b="19078"/>
          <a:stretch>
            <a:fillRect/>
          </a:stretch>
        </p:blipFill>
        <p:spPr bwMode="auto">
          <a:xfrm>
            <a:off x="714348" y="3429000"/>
            <a:ext cx="965754" cy="714380"/>
          </a:xfrm>
          <a:prstGeom prst="rect">
            <a:avLst/>
          </a:prstGeom>
          <a:noFill/>
        </p:spPr>
      </p:pic>
      <p:sp>
        <p:nvSpPr>
          <p:cNvPr id="4" name="3 - Ορθογώνιο"/>
          <p:cNvSpPr/>
          <p:nvPr/>
        </p:nvSpPr>
        <p:spPr>
          <a:xfrm>
            <a:off x="2141968" y="3643314"/>
            <a:ext cx="2347117" cy="646331"/>
          </a:xfrm>
          <a:prstGeom prst="rect">
            <a:avLst/>
          </a:prstGeom>
        </p:spPr>
        <p:txBody>
          <a:bodyPr wrap="none">
            <a:spAutoFit/>
          </a:bodyPr>
          <a:lstStyle/>
          <a:p>
            <a:r>
              <a:rPr lang="en-US" dirty="0">
                <a:solidFill>
                  <a:schemeClr val="bg1"/>
                </a:solidFill>
              </a:rPr>
              <a:t>TCS3200 </a:t>
            </a:r>
            <a:endParaRPr lang="el-GR" dirty="0">
              <a:solidFill>
                <a:schemeClr val="bg1"/>
              </a:solidFill>
            </a:endParaRPr>
          </a:p>
          <a:p>
            <a:r>
              <a:rPr lang="el-GR" dirty="0">
                <a:solidFill>
                  <a:schemeClr val="bg1"/>
                </a:solidFill>
              </a:rPr>
              <a:t> Αισθητήρας χρώματος</a:t>
            </a:r>
          </a:p>
        </p:txBody>
      </p:sp>
      <p:pic>
        <p:nvPicPr>
          <p:cNvPr id="4100" name="Picture 4" descr="ÎÏÎ¿ÏÎ­Î»ÎµÏÎ¼Î± ÎµÎ¹ÎºÏÎ½Î±Ï Î³Î¹Î± arduino uno"/>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0034" y="1714488"/>
            <a:ext cx="1500198" cy="1500199"/>
          </a:xfrm>
          <a:prstGeom prst="rect">
            <a:avLst/>
          </a:prstGeom>
          <a:noFill/>
        </p:spPr>
      </p:pic>
      <p:sp>
        <p:nvSpPr>
          <p:cNvPr id="7" name="6 - Ορθογώνιο"/>
          <p:cNvSpPr/>
          <p:nvPr/>
        </p:nvSpPr>
        <p:spPr>
          <a:xfrm>
            <a:off x="2141968" y="2232990"/>
            <a:ext cx="1353319" cy="369332"/>
          </a:xfrm>
          <a:prstGeom prst="rect">
            <a:avLst/>
          </a:prstGeom>
        </p:spPr>
        <p:txBody>
          <a:bodyPr wrap="none">
            <a:spAutoFit/>
          </a:bodyPr>
          <a:lstStyle/>
          <a:p>
            <a:r>
              <a:rPr lang="en-US" dirty="0" err="1">
                <a:solidFill>
                  <a:schemeClr val="bg1"/>
                </a:solidFill>
              </a:rPr>
              <a:t>Arduino</a:t>
            </a:r>
            <a:r>
              <a:rPr lang="en-US" dirty="0">
                <a:solidFill>
                  <a:schemeClr val="bg1"/>
                </a:solidFill>
              </a:rPr>
              <a:t> </a:t>
            </a:r>
            <a:r>
              <a:rPr lang="en-US" dirty="0" err="1">
                <a:solidFill>
                  <a:schemeClr val="bg1"/>
                </a:solidFill>
              </a:rPr>
              <a:t>uno</a:t>
            </a:r>
            <a:endParaRPr lang="el-GR" dirty="0">
              <a:solidFill>
                <a:schemeClr val="bg1"/>
              </a:solidFill>
            </a:endParaRPr>
          </a:p>
        </p:txBody>
      </p:sp>
      <p:pic>
        <p:nvPicPr>
          <p:cNvPr id="4102" name="Picture 6" descr="ÎÏÎ¿ÏÎ­Î»ÎµÏÎ¼Î± ÎµÎ¹ÎºÏÎ½Î±Ï Î³Î¹Î± servo motor arduino"/>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072066" y="1785926"/>
            <a:ext cx="1571636" cy="1143008"/>
          </a:xfrm>
          <a:prstGeom prst="rect">
            <a:avLst/>
          </a:prstGeom>
          <a:noFill/>
        </p:spPr>
      </p:pic>
      <p:sp>
        <p:nvSpPr>
          <p:cNvPr id="9" name="8 - Ορθογώνιο"/>
          <p:cNvSpPr/>
          <p:nvPr/>
        </p:nvSpPr>
        <p:spPr>
          <a:xfrm>
            <a:off x="6804248" y="2368830"/>
            <a:ext cx="1433598" cy="369332"/>
          </a:xfrm>
          <a:prstGeom prst="rect">
            <a:avLst/>
          </a:prstGeom>
        </p:spPr>
        <p:txBody>
          <a:bodyPr wrap="none">
            <a:spAutoFit/>
          </a:bodyPr>
          <a:lstStyle/>
          <a:p>
            <a:r>
              <a:rPr lang="en-US" dirty="0">
                <a:solidFill>
                  <a:schemeClr val="bg1"/>
                </a:solidFill>
              </a:rPr>
              <a:t>Servo motors</a:t>
            </a:r>
            <a:endParaRPr lang="el-GR" dirty="0">
              <a:solidFill>
                <a:schemeClr val="bg1"/>
              </a:solidFill>
            </a:endParaRPr>
          </a:p>
        </p:txBody>
      </p:sp>
      <p:pic>
        <p:nvPicPr>
          <p:cNvPr id="4104" name="Picture 8" descr="ÎÏÎ¿ÏÎ­Î»ÎµÏÎ¼Î± ÎµÎ¹ÎºÏÎ½Î±Ï Î³Î¹Î± arduino air pump"/>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072066" y="3124812"/>
            <a:ext cx="1143008" cy="1143008"/>
          </a:xfrm>
          <a:prstGeom prst="rect">
            <a:avLst/>
          </a:prstGeom>
          <a:noFill/>
        </p:spPr>
      </p:pic>
      <p:sp>
        <p:nvSpPr>
          <p:cNvPr id="11" name="10 - Ορθογώνιο"/>
          <p:cNvSpPr/>
          <p:nvPr/>
        </p:nvSpPr>
        <p:spPr>
          <a:xfrm>
            <a:off x="6804248" y="3511838"/>
            <a:ext cx="1424172" cy="369332"/>
          </a:xfrm>
          <a:prstGeom prst="rect">
            <a:avLst/>
          </a:prstGeom>
        </p:spPr>
        <p:txBody>
          <a:bodyPr wrap="none">
            <a:spAutoFit/>
          </a:bodyPr>
          <a:lstStyle/>
          <a:p>
            <a:r>
              <a:rPr lang="el-GR" dirty="0">
                <a:solidFill>
                  <a:schemeClr val="bg1"/>
                </a:solidFill>
              </a:rPr>
              <a:t>Αντλία κενού</a:t>
            </a:r>
          </a:p>
        </p:txBody>
      </p:sp>
      <p:sp>
        <p:nvSpPr>
          <p:cNvPr id="12" name="11 - Ορθογώνιο"/>
          <p:cNvSpPr/>
          <p:nvPr/>
        </p:nvSpPr>
        <p:spPr>
          <a:xfrm>
            <a:off x="2123728" y="4941168"/>
            <a:ext cx="2950359" cy="369332"/>
          </a:xfrm>
          <a:prstGeom prst="rect">
            <a:avLst/>
          </a:prstGeom>
        </p:spPr>
        <p:txBody>
          <a:bodyPr wrap="none">
            <a:spAutoFit/>
          </a:bodyPr>
          <a:lstStyle/>
          <a:p>
            <a:r>
              <a:rPr lang="el-GR" dirty="0">
                <a:solidFill>
                  <a:schemeClr val="bg1"/>
                </a:solidFill>
              </a:rPr>
              <a:t>Ηλεκτρομηχανικός διακόπτης</a:t>
            </a:r>
          </a:p>
        </p:txBody>
      </p:sp>
      <p:pic>
        <p:nvPicPr>
          <p:cNvPr id="1026" name="Picture 2" descr="I:\s-l300.jpg"/>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23528" y="4557125"/>
            <a:ext cx="1832992" cy="1221995"/>
          </a:xfrm>
          <a:prstGeom prst="rect">
            <a:avLst/>
          </a:prstGeom>
          <a:noFill/>
        </p:spPr>
      </p:pic>
      <p:pic>
        <p:nvPicPr>
          <p:cNvPr id="13" name="Picture 2"/>
          <p:cNvPicPr>
            <a:picLocks noChangeAspect="1" noChangeArrowheads="1"/>
          </p:cNvPicPr>
          <p:nvPr/>
        </p:nvPicPr>
        <p:blipFill>
          <a:blip r:embed="rId8" cstate="print"/>
          <a:srcRect/>
          <a:stretch>
            <a:fillRect/>
          </a:stretch>
        </p:blipFill>
        <p:spPr bwMode="auto">
          <a:xfrm>
            <a:off x="5364088" y="4725144"/>
            <a:ext cx="1026453" cy="729200"/>
          </a:xfrm>
          <a:prstGeom prst="rect">
            <a:avLst/>
          </a:prstGeom>
          <a:noFill/>
          <a:ln w="9525">
            <a:noFill/>
            <a:miter lim="800000"/>
            <a:headEnd/>
            <a:tailEnd/>
          </a:ln>
          <a:effectLst/>
        </p:spPr>
      </p:pic>
      <p:sp>
        <p:nvSpPr>
          <p:cNvPr id="14" name="13 - Ορθογώνιο"/>
          <p:cNvSpPr/>
          <p:nvPr/>
        </p:nvSpPr>
        <p:spPr>
          <a:xfrm>
            <a:off x="6804248" y="4869160"/>
            <a:ext cx="1636858" cy="369332"/>
          </a:xfrm>
          <a:prstGeom prst="rect">
            <a:avLst/>
          </a:prstGeom>
        </p:spPr>
        <p:txBody>
          <a:bodyPr wrap="none">
            <a:spAutoFit/>
          </a:bodyPr>
          <a:lstStyle/>
          <a:p>
            <a:r>
              <a:rPr lang="el-GR" dirty="0">
                <a:solidFill>
                  <a:schemeClr val="bg1"/>
                </a:solidFill>
              </a:rPr>
              <a:t>Ενισχυτής ήχου</a:t>
            </a:r>
          </a:p>
        </p:txBody>
      </p:sp>
      <p:sp>
        <p:nvSpPr>
          <p:cNvPr id="15" name="14 - Ορθογώνιο"/>
          <p:cNvSpPr/>
          <p:nvPr/>
        </p:nvSpPr>
        <p:spPr>
          <a:xfrm>
            <a:off x="1214414" y="5857892"/>
            <a:ext cx="2353016" cy="369332"/>
          </a:xfrm>
          <a:prstGeom prst="rect">
            <a:avLst/>
          </a:prstGeom>
        </p:spPr>
        <p:txBody>
          <a:bodyPr wrap="none">
            <a:spAutoFit/>
          </a:bodyPr>
          <a:lstStyle/>
          <a:p>
            <a:r>
              <a:rPr lang="el-GR" dirty="0">
                <a:solidFill>
                  <a:schemeClr val="bg1"/>
                </a:solidFill>
              </a:rPr>
              <a:t>Συνολικό  κόστος </a:t>
            </a:r>
            <a:r>
              <a:rPr lang="en-US" dirty="0">
                <a:solidFill>
                  <a:schemeClr val="bg1"/>
                </a:solidFill>
              </a:rPr>
              <a:t>:  </a:t>
            </a:r>
            <a:r>
              <a:rPr lang="el-GR" dirty="0">
                <a:solidFill>
                  <a:schemeClr val="bg1"/>
                </a:solidFill>
              </a:rPr>
              <a:t>65</a:t>
            </a:r>
            <a:r>
              <a:rPr lang="en-US" dirty="0">
                <a:solidFill>
                  <a:schemeClr val="bg1"/>
                </a:solidFill>
              </a:rPr>
              <a:t>e</a:t>
            </a:r>
            <a:endParaRPr lang="el-GR" dirty="0">
              <a:solidFill>
                <a:schemeClr val="bg1"/>
              </a:solidFill>
            </a:endParaRPr>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Ορθογώνιο 1"/>
          <p:cNvSpPr>
            <a:spLocks noChangeArrowheads="1"/>
          </p:cNvSpPr>
          <p:nvPr/>
        </p:nvSpPr>
        <p:spPr bwMode="auto">
          <a:xfrm>
            <a:off x="2627784" y="620688"/>
            <a:ext cx="5587554" cy="1022362"/>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600" b="1" i="0" u="none" strike="noStrike" cap="none" normalizeH="0" baseline="0" dirty="0">
                <a:ln>
                  <a:noFill/>
                </a:ln>
                <a:effectLst/>
                <a:latin typeface="Calibri" pitchFamily="34" charset="0"/>
                <a:ea typeface="Calibri" pitchFamily="34" charset="0"/>
                <a:cs typeface="Times New Roman" pitchFamily="18" charset="0"/>
              </a:rPr>
              <a:t>Δημιουργία και αρχικοποίηση μεταβλητών</a:t>
            </a:r>
            <a:endParaRPr kumimoji="0" lang="el-GR" sz="1600" b="1" i="0" u="none" strike="noStrike" cap="none" normalizeH="0" baseline="0" dirty="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l-GR" sz="1600" b="1" i="0" u="none" strike="noStrike" cap="none" normalizeH="0" baseline="0" dirty="0">
                <a:ln>
                  <a:noFill/>
                </a:ln>
                <a:effectLst/>
                <a:latin typeface="Calibri" pitchFamily="34" charset="0"/>
                <a:ea typeface="Calibri" pitchFamily="34" charset="0"/>
                <a:cs typeface="Times New Roman" pitchFamily="18" charset="0"/>
              </a:rPr>
              <a:t>Ανέβασμα βραχίονα</a:t>
            </a:r>
            <a:endParaRPr kumimoji="0" lang="el-GR" sz="1600" b="1" i="0" u="none" strike="noStrike" cap="none" normalizeH="0" baseline="0" dirty="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l-GR" sz="1600" b="1" i="0" u="none" strike="noStrike" cap="none" normalizeH="0" baseline="0" dirty="0">
                <a:ln>
                  <a:noFill/>
                </a:ln>
                <a:effectLst/>
                <a:latin typeface="Calibri" pitchFamily="34" charset="0"/>
                <a:ea typeface="Calibri" pitchFamily="34" charset="0"/>
                <a:cs typeface="Times New Roman" pitchFamily="18" charset="0"/>
              </a:rPr>
              <a:t>Περιστροφή στις 0 μοίρες (θέση χαρτονομισμάτων)</a:t>
            </a:r>
            <a:endParaRPr kumimoji="0" lang="el-GR" sz="1600" b="1" i="0" u="none" strike="noStrike" cap="none" normalizeH="0" baseline="0" dirty="0">
              <a:ln>
                <a:noFill/>
              </a:ln>
              <a:effectLst/>
              <a:latin typeface="Arial" pitchFamily="34" charset="0"/>
              <a:cs typeface="Arial" pitchFamily="34" charset="0"/>
            </a:endParaRPr>
          </a:p>
        </p:txBody>
      </p:sp>
      <p:sp>
        <p:nvSpPr>
          <p:cNvPr id="2049" name="Διάγραμμα ροής: Διεργασία 2"/>
          <p:cNvSpPr>
            <a:spLocks noChangeArrowheads="1"/>
          </p:cNvSpPr>
          <p:nvPr/>
        </p:nvSpPr>
        <p:spPr bwMode="auto">
          <a:xfrm>
            <a:off x="2571736" y="2214554"/>
            <a:ext cx="5715040" cy="4000528"/>
          </a:xfrm>
          <a:prstGeom prst="flowChartProcess">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l-GR" sz="1600" b="1" i="0" u="none" strike="noStrike" cap="none" normalizeH="0" baseline="0" dirty="0">
                <a:ln>
                  <a:noFill/>
                </a:ln>
                <a:effectLst/>
                <a:latin typeface="Calibri" pitchFamily="34" charset="0"/>
                <a:ea typeface="Calibri" pitchFamily="34" charset="0"/>
                <a:cs typeface="Times New Roman" pitchFamily="18" charset="0"/>
              </a:rPr>
              <a:t>Κατέβασμα βραχίονα</a:t>
            </a:r>
            <a:endParaRPr kumimoji="0" lang="el-GR" sz="1600" b="1" i="0" u="none" strike="noStrike" cap="none" normalizeH="0" baseline="0" dirty="0">
              <a:ln>
                <a:noFill/>
              </a:ln>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l-GR" sz="1600" b="1" i="0" u="none" strike="noStrike" cap="none" normalizeH="0" baseline="0" dirty="0">
                <a:ln>
                  <a:noFill/>
                </a:ln>
                <a:effectLst/>
                <a:latin typeface="Calibri" pitchFamily="34" charset="0"/>
                <a:ea typeface="Calibri" pitchFamily="34" charset="0"/>
                <a:cs typeface="Times New Roman" pitchFamily="18" charset="0"/>
              </a:rPr>
              <a:t>Προσκόλληση χαρτονομίσματος</a:t>
            </a:r>
            <a:endParaRPr kumimoji="0" lang="el-GR" sz="1600" b="1" i="0" u="none" strike="noStrike" cap="none" normalizeH="0" baseline="0" dirty="0">
              <a:ln>
                <a:noFill/>
              </a:ln>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l-GR" sz="1600" b="1" i="0" u="none" strike="noStrike" cap="none" normalizeH="0" baseline="0" dirty="0">
                <a:ln>
                  <a:noFill/>
                </a:ln>
                <a:effectLst/>
                <a:latin typeface="Calibri" pitchFamily="34" charset="0"/>
                <a:ea typeface="Calibri" pitchFamily="34" charset="0"/>
                <a:cs typeface="Times New Roman" pitchFamily="18" charset="0"/>
              </a:rPr>
              <a:t>Αναγνώριση χρώματος </a:t>
            </a:r>
            <a:endParaRPr kumimoji="0" lang="el-GR" sz="1600" b="1" i="0" u="none" strike="noStrike" cap="none" normalizeH="0" baseline="0" dirty="0">
              <a:ln>
                <a:noFill/>
              </a:ln>
              <a:effectLst/>
              <a:latin typeface="Arial" pitchFamily="34" charset="0"/>
              <a:cs typeface="Arial" pitchFamily="34" charset="0"/>
            </a:endParaRPr>
          </a:p>
          <a:p>
            <a:pPr lvl="0" indent="457200" eaLnBrk="0" fontAlgn="base" hangingPunct="0">
              <a:spcBef>
                <a:spcPct val="0"/>
              </a:spcBef>
              <a:spcAft>
                <a:spcPct val="0"/>
              </a:spcAft>
            </a:pPr>
            <a:r>
              <a:rPr lang="el-GR" sz="1600" b="1" dirty="0">
                <a:latin typeface="Calibri" pitchFamily="34" charset="0"/>
                <a:ea typeface="Calibri" pitchFamily="34" charset="0"/>
                <a:cs typeface="Times New Roman" pitchFamily="18" charset="0"/>
              </a:rPr>
              <a:t>ΑΝ το χρώμα είναι ΜΠΛΕ (20€) ΤΟΤΕ</a:t>
            </a:r>
            <a:endParaRPr lang="el-GR" sz="1600" b="1" dirty="0">
              <a:latin typeface="Arial" pitchFamily="34" charset="0"/>
              <a:cs typeface="Arial" pitchFamily="34" charset="0"/>
            </a:endParaRPr>
          </a:p>
          <a:p>
            <a:pPr lvl="0" indent="457200" eaLnBrk="0" fontAlgn="base" hangingPunct="0">
              <a:spcBef>
                <a:spcPct val="0"/>
              </a:spcBef>
              <a:spcAft>
                <a:spcPct val="0"/>
              </a:spcAft>
            </a:pPr>
            <a:r>
              <a:rPr lang="el-GR" sz="1600" b="1" dirty="0">
                <a:latin typeface="Calibri" pitchFamily="34" charset="0"/>
                <a:ea typeface="Calibri" pitchFamily="34" charset="0"/>
                <a:cs typeface="Times New Roman" pitchFamily="18" charset="0"/>
              </a:rPr>
              <a:t>	Περιστροφή βραχίονα στις 60 μοίρες (θέση 20€)</a:t>
            </a:r>
            <a:endParaRPr lang="el-GR" sz="1600" b="1" dirty="0">
              <a:latin typeface="Arial" pitchFamily="34" charset="0"/>
              <a:cs typeface="Arial" pitchFamily="34" charset="0"/>
            </a:endParaRPr>
          </a:p>
          <a:p>
            <a:pPr lvl="0" indent="457200" eaLnBrk="0" fontAlgn="base" hangingPunct="0">
              <a:spcBef>
                <a:spcPct val="0"/>
              </a:spcBef>
              <a:spcAft>
                <a:spcPct val="0"/>
              </a:spcAft>
            </a:pPr>
            <a:r>
              <a:rPr lang="en-US" sz="1600" b="1" dirty="0">
                <a:latin typeface="Calibri" pitchFamily="34" charset="0"/>
                <a:ea typeface="Calibri" pitchFamily="34" charset="0"/>
                <a:cs typeface="Times New Roman" pitchFamily="18" charset="0"/>
              </a:rPr>
              <a:t>	</a:t>
            </a:r>
            <a:r>
              <a:rPr lang="el-GR" sz="1600" b="1" dirty="0">
                <a:latin typeface="Calibri" pitchFamily="34" charset="0"/>
                <a:ea typeface="Calibri" pitchFamily="34" charset="0"/>
                <a:cs typeface="Times New Roman" pitchFamily="18" charset="0"/>
              </a:rPr>
              <a:t>Κατέβασμα βραχίονα</a:t>
            </a:r>
            <a:endParaRPr lang="el-GR" sz="1600" b="1" dirty="0">
              <a:latin typeface="Arial" pitchFamily="34" charset="0"/>
              <a:cs typeface="Arial" pitchFamily="34" charset="0"/>
            </a:endParaRPr>
          </a:p>
          <a:p>
            <a:pPr lvl="0" indent="457200" eaLnBrk="0" fontAlgn="base" hangingPunct="0">
              <a:spcBef>
                <a:spcPct val="0"/>
              </a:spcBef>
              <a:spcAft>
                <a:spcPct val="0"/>
              </a:spcAft>
            </a:pPr>
            <a:r>
              <a:rPr lang="el-GR" sz="1600" b="1" dirty="0">
                <a:latin typeface="Calibri" pitchFamily="34" charset="0"/>
                <a:ea typeface="Calibri" pitchFamily="34" charset="0"/>
                <a:cs typeface="Times New Roman" pitchFamily="18" charset="0"/>
              </a:rPr>
              <a:t>	Αποκόλληση χαρτονομίσματος</a:t>
            </a:r>
            <a:endParaRPr lang="el-GR" sz="1600" b="1" dirty="0">
              <a:latin typeface="Arial" pitchFamily="34" charset="0"/>
              <a:cs typeface="Arial" pitchFamily="34" charset="0"/>
            </a:endParaRPr>
          </a:p>
          <a:p>
            <a:pPr lvl="0" indent="457200" eaLnBrk="0" fontAlgn="base" hangingPunct="0">
              <a:spcBef>
                <a:spcPct val="0"/>
              </a:spcBef>
              <a:spcAft>
                <a:spcPct val="0"/>
              </a:spcAft>
            </a:pPr>
            <a:r>
              <a:rPr lang="el-GR" sz="1600" b="1" dirty="0">
                <a:latin typeface="Calibri" pitchFamily="34" charset="0"/>
                <a:ea typeface="Calibri" pitchFamily="34" charset="0"/>
                <a:cs typeface="Times New Roman" pitchFamily="18" charset="0"/>
              </a:rPr>
              <a:t>	Ανέβασμα βραχίονα</a:t>
            </a:r>
            <a:endParaRPr lang="el-GR" sz="1600" b="1" dirty="0">
              <a:latin typeface="Arial" pitchFamily="34" charset="0"/>
              <a:cs typeface="Arial" pitchFamily="34" charset="0"/>
            </a:endParaRPr>
          </a:p>
          <a:p>
            <a:pPr lvl="0" indent="457200" eaLnBrk="0" fontAlgn="base" hangingPunct="0">
              <a:spcBef>
                <a:spcPct val="0"/>
              </a:spcBef>
              <a:spcAft>
                <a:spcPct val="0"/>
              </a:spcAft>
            </a:pPr>
            <a:r>
              <a:rPr lang="en-US" sz="1600" b="1" dirty="0">
                <a:latin typeface="Calibri" pitchFamily="34" charset="0"/>
                <a:ea typeface="Calibri" pitchFamily="34" charset="0"/>
                <a:cs typeface="Times New Roman" pitchFamily="18" charset="0"/>
              </a:rPr>
              <a:t>	</a:t>
            </a:r>
            <a:r>
              <a:rPr lang="el-GR" sz="1600" b="1" dirty="0">
                <a:latin typeface="Calibri" pitchFamily="34" charset="0"/>
                <a:ea typeface="Calibri" pitchFamily="34" charset="0"/>
                <a:cs typeface="Times New Roman" pitchFamily="18" charset="0"/>
              </a:rPr>
              <a:t>Περιστροφή στις 0 μοίρες (θέση χαρτονομισμάτων)</a:t>
            </a:r>
            <a:endParaRPr lang="el-GR" sz="1600" b="1" dirty="0">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l-GR" sz="1600" b="1" i="0" u="none" strike="noStrike" cap="none" normalizeH="0" baseline="0" dirty="0">
                <a:ln>
                  <a:noFill/>
                </a:ln>
                <a:effectLst/>
                <a:latin typeface="Calibri" pitchFamily="34" charset="0"/>
                <a:ea typeface="Calibri" pitchFamily="34" charset="0"/>
                <a:cs typeface="Times New Roman" pitchFamily="18" charset="0"/>
              </a:rPr>
              <a:t>ΑΝ το χρώμα είναι ΚΟΚΚΙΝΟ (10€) ΤΟΤΕ</a:t>
            </a:r>
            <a:endParaRPr kumimoji="0" lang="el-GR" sz="1600" b="1" i="0" u="none" strike="noStrike" cap="none" normalizeH="0" baseline="0" dirty="0">
              <a:ln>
                <a:noFill/>
              </a:ln>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l-GR" sz="1600" b="1" i="0" u="none" strike="noStrike" cap="none" normalizeH="0" baseline="0" dirty="0">
                <a:ln>
                  <a:noFill/>
                </a:ln>
                <a:effectLst/>
                <a:latin typeface="Calibri" pitchFamily="34" charset="0"/>
                <a:ea typeface="Calibri" pitchFamily="34" charset="0"/>
                <a:cs typeface="Times New Roman" pitchFamily="18" charset="0"/>
              </a:rPr>
              <a:t>	Περιστροφή βραχίονα στις 120</a:t>
            </a:r>
            <a:r>
              <a:rPr kumimoji="0" lang="el-GR" sz="1600" b="1" i="0" u="none" strike="noStrike" cap="none" normalizeH="0" dirty="0">
                <a:ln>
                  <a:noFill/>
                </a:ln>
                <a:effectLst/>
                <a:latin typeface="Calibri" pitchFamily="34" charset="0"/>
                <a:ea typeface="Calibri" pitchFamily="34" charset="0"/>
                <a:cs typeface="Times New Roman" pitchFamily="18" charset="0"/>
              </a:rPr>
              <a:t> </a:t>
            </a:r>
            <a:r>
              <a:rPr kumimoji="0" lang="el-GR" sz="1600" b="1" i="0" u="none" strike="noStrike" cap="none" normalizeH="0" baseline="0" dirty="0">
                <a:ln>
                  <a:noFill/>
                </a:ln>
                <a:effectLst/>
                <a:latin typeface="Calibri" pitchFamily="34" charset="0"/>
                <a:ea typeface="Calibri" pitchFamily="34" charset="0"/>
                <a:cs typeface="Times New Roman" pitchFamily="18" charset="0"/>
              </a:rPr>
              <a:t>μοίρες (θέση 10€)</a:t>
            </a:r>
            <a:endParaRPr kumimoji="0" lang="el-GR" sz="1600" b="1" i="0" u="none" strike="noStrike" cap="none" normalizeH="0" baseline="0" dirty="0">
              <a:ln>
                <a:noFill/>
              </a:ln>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effectLst/>
                <a:latin typeface="Calibri" pitchFamily="34" charset="0"/>
                <a:ea typeface="Calibri" pitchFamily="34" charset="0"/>
                <a:cs typeface="Times New Roman" pitchFamily="18" charset="0"/>
              </a:rPr>
              <a:t>	</a:t>
            </a:r>
            <a:r>
              <a:rPr kumimoji="0" lang="el-GR" sz="1600" b="1" i="0" u="none" strike="noStrike" cap="none" normalizeH="0" baseline="0" dirty="0">
                <a:ln>
                  <a:noFill/>
                </a:ln>
                <a:effectLst/>
                <a:latin typeface="Calibri" pitchFamily="34" charset="0"/>
                <a:ea typeface="Calibri" pitchFamily="34" charset="0"/>
                <a:cs typeface="Times New Roman" pitchFamily="18" charset="0"/>
              </a:rPr>
              <a:t>Κατέβασμα βραχίονα</a:t>
            </a:r>
            <a:endParaRPr kumimoji="0" lang="el-GR" sz="1600" b="1" i="0" u="none" strike="noStrike" cap="none" normalizeH="0" baseline="0" dirty="0">
              <a:ln>
                <a:noFill/>
              </a:ln>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l-GR" sz="1600" b="1" i="0" u="none" strike="noStrike" cap="none" normalizeH="0" baseline="0" dirty="0">
                <a:ln>
                  <a:noFill/>
                </a:ln>
                <a:effectLst/>
                <a:latin typeface="Calibri" pitchFamily="34" charset="0"/>
                <a:ea typeface="Calibri" pitchFamily="34" charset="0"/>
                <a:cs typeface="Times New Roman" pitchFamily="18" charset="0"/>
              </a:rPr>
              <a:t>	Αποκόλληση χαρτονομίσματος</a:t>
            </a:r>
            <a:endParaRPr kumimoji="0" lang="el-GR" sz="1600" b="1" i="0" u="none" strike="noStrike" cap="none" normalizeH="0" baseline="0" dirty="0">
              <a:ln>
                <a:noFill/>
              </a:ln>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l-GR" sz="1600" b="1" i="0" u="none" strike="noStrike" cap="none" normalizeH="0" baseline="0" dirty="0">
                <a:ln>
                  <a:noFill/>
                </a:ln>
                <a:effectLst/>
                <a:latin typeface="Calibri" pitchFamily="34" charset="0"/>
                <a:ea typeface="Calibri" pitchFamily="34" charset="0"/>
                <a:cs typeface="Times New Roman" pitchFamily="18" charset="0"/>
              </a:rPr>
              <a:t>	Ανέβασμα βραχίονα</a:t>
            </a:r>
            <a:endParaRPr kumimoji="0" lang="el-GR" sz="1600" b="1" i="0" u="none" strike="noStrike" cap="none" normalizeH="0" baseline="0" dirty="0">
              <a:ln>
                <a:noFill/>
              </a:ln>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effectLst/>
                <a:latin typeface="Calibri" pitchFamily="34" charset="0"/>
                <a:ea typeface="Calibri" pitchFamily="34" charset="0"/>
                <a:cs typeface="Times New Roman" pitchFamily="18" charset="0"/>
              </a:rPr>
              <a:t>	</a:t>
            </a:r>
            <a:r>
              <a:rPr kumimoji="0" lang="el-GR" sz="1600" b="1" i="0" u="none" strike="noStrike" cap="none" normalizeH="0" baseline="0" dirty="0">
                <a:ln>
                  <a:noFill/>
                </a:ln>
                <a:effectLst/>
                <a:latin typeface="Calibri" pitchFamily="34" charset="0"/>
                <a:ea typeface="Calibri" pitchFamily="34" charset="0"/>
                <a:cs typeface="Times New Roman" pitchFamily="18" charset="0"/>
              </a:rPr>
              <a:t>Περιστροφή στις 0 μοίρες </a:t>
            </a:r>
            <a:endParaRPr kumimoji="0" lang="el-GR" sz="1600" b="1" i="0" u="none" strike="noStrike" cap="none" normalizeH="0" baseline="0" dirty="0">
              <a:ln>
                <a:noFill/>
              </a:ln>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l-GR" sz="1600" b="1" i="0" u="none" strike="noStrike" cap="none" normalizeH="0" baseline="0" dirty="0">
                <a:ln>
                  <a:noFill/>
                </a:ln>
                <a:effectLst/>
                <a:latin typeface="Calibri" pitchFamily="34" charset="0"/>
                <a:ea typeface="Calibri" pitchFamily="34" charset="0"/>
                <a:cs typeface="Times New Roman" pitchFamily="18" charset="0"/>
              </a:rPr>
              <a:t> </a:t>
            </a:r>
            <a:endParaRPr kumimoji="0" lang="el-GR" sz="1600" b="1" i="0" u="none" strike="noStrike" cap="none" normalizeH="0" baseline="0" dirty="0">
              <a:ln>
                <a:noFill/>
              </a:ln>
              <a:effectLst/>
              <a:latin typeface="Arial" pitchFamily="34" charset="0"/>
              <a:cs typeface="Arial" pitchFamily="34" charset="0"/>
            </a:endParaRPr>
          </a:p>
        </p:txBody>
      </p:sp>
      <p:sp>
        <p:nvSpPr>
          <p:cNvPr id="2051" name="Rectangle 3"/>
          <p:cNvSpPr>
            <a:spLocks noChangeArrowheads="1"/>
          </p:cNvSpPr>
          <p:nvPr/>
        </p:nvSpPr>
        <p:spPr bwMode="auto">
          <a:xfrm>
            <a:off x="1436979" y="620688"/>
            <a:ext cx="1099981" cy="5386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100" b="1" i="0" u="none" strike="noStrike" cap="none" normalizeH="0" baseline="0" dirty="0">
                <a:ln>
                  <a:noFill/>
                </a:ln>
                <a:solidFill>
                  <a:schemeClr val="bg1"/>
                </a:solidFill>
                <a:effectLst/>
                <a:latin typeface="Calibri" pitchFamily="34" charset="0"/>
                <a:ea typeface="Calibri" pitchFamily="34" charset="0"/>
                <a:cs typeface="Times New Roman" pitchFamily="18" charset="0"/>
              </a:rPr>
              <a:t>Α</a:t>
            </a:r>
            <a:r>
              <a:rPr kumimoji="0" lang="el-GR" sz="1100" b="1" i="0" u="none" strike="noStrike" cap="none" normalizeH="0" baseline="0" dirty="0" bmk="">
                <a:ln>
                  <a:noFill/>
                </a:ln>
                <a:solidFill>
                  <a:schemeClr val="bg1"/>
                </a:solidFill>
                <a:effectLst/>
                <a:latin typeface="Calibri" pitchFamily="34" charset="0"/>
                <a:ea typeface="Calibri" pitchFamily="34" charset="0"/>
                <a:cs typeface="Times New Roman" pitchFamily="18" charset="0"/>
              </a:rPr>
              <a:t>ΡΧΙΚΟΠΟΙΗΣΗ</a:t>
            </a:r>
            <a:endParaRPr kumimoji="0" lang="el-GR" sz="600" b="1" i="0" u="none" strike="noStrike" cap="none" normalizeH="0" baseline="0" dirty="0">
              <a:ln>
                <a:noFill/>
              </a:ln>
              <a:solidFill>
                <a:schemeClr val="bg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sz="1800" b="1" i="0" u="none" strike="noStrike" cap="none" normalizeH="0" baseline="0" dirty="0">
              <a:ln>
                <a:noFill/>
              </a:ln>
              <a:solidFill>
                <a:schemeClr val="bg1"/>
              </a:solidFill>
              <a:effectLst/>
              <a:latin typeface="Arial" pitchFamily="34" charset="0"/>
              <a:cs typeface="Arial" pitchFamily="34" charset="0"/>
            </a:endParaRPr>
          </a:p>
        </p:txBody>
      </p:sp>
      <p:sp>
        <p:nvSpPr>
          <p:cNvPr id="2055" name="Rectangle 7"/>
          <p:cNvSpPr>
            <a:spLocks noChangeArrowheads="1"/>
          </p:cNvSpPr>
          <p:nvPr/>
        </p:nvSpPr>
        <p:spPr bwMode="auto">
          <a:xfrm>
            <a:off x="683568" y="2357430"/>
            <a:ext cx="1853392"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100" b="1" i="0" u="none" strike="noStrike" cap="none" normalizeH="0" baseline="0" dirty="0" bmk="_GoBack">
              <a:ln>
                <a:noFill/>
              </a:ln>
              <a:solidFill>
                <a:schemeClr val="bg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l-GR" sz="1100" b="1" i="0" u="none" strike="noStrike" cap="none" normalizeH="0" baseline="0" dirty="0" bmk="_GoBack">
                <a:ln>
                  <a:noFill/>
                </a:ln>
                <a:solidFill>
                  <a:schemeClr val="bg1"/>
                </a:solidFill>
                <a:effectLst/>
                <a:latin typeface="Calibri" pitchFamily="34" charset="0"/>
                <a:ea typeface="Calibri" pitchFamily="34" charset="0"/>
                <a:cs typeface="Times New Roman" pitchFamily="18" charset="0"/>
              </a:rPr>
              <a:t>ΕΚΤΕΛΕΣΗ ΠΡΟΓΡΑΜΜΑΤΟΣ</a:t>
            </a:r>
            <a:endParaRPr kumimoji="0" lang="el-GR" sz="600" b="1" i="0" u="none" strike="noStrike" cap="none" normalizeH="0" baseline="0" dirty="0">
              <a:ln>
                <a:noFill/>
              </a:ln>
              <a:solidFill>
                <a:schemeClr val="bg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sz="1800" b="1" i="0" u="none" strike="noStrike" cap="none" normalizeH="0" baseline="0" dirty="0">
              <a:ln>
                <a:noFill/>
              </a:ln>
              <a:solidFill>
                <a:schemeClr val="bg1"/>
              </a:solidFill>
              <a:effectLst/>
              <a:latin typeface="Arial" pitchFamily="34" charset="0"/>
              <a:cs typeface="Arial" pitchFamily="34" charset="0"/>
            </a:endParaRPr>
          </a:p>
        </p:txBody>
      </p:sp>
    </p:spTree>
  </p:cSld>
  <p:clrMapOvr>
    <a:masterClrMapping/>
  </p:clrMapOvr>
  <p:transition>
    <p:wipe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714348" y="142852"/>
            <a:ext cx="7772400" cy="1470025"/>
          </a:xfrm>
        </p:spPr>
        <p:txBody>
          <a:bodyPr/>
          <a:lstStyle/>
          <a:p>
            <a:r>
              <a:rPr lang="el-GR" dirty="0">
                <a:solidFill>
                  <a:schemeClr val="bg1"/>
                </a:solidFill>
              </a:rPr>
              <a:t>Ομιλία</a:t>
            </a:r>
          </a:p>
        </p:txBody>
      </p:sp>
      <p:sp>
        <p:nvSpPr>
          <p:cNvPr id="4" name="3 - Υπότιτλος"/>
          <p:cNvSpPr>
            <a:spLocks noGrp="1"/>
          </p:cNvSpPr>
          <p:nvPr>
            <p:ph type="subTitle" idx="1"/>
          </p:nvPr>
        </p:nvSpPr>
        <p:spPr>
          <a:xfrm>
            <a:off x="1187624" y="1484784"/>
            <a:ext cx="6400800" cy="1752600"/>
          </a:xfrm>
        </p:spPr>
        <p:txBody>
          <a:bodyPr>
            <a:normAutofit fontScale="55000" lnSpcReduction="20000"/>
          </a:bodyPr>
          <a:lstStyle/>
          <a:p>
            <a:r>
              <a:rPr lang="el-GR" dirty="0">
                <a:solidFill>
                  <a:schemeClr val="bg1"/>
                </a:solidFill>
              </a:rPr>
              <a:t>Για να μπορεί το </a:t>
            </a:r>
            <a:r>
              <a:rPr lang="en-US" dirty="0">
                <a:solidFill>
                  <a:schemeClr val="bg1"/>
                </a:solidFill>
              </a:rPr>
              <a:t>Robokass </a:t>
            </a:r>
            <a:r>
              <a:rPr lang="el-GR" dirty="0">
                <a:solidFill>
                  <a:schemeClr val="bg1"/>
                </a:solidFill>
              </a:rPr>
              <a:t>να επικοινωνεί με άτομα με προβλήματα όρασης πρ</a:t>
            </a:r>
            <a:r>
              <a:rPr lang="en-US" dirty="0">
                <a:solidFill>
                  <a:schemeClr val="bg1"/>
                </a:solidFill>
              </a:rPr>
              <a:t>o</a:t>
            </a:r>
            <a:r>
              <a:rPr lang="el-GR" dirty="0">
                <a:solidFill>
                  <a:schemeClr val="bg1"/>
                </a:solidFill>
              </a:rPr>
              <a:t>σπαθήσαμε να το κάνουμε να μιλάει.</a:t>
            </a:r>
          </a:p>
          <a:p>
            <a:r>
              <a:rPr lang="el-GR" dirty="0">
                <a:solidFill>
                  <a:schemeClr val="bg1"/>
                </a:solidFill>
              </a:rPr>
              <a:t>Χρησιμοποιήσαμε</a:t>
            </a:r>
            <a:r>
              <a:rPr lang="en-US" dirty="0">
                <a:solidFill>
                  <a:schemeClr val="bg1"/>
                </a:solidFill>
              </a:rPr>
              <a:t>:</a:t>
            </a:r>
          </a:p>
          <a:p>
            <a:pPr>
              <a:buFont typeface="Arial" pitchFamily="34" charset="0"/>
              <a:buChar char="•"/>
            </a:pPr>
            <a:r>
              <a:rPr lang="en-US" dirty="0">
                <a:solidFill>
                  <a:schemeClr val="bg1"/>
                </a:solidFill>
              </a:rPr>
              <a:t>  </a:t>
            </a:r>
            <a:r>
              <a:rPr lang="el-GR" dirty="0">
                <a:solidFill>
                  <a:schemeClr val="bg1"/>
                </a:solidFill>
              </a:rPr>
              <a:t>μεγάφωνο  0.5 </a:t>
            </a:r>
            <a:r>
              <a:rPr lang="en-US" dirty="0">
                <a:solidFill>
                  <a:schemeClr val="bg1"/>
                </a:solidFill>
              </a:rPr>
              <a:t>W,  8</a:t>
            </a:r>
            <a:r>
              <a:rPr lang="el-GR" dirty="0">
                <a:solidFill>
                  <a:schemeClr val="bg1"/>
                </a:solidFill>
              </a:rPr>
              <a:t>Ω    ο ήχος όμως είχε χαμηλή ένταση  και  προσθέσαμε </a:t>
            </a:r>
          </a:p>
          <a:p>
            <a:pPr>
              <a:buFont typeface="Arial" pitchFamily="34" charset="0"/>
              <a:buChar char="•"/>
            </a:pPr>
            <a:r>
              <a:rPr lang="el-GR" dirty="0">
                <a:solidFill>
                  <a:schemeClr val="bg1"/>
                </a:solidFill>
              </a:rPr>
              <a:t> ενισχυτή ήχου </a:t>
            </a:r>
            <a:r>
              <a:rPr lang="en-US" dirty="0">
                <a:solidFill>
                  <a:schemeClr val="bg1"/>
                </a:solidFill>
              </a:rPr>
              <a:t>PAM 8403</a:t>
            </a:r>
            <a:r>
              <a:rPr lang="el-GR" dirty="0">
                <a:solidFill>
                  <a:schemeClr val="bg1"/>
                </a:solidFill>
              </a:rPr>
              <a:t> </a:t>
            </a:r>
          </a:p>
        </p:txBody>
      </p:sp>
      <p:pic>
        <p:nvPicPr>
          <p:cNvPr id="1026" name="Picture 2"/>
          <p:cNvPicPr>
            <a:picLocks noChangeAspect="1" noChangeArrowheads="1"/>
          </p:cNvPicPr>
          <p:nvPr/>
        </p:nvPicPr>
        <p:blipFill>
          <a:blip r:embed="rId2" cstate="print"/>
          <a:srcRect/>
          <a:stretch>
            <a:fillRect/>
          </a:stretch>
        </p:blipFill>
        <p:spPr bwMode="auto">
          <a:xfrm>
            <a:off x="827584" y="3645024"/>
            <a:ext cx="3217895" cy="2286016"/>
          </a:xfrm>
          <a:prstGeom prst="rect">
            <a:avLst/>
          </a:prstGeom>
          <a:noFill/>
          <a:ln w="9525">
            <a:noFill/>
            <a:miter lim="800000"/>
            <a:headEnd/>
            <a:tailEnd/>
          </a:ln>
          <a:effectLst/>
        </p:spPr>
      </p:pic>
      <p:pic>
        <p:nvPicPr>
          <p:cNvPr id="1028" name="Picture 4" descr="Αποτέλεσμα εικόνας για μεγαφωνο 0.5W  8Ω"/>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716016" y="3068960"/>
            <a:ext cx="3362325" cy="3362326"/>
          </a:xfrm>
          <a:prstGeom prst="rect">
            <a:avLst/>
          </a:prstGeom>
          <a:noFill/>
        </p:spPr>
      </p:pic>
    </p:spTree>
  </p:cSld>
  <p:clrMapOvr>
    <a:masterClrMapping/>
  </p:clrMapOvr>
  <p:transition>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8229600" cy="6226196"/>
          </a:xfrm>
          <a:solidFill>
            <a:schemeClr val="tx1"/>
          </a:solidFill>
          <a:ln>
            <a:noFill/>
          </a:ln>
        </p:spPr>
        <p:txBody>
          <a:bodyPr>
            <a:normAutofit/>
          </a:bodyPr>
          <a:lstStyle/>
          <a:p>
            <a:r>
              <a:rPr lang="el-GR" sz="4000" dirty="0">
                <a:solidFill>
                  <a:schemeClr val="bg2"/>
                </a:solidFill>
              </a:rPr>
              <a:t>Για να ακουστεί ο ήχος από το μεγάφωνο χρησιμοποιήσαμε την βιβλιοθήκη </a:t>
            </a:r>
            <a:r>
              <a:rPr lang="en-US" sz="4000" dirty="0">
                <a:solidFill>
                  <a:schemeClr val="bg2"/>
                </a:solidFill>
              </a:rPr>
              <a:t>Talkie</a:t>
            </a:r>
            <a:r>
              <a:rPr lang="el-GR" sz="4000" dirty="0">
                <a:solidFill>
                  <a:schemeClr val="bg2"/>
                </a:solidFill>
              </a:rPr>
              <a:t> που εγκαταστήσαμε στο πρόγραμμα </a:t>
            </a:r>
            <a:r>
              <a:rPr lang="en-US" sz="4000" dirty="0">
                <a:solidFill>
                  <a:schemeClr val="bg2"/>
                </a:solidFill>
              </a:rPr>
              <a:t>IDE </a:t>
            </a:r>
            <a:r>
              <a:rPr lang="el-GR" sz="4000" dirty="0">
                <a:solidFill>
                  <a:schemeClr val="bg2"/>
                </a:solidFill>
              </a:rPr>
              <a:t>του </a:t>
            </a:r>
            <a:r>
              <a:rPr lang="en-US" sz="4000" dirty="0">
                <a:solidFill>
                  <a:schemeClr val="bg2"/>
                </a:solidFill>
              </a:rPr>
              <a:t>Arduino.</a:t>
            </a:r>
            <a:br>
              <a:rPr lang="el-GR" sz="4000" dirty="0">
                <a:solidFill>
                  <a:schemeClr val="bg2"/>
                </a:solidFill>
              </a:rPr>
            </a:br>
            <a:r>
              <a:rPr lang="el-GR" sz="4000" dirty="0">
                <a:solidFill>
                  <a:schemeClr val="bg2"/>
                </a:solidFill>
              </a:rPr>
              <a:t> Η βιβλιοθήκη έχει συγκεκριμένο αριθμό λέξεων που μεταφράζονται σε ηχητικά κύματα που στέλνονται στο ηχείο. </a:t>
            </a:r>
            <a:br>
              <a:rPr lang="el-GR" sz="4000" dirty="0">
                <a:solidFill>
                  <a:schemeClr val="bg2"/>
                </a:solidFill>
              </a:rPr>
            </a:br>
            <a:endParaRPr lang="el-GR" sz="4000" dirty="0">
              <a:solidFill>
                <a:schemeClr val="bg2"/>
              </a:solidFill>
            </a:endParaRPr>
          </a:p>
        </p:txBody>
      </p:sp>
    </p:spTree>
  </p:cSld>
  <p:clrMapOvr>
    <a:masterClrMapping/>
  </p:clrMapOvr>
  <p:transition>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28596" y="500042"/>
            <a:ext cx="8229600" cy="5572164"/>
          </a:xfrm>
        </p:spPr>
        <p:txBody>
          <a:bodyPr>
            <a:normAutofit/>
          </a:bodyPr>
          <a:lstStyle/>
          <a:p>
            <a:r>
              <a:rPr lang="el-GR" sz="2700" dirty="0">
                <a:solidFill>
                  <a:schemeClr val="bg2"/>
                </a:solidFill>
              </a:rPr>
              <a:t>Ο </a:t>
            </a:r>
            <a:r>
              <a:rPr lang="el-GR" sz="2700" dirty="0" err="1">
                <a:solidFill>
                  <a:schemeClr val="bg2"/>
                </a:solidFill>
              </a:rPr>
              <a:t>συνδιασμός</a:t>
            </a:r>
            <a:r>
              <a:rPr lang="el-GR" sz="2700" dirty="0">
                <a:solidFill>
                  <a:schemeClr val="bg2"/>
                </a:solidFill>
              </a:rPr>
              <a:t> </a:t>
            </a:r>
            <a:r>
              <a:rPr lang="el-GR" sz="2700" dirty="0" err="1">
                <a:solidFill>
                  <a:schemeClr val="bg2"/>
                </a:solidFill>
              </a:rPr>
              <a:t>ομολίας</a:t>
            </a:r>
            <a:r>
              <a:rPr lang="el-GR" sz="2700" dirty="0">
                <a:solidFill>
                  <a:schemeClr val="bg2"/>
                </a:solidFill>
              </a:rPr>
              <a:t> </a:t>
            </a:r>
            <a:r>
              <a:rPr lang="el-GR" sz="2700">
                <a:solidFill>
                  <a:schemeClr val="bg2"/>
                </a:solidFill>
              </a:rPr>
              <a:t>και κίνησης μέχρι </a:t>
            </a:r>
            <a:r>
              <a:rPr lang="el-GR" sz="2700" dirty="0">
                <a:solidFill>
                  <a:schemeClr val="bg2"/>
                </a:solidFill>
              </a:rPr>
              <a:t>στιγμής δεν </a:t>
            </a:r>
            <a:r>
              <a:rPr lang="el-GR" sz="2700">
                <a:solidFill>
                  <a:schemeClr val="bg2"/>
                </a:solidFill>
              </a:rPr>
              <a:t>είναι ικανοποιητικός </a:t>
            </a:r>
            <a:r>
              <a:rPr lang="el-GR" sz="2700" dirty="0">
                <a:solidFill>
                  <a:schemeClr val="bg2"/>
                </a:solidFill>
              </a:rPr>
              <a:t>, οπότε προσωρινά έχουμε αφαιρέσει το κομμάτι της ομιλίας.</a:t>
            </a:r>
            <a:br>
              <a:rPr lang="en-US" sz="2700" dirty="0">
                <a:solidFill>
                  <a:schemeClr val="bg2"/>
                </a:solidFill>
              </a:rPr>
            </a:br>
            <a:br>
              <a:rPr lang="el-GR" sz="2700" dirty="0">
                <a:solidFill>
                  <a:schemeClr val="bg2"/>
                </a:solidFill>
              </a:rPr>
            </a:br>
            <a:r>
              <a:rPr lang="el-GR" sz="2700" u="sng" dirty="0">
                <a:solidFill>
                  <a:schemeClr val="bg2"/>
                </a:solidFill>
              </a:rPr>
              <a:t>Πιθανές μελλοντικές βελτιώσεις</a:t>
            </a:r>
            <a:r>
              <a:rPr lang="en-US" sz="2700" u="sng" dirty="0">
                <a:solidFill>
                  <a:schemeClr val="bg2"/>
                </a:solidFill>
              </a:rPr>
              <a:t>:</a:t>
            </a:r>
            <a:br>
              <a:rPr lang="en-US" sz="2700" dirty="0">
                <a:solidFill>
                  <a:schemeClr val="bg2"/>
                </a:solidFill>
              </a:rPr>
            </a:br>
            <a:r>
              <a:rPr lang="el-GR" sz="2700" dirty="0">
                <a:solidFill>
                  <a:schemeClr val="bg2"/>
                </a:solidFill>
              </a:rPr>
              <a:t>  Προσθήκη ένος εξωτερικού κύκλωματος με οδηγούς (</a:t>
            </a:r>
            <a:r>
              <a:rPr lang="en-US" sz="2700" dirty="0">
                <a:solidFill>
                  <a:schemeClr val="bg2"/>
                </a:solidFill>
              </a:rPr>
              <a:t>drivers) </a:t>
            </a:r>
            <a:r>
              <a:rPr lang="el-GR" sz="2700" dirty="0">
                <a:solidFill>
                  <a:schemeClr val="bg2"/>
                </a:solidFill>
              </a:rPr>
              <a:t>για τα </a:t>
            </a:r>
            <a:r>
              <a:rPr lang="en-US" sz="2700" dirty="0">
                <a:solidFill>
                  <a:schemeClr val="bg2"/>
                </a:solidFill>
              </a:rPr>
              <a:t>servo </a:t>
            </a:r>
            <a:r>
              <a:rPr lang="el-GR" sz="2700" dirty="0">
                <a:solidFill>
                  <a:schemeClr val="bg2"/>
                </a:solidFill>
              </a:rPr>
              <a:t> ώστε να αποφεύγεται  η σύγχιση (</a:t>
            </a:r>
            <a:r>
              <a:rPr lang="en-US" sz="2700" dirty="0">
                <a:solidFill>
                  <a:schemeClr val="bg2"/>
                </a:solidFill>
              </a:rPr>
              <a:t>conflict)</a:t>
            </a:r>
            <a:r>
              <a:rPr lang="el-GR" sz="2700" dirty="0">
                <a:solidFill>
                  <a:schemeClr val="bg2"/>
                </a:solidFill>
              </a:rPr>
              <a:t> που προκαλείται πιθανότατα ανάμεσα στη βιβλιοθήκη εντολών των </a:t>
            </a:r>
            <a:r>
              <a:rPr lang="en-US" sz="2700" dirty="0">
                <a:solidFill>
                  <a:schemeClr val="bg2"/>
                </a:solidFill>
              </a:rPr>
              <a:t>servo </a:t>
            </a:r>
            <a:r>
              <a:rPr lang="el-GR" sz="2700" dirty="0">
                <a:solidFill>
                  <a:schemeClr val="bg2"/>
                </a:solidFill>
              </a:rPr>
              <a:t>και της βιβλιοθήκης ομιλίας </a:t>
            </a:r>
            <a:r>
              <a:rPr lang="en-US" sz="2700" dirty="0">
                <a:solidFill>
                  <a:schemeClr val="bg2"/>
                </a:solidFill>
              </a:rPr>
              <a:t>talkie.</a:t>
            </a:r>
            <a:endParaRPr lang="el-GR" sz="2700" dirty="0">
              <a:solidFill>
                <a:schemeClr val="bg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 Εικόνα" descr="IMG_20190227_094447.jpg"/>
          <p:cNvPicPr>
            <a:picLocks noChangeAspect="1"/>
          </p:cNvPicPr>
          <p:nvPr/>
        </p:nvPicPr>
        <p:blipFill>
          <a:blip r:embed="rId2" cstate="print"/>
          <a:stretch>
            <a:fillRect/>
          </a:stretch>
        </p:blipFill>
        <p:spPr>
          <a:xfrm>
            <a:off x="1169876" y="620688"/>
            <a:ext cx="6804248" cy="51031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 Εικόνα" descr="IMG_20190227_095226.jpg"/>
          <p:cNvPicPr>
            <a:picLocks noChangeAspect="1"/>
          </p:cNvPicPr>
          <p:nvPr/>
        </p:nvPicPr>
        <p:blipFill>
          <a:blip r:embed="rId2" cstate="print"/>
          <a:stretch>
            <a:fillRect/>
          </a:stretch>
        </p:blipFill>
        <p:spPr>
          <a:xfrm>
            <a:off x="1169876" y="692696"/>
            <a:ext cx="6804248" cy="51031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 Εικόνα" descr="IMG_20190227_094415.jpg"/>
          <p:cNvPicPr>
            <a:picLocks noChangeAspect="1"/>
          </p:cNvPicPr>
          <p:nvPr/>
        </p:nvPicPr>
        <p:blipFill>
          <a:blip r:embed="rId2" cstate="print"/>
          <a:stretch>
            <a:fillRect/>
          </a:stretch>
        </p:blipFill>
        <p:spPr>
          <a:xfrm>
            <a:off x="1025860" y="548680"/>
            <a:ext cx="7092280" cy="53192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 Εικόνα" descr="IMG_20190221_115127.jpg"/>
          <p:cNvPicPr>
            <a:picLocks noChangeAspect="1"/>
          </p:cNvPicPr>
          <p:nvPr/>
        </p:nvPicPr>
        <p:blipFill>
          <a:blip r:embed="rId2" cstate="print"/>
          <a:stretch>
            <a:fillRect/>
          </a:stretch>
        </p:blipFill>
        <p:spPr>
          <a:xfrm>
            <a:off x="989856" y="692696"/>
            <a:ext cx="7164288" cy="53732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Τίτλος 4">
            <a:extLst>
              <a:ext uri="{FF2B5EF4-FFF2-40B4-BE49-F238E27FC236}">
                <a16:creationId xmlns:a16="http://schemas.microsoft.com/office/drawing/2014/main" id="{31CE13FC-11D9-4EF8-AAC9-9651EC531AA7}"/>
              </a:ext>
            </a:extLst>
          </p:cNvPr>
          <p:cNvSpPr>
            <a:spLocks noGrp="1"/>
          </p:cNvSpPr>
          <p:nvPr>
            <p:ph type="title"/>
          </p:nvPr>
        </p:nvSpPr>
        <p:spPr>
          <a:xfrm>
            <a:off x="251520" y="188640"/>
            <a:ext cx="8686800" cy="6336704"/>
          </a:xfrm>
        </p:spPr>
        <p:txBody>
          <a:bodyPr>
            <a:normAutofit/>
          </a:bodyPr>
          <a:lstStyle/>
          <a:p>
            <a:pPr marL="514350" indent="-514350"/>
            <a:r>
              <a:rPr lang="el-GR" sz="3100" dirty="0">
                <a:solidFill>
                  <a:schemeClr val="bg1"/>
                </a:solidFill>
              </a:rPr>
              <a:t>Η ΟΜΑΔΑ ΜΑΣ</a:t>
            </a:r>
            <a:br>
              <a:rPr lang="el-GR" sz="3100" dirty="0">
                <a:solidFill>
                  <a:schemeClr val="bg1"/>
                </a:solidFill>
              </a:rPr>
            </a:br>
            <a:br>
              <a:rPr lang="el-GR" sz="3100" dirty="0">
                <a:solidFill>
                  <a:schemeClr val="bg1"/>
                </a:solidFill>
              </a:rPr>
            </a:br>
            <a:r>
              <a:rPr lang="el-GR" sz="2800" dirty="0">
                <a:solidFill>
                  <a:schemeClr val="bg1"/>
                </a:solidFill>
              </a:rPr>
              <a:t>15 μαθητές Β΄ και Γ΄ γυμνασίου</a:t>
            </a:r>
            <a:br>
              <a:rPr lang="el-GR" sz="2800" dirty="0">
                <a:solidFill>
                  <a:schemeClr val="bg1"/>
                </a:solidFill>
              </a:rPr>
            </a:br>
            <a:r>
              <a:rPr lang="el-GR" sz="2800" dirty="0">
                <a:solidFill>
                  <a:schemeClr val="bg1"/>
                </a:solidFill>
              </a:rPr>
              <a:t>2 καθηγητές (πληροφορικής και φυσικής)</a:t>
            </a:r>
            <a:br>
              <a:rPr lang="el-GR" sz="2800" dirty="0">
                <a:solidFill>
                  <a:schemeClr val="bg1"/>
                </a:solidFill>
              </a:rPr>
            </a:br>
            <a:br>
              <a:rPr lang="el-GR" sz="2800" dirty="0">
                <a:solidFill>
                  <a:schemeClr val="bg1"/>
                </a:solidFill>
              </a:rPr>
            </a:br>
            <a:r>
              <a:rPr lang="el-GR" sz="2800" dirty="0">
                <a:solidFill>
                  <a:schemeClr val="bg1"/>
                </a:solidFill>
              </a:rPr>
              <a:t>Ξεκινήσαμε τον Οκτώβριο του 2018</a:t>
            </a:r>
            <a:br>
              <a:rPr lang="el-GR" sz="2800" dirty="0">
                <a:solidFill>
                  <a:schemeClr val="bg1"/>
                </a:solidFill>
              </a:rPr>
            </a:br>
            <a:r>
              <a:rPr lang="el-GR" sz="2800" dirty="0">
                <a:solidFill>
                  <a:schemeClr val="bg1"/>
                </a:solidFill>
              </a:rPr>
              <a:t>Αφού συγκροτήθηκε η ομάδα, ξεκινήσαμε για 2 μήνες (1 φορά την εβδομάδα) να μαθαίνουμε :</a:t>
            </a:r>
            <a:br>
              <a:rPr lang="el-GR" sz="2800" dirty="0">
                <a:solidFill>
                  <a:schemeClr val="bg1"/>
                </a:solidFill>
              </a:rPr>
            </a:br>
            <a:br>
              <a:rPr lang="en-US" sz="2800" dirty="0">
                <a:solidFill>
                  <a:schemeClr val="bg1"/>
                </a:solidFill>
              </a:rPr>
            </a:br>
            <a:r>
              <a:rPr lang="el-GR" sz="2800" dirty="0">
                <a:solidFill>
                  <a:schemeClr val="bg1"/>
                </a:solidFill>
              </a:rPr>
              <a:t>- Τις δυνατότητες του </a:t>
            </a:r>
            <a:r>
              <a:rPr lang="el-GR" sz="2800" dirty="0" err="1">
                <a:solidFill>
                  <a:schemeClr val="bg1"/>
                </a:solidFill>
              </a:rPr>
              <a:t>μικροελεγκτή</a:t>
            </a:r>
            <a:r>
              <a:rPr lang="el-GR" sz="2800" dirty="0">
                <a:solidFill>
                  <a:schemeClr val="bg1"/>
                </a:solidFill>
              </a:rPr>
              <a:t> Arduino</a:t>
            </a:r>
            <a:br>
              <a:rPr lang="el-GR" sz="2800" dirty="0">
                <a:solidFill>
                  <a:schemeClr val="bg1"/>
                </a:solidFill>
              </a:rPr>
            </a:br>
            <a:r>
              <a:rPr lang="el-GR" sz="2800" dirty="0">
                <a:solidFill>
                  <a:schemeClr val="bg1"/>
                </a:solidFill>
              </a:rPr>
              <a:t>- Τις συσκευές που το Arduino μπορεί να ελέγξει </a:t>
            </a:r>
            <a:br>
              <a:rPr lang="en-US" sz="2800" dirty="0">
                <a:solidFill>
                  <a:schemeClr val="bg1"/>
                </a:solidFill>
              </a:rPr>
            </a:br>
            <a:r>
              <a:rPr lang="el-GR" sz="2800" dirty="0">
                <a:solidFill>
                  <a:schemeClr val="bg1"/>
                </a:solidFill>
              </a:rPr>
              <a:t>- Τις συσκευές από τις οποίες το</a:t>
            </a:r>
            <a:r>
              <a:rPr lang="en-US" sz="2800" dirty="0">
                <a:solidFill>
                  <a:schemeClr val="bg1"/>
                </a:solidFill>
              </a:rPr>
              <a:t> Arduino </a:t>
            </a:r>
            <a:r>
              <a:rPr lang="el-GR" sz="2800" dirty="0">
                <a:solidFill>
                  <a:schemeClr val="bg1"/>
                </a:solidFill>
              </a:rPr>
              <a:t>παίρνει πληροφορίες (αισθητήρες).</a:t>
            </a:r>
            <a:br>
              <a:rPr lang="el-GR" sz="2800" dirty="0">
                <a:solidFill>
                  <a:schemeClr val="bg1"/>
                </a:solidFill>
              </a:rPr>
            </a:br>
            <a:r>
              <a:rPr lang="el-GR" sz="2800" dirty="0">
                <a:solidFill>
                  <a:schemeClr val="bg1"/>
                </a:solidFill>
              </a:rPr>
              <a:t>- Τον προγραμματισμό του </a:t>
            </a:r>
            <a:r>
              <a:rPr lang="en-US" sz="2800" dirty="0">
                <a:solidFill>
                  <a:schemeClr val="bg1"/>
                </a:solidFill>
              </a:rPr>
              <a:t>Arduino.</a:t>
            </a:r>
            <a:endParaRPr lang="el-GR" dirty="0">
              <a:solidFill>
                <a:schemeClr val="bg1"/>
              </a:solidFill>
            </a:endParaRP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Ορθογώνιο"/>
          <p:cNvSpPr/>
          <p:nvPr/>
        </p:nvSpPr>
        <p:spPr>
          <a:xfrm>
            <a:off x="755576" y="1012954"/>
            <a:ext cx="7686600" cy="3539430"/>
          </a:xfrm>
          <a:prstGeom prst="rect">
            <a:avLst/>
          </a:prstGeom>
        </p:spPr>
        <p:txBody>
          <a:bodyPr wrap="square">
            <a:spAutoFit/>
          </a:bodyPr>
          <a:lstStyle/>
          <a:p>
            <a:pPr algn="ctr"/>
            <a:r>
              <a:rPr lang="el-GR" sz="2800" dirty="0">
                <a:solidFill>
                  <a:schemeClr val="bg1"/>
                </a:solidFill>
                <a:latin typeface="+mj-lt"/>
                <a:ea typeface="+mj-ea"/>
                <a:cs typeface="+mj-cs"/>
              </a:rPr>
              <a:t>Για να κατακτήσουμε τις παραπάνω γνώσεις χρησιμοποιήσαμε το ελεύθερο πρόγραμμα </a:t>
            </a:r>
            <a:r>
              <a:rPr lang="en-US" sz="2800" dirty="0">
                <a:solidFill>
                  <a:schemeClr val="bg1"/>
                </a:solidFill>
                <a:latin typeface="+mj-lt"/>
                <a:ea typeface="+mj-ea"/>
                <a:cs typeface="+mj-cs"/>
              </a:rPr>
              <a:t>Tinkercad</a:t>
            </a:r>
            <a:r>
              <a:rPr lang="el-GR" sz="2800" dirty="0">
                <a:solidFill>
                  <a:schemeClr val="bg1"/>
                </a:solidFill>
                <a:latin typeface="+mj-lt"/>
                <a:ea typeface="+mj-ea"/>
                <a:cs typeface="+mj-cs"/>
              </a:rPr>
              <a:t> στο οποίο μπορεί κανείς να κατασκευάσει,</a:t>
            </a:r>
            <a:r>
              <a:rPr lang="en-US" sz="2800" dirty="0">
                <a:solidFill>
                  <a:schemeClr val="bg1"/>
                </a:solidFill>
                <a:latin typeface="+mj-lt"/>
                <a:ea typeface="+mj-ea"/>
                <a:cs typeface="+mj-cs"/>
              </a:rPr>
              <a:t> </a:t>
            </a:r>
            <a:r>
              <a:rPr lang="el-GR" sz="2800" dirty="0">
                <a:solidFill>
                  <a:schemeClr val="bg1"/>
                </a:solidFill>
                <a:latin typeface="+mj-lt"/>
                <a:ea typeface="+mj-ea"/>
                <a:cs typeface="+mj-cs"/>
              </a:rPr>
              <a:t>να προγραμματίσει και να προσομοιώσει την λειτουργία κατασκευών με </a:t>
            </a:r>
            <a:r>
              <a:rPr lang="en-US" sz="2800" dirty="0">
                <a:solidFill>
                  <a:schemeClr val="bg1"/>
                </a:solidFill>
                <a:latin typeface="+mj-lt"/>
                <a:ea typeface="+mj-ea"/>
                <a:cs typeface="+mj-cs"/>
              </a:rPr>
              <a:t>Arduino. </a:t>
            </a:r>
          </a:p>
          <a:p>
            <a:pPr algn="ctr"/>
            <a:endParaRPr lang="en-US" sz="2800" dirty="0">
              <a:solidFill>
                <a:schemeClr val="bg1"/>
              </a:solidFill>
              <a:latin typeface="+mj-lt"/>
              <a:ea typeface="+mj-ea"/>
              <a:cs typeface="+mj-cs"/>
            </a:endParaRPr>
          </a:p>
          <a:p>
            <a:pPr algn="ctr"/>
            <a:endParaRPr lang="en-US" sz="2800" dirty="0">
              <a:solidFill>
                <a:schemeClr val="bg1"/>
              </a:solidFill>
              <a:latin typeface="+mj-lt"/>
              <a:ea typeface="+mj-ea"/>
              <a:cs typeface="+mj-cs"/>
            </a:endParaRPr>
          </a:p>
        </p:txBody>
      </p:sp>
    </p:spTree>
    <p:extLst>
      <p:ext uri="{BB962C8B-B14F-4D97-AF65-F5344CB8AC3E}">
        <p14:creationId xmlns:p14="http://schemas.microsoft.com/office/powerpoint/2010/main" val="2322244971"/>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TextBox"/>
          <p:cNvSpPr txBox="1"/>
          <p:nvPr/>
        </p:nvSpPr>
        <p:spPr>
          <a:xfrm>
            <a:off x="3620971" y="620688"/>
            <a:ext cx="1902059" cy="523220"/>
          </a:xfrm>
          <a:prstGeom prst="rect">
            <a:avLst/>
          </a:prstGeom>
          <a:noFill/>
        </p:spPr>
        <p:txBody>
          <a:bodyPr wrap="none" rtlCol="0">
            <a:spAutoFit/>
          </a:bodyPr>
          <a:lstStyle/>
          <a:p>
            <a:r>
              <a:rPr lang="en-US" sz="2800" b="1" dirty="0">
                <a:solidFill>
                  <a:schemeClr val="bg1"/>
                </a:solidFill>
              </a:rPr>
              <a:t>TINKERCAD</a:t>
            </a:r>
            <a:endParaRPr lang="el-GR" sz="2800" b="1" dirty="0">
              <a:solidFill>
                <a:schemeClr val="bg1"/>
              </a:solidFill>
            </a:endParaRPr>
          </a:p>
        </p:txBody>
      </p:sp>
      <p:pic>
        <p:nvPicPr>
          <p:cNvPr id="1028" name="Picture 4"/>
          <p:cNvPicPr>
            <a:picLocks noChangeAspect="1" noChangeArrowheads="1"/>
          </p:cNvPicPr>
          <p:nvPr/>
        </p:nvPicPr>
        <p:blipFill>
          <a:blip r:embed="rId3" cstate="print"/>
          <a:srcRect/>
          <a:stretch>
            <a:fillRect/>
          </a:stretch>
        </p:blipFill>
        <p:spPr bwMode="auto">
          <a:xfrm>
            <a:off x="520064" y="1484784"/>
            <a:ext cx="8103872" cy="4032447"/>
          </a:xfrm>
          <a:prstGeom prst="rect">
            <a:avLst/>
          </a:prstGeom>
          <a:ln>
            <a:noFill/>
          </a:ln>
          <a:effectLst>
            <a:softEdge rad="112500"/>
          </a:effectLst>
        </p:spPr>
      </p:pic>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Ορθογώνιο"/>
          <p:cNvSpPr/>
          <p:nvPr/>
        </p:nvSpPr>
        <p:spPr>
          <a:xfrm>
            <a:off x="1187624" y="1340768"/>
            <a:ext cx="3600400" cy="3046988"/>
          </a:xfrm>
          <a:prstGeom prst="rect">
            <a:avLst/>
          </a:prstGeom>
        </p:spPr>
        <p:txBody>
          <a:bodyPr wrap="square">
            <a:spAutoFit/>
          </a:bodyPr>
          <a:lstStyle/>
          <a:p>
            <a:r>
              <a:rPr lang="el-GR" sz="2400" dirty="0">
                <a:solidFill>
                  <a:schemeClr val="bg1"/>
                </a:solidFill>
              </a:rPr>
              <a:t>Ο προγραμματισμός στο </a:t>
            </a:r>
            <a:r>
              <a:rPr lang="en-US" sz="2400" dirty="0">
                <a:solidFill>
                  <a:schemeClr val="bg1"/>
                </a:solidFill>
              </a:rPr>
              <a:t>Tinkercad </a:t>
            </a:r>
            <a:r>
              <a:rPr lang="el-GR" sz="2400" dirty="0">
                <a:solidFill>
                  <a:schemeClr val="bg1"/>
                </a:solidFill>
              </a:rPr>
              <a:t> γίνεται με τουβλάκια εντολών τα οποία στη συνέχεια μεταφράζονται σε κώδικα που φορτώνουμε στο</a:t>
            </a:r>
            <a:r>
              <a:rPr lang="en-US" sz="2400" dirty="0">
                <a:solidFill>
                  <a:schemeClr val="bg1"/>
                </a:solidFill>
              </a:rPr>
              <a:t> </a:t>
            </a:r>
            <a:r>
              <a:rPr lang="en-US" sz="2400" dirty="0" err="1">
                <a:solidFill>
                  <a:schemeClr val="bg1"/>
                </a:solidFill>
              </a:rPr>
              <a:t>Arduino</a:t>
            </a:r>
            <a:r>
              <a:rPr lang="en-US" sz="2400" dirty="0">
                <a:solidFill>
                  <a:schemeClr val="bg1"/>
                </a:solidFill>
              </a:rPr>
              <a:t>  </a:t>
            </a:r>
            <a:r>
              <a:rPr lang="el-GR" sz="2400" dirty="0">
                <a:solidFill>
                  <a:schemeClr val="bg1"/>
                </a:solidFill>
              </a:rPr>
              <a:t>με το πρόγραμμα</a:t>
            </a:r>
          </a:p>
          <a:p>
            <a:r>
              <a:rPr lang="en-US" sz="2400" dirty="0" err="1">
                <a:solidFill>
                  <a:schemeClr val="bg1"/>
                </a:solidFill>
              </a:rPr>
              <a:t>Arduino</a:t>
            </a:r>
            <a:r>
              <a:rPr lang="en-US" sz="2400" dirty="0">
                <a:solidFill>
                  <a:schemeClr val="bg1"/>
                </a:solidFill>
              </a:rPr>
              <a:t>  IDE.</a:t>
            </a:r>
            <a:endParaRPr lang="el-GR" sz="2400" dirty="0"/>
          </a:p>
        </p:txBody>
      </p:sp>
      <p:pic>
        <p:nvPicPr>
          <p:cNvPr id="1026" name="Picture 2"/>
          <p:cNvPicPr>
            <a:picLocks noChangeAspect="1" noChangeArrowheads="1"/>
          </p:cNvPicPr>
          <p:nvPr/>
        </p:nvPicPr>
        <p:blipFill>
          <a:blip r:embed="rId2" cstate="print"/>
          <a:srcRect/>
          <a:stretch>
            <a:fillRect/>
          </a:stretch>
        </p:blipFill>
        <p:spPr bwMode="auto">
          <a:xfrm>
            <a:off x="4644008" y="1484784"/>
            <a:ext cx="4098205" cy="4032448"/>
          </a:xfrm>
          <a:prstGeom prst="rect">
            <a:avLst/>
          </a:prstGeom>
          <a:noFill/>
          <a:ln w="9525">
            <a:noFill/>
            <a:miter lim="800000"/>
            <a:headEnd/>
            <a:tailEnd/>
          </a:ln>
        </p:spPr>
      </p:pic>
    </p:spTree>
  </p:cSld>
  <p:clrMapOvr>
    <a:masterClrMapping/>
  </p:clrMapOvr>
  <p:transition>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TextBox"/>
          <p:cNvSpPr txBox="1"/>
          <p:nvPr/>
        </p:nvSpPr>
        <p:spPr>
          <a:xfrm>
            <a:off x="1043608" y="1196752"/>
            <a:ext cx="4032448" cy="4524315"/>
          </a:xfrm>
          <a:prstGeom prst="rect">
            <a:avLst/>
          </a:prstGeom>
          <a:noFill/>
        </p:spPr>
        <p:txBody>
          <a:bodyPr wrap="square" rtlCol="0">
            <a:spAutoFit/>
          </a:bodyPr>
          <a:lstStyle/>
          <a:p>
            <a:r>
              <a:rPr lang="el-GR" sz="2400" dirty="0">
                <a:solidFill>
                  <a:schemeClr val="bg1"/>
                </a:solidFill>
              </a:rPr>
              <a:t>Τον περασμένο Δεκέμβριο  αποφασίσαμε να κατασκευάσουμε έναν ρομποτικό βραχίονα  .</a:t>
            </a:r>
          </a:p>
          <a:p>
            <a:endParaRPr lang="el-GR" sz="2400" dirty="0">
              <a:solidFill>
                <a:schemeClr val="bg1"/>
              </a:solidFill>
            </a:endParaRPr>
          </a:p>
          <a:p>
            <a:r>
              <a:rPr lang="el-GR" sz="2400" dirty="0">
                <a:solidFill>
                  <a:schemeClr val="bg1"/>
                </a:solidFill>
              </a:rPr>
              <a:t>Η  βάση της κατασκευής είναι ένας συναρμολογούμενος  ξύλινος  βραχίονας του εμπορίου από τον οποίο κρατήσαμε όσο το δυνατό λιγότερα κομμάτια για να είναι ποιο ελαφρύς.</a:t>
            </a:r>
          </a:p>
        </p:txBody>
      </p:sp>
      <p:pic>
        <p:nvPicPr>
          <p:cNvPr id="4" name="3 - Εικόνα" descr="IMG_20190211_132825.jpg"/>
          <p:cNvPicPr>
            <a:picLocks noChangeAspect="1"/>
          </p:cNvPicPr>
          <p:nvPr/>
        </p:nvPicPr>
        <p:blipFill>
          <a:blip r:embed="rId2" cstate="print"/>
          <a:stretch>
            <a:fillRect/>
          </a:stretch>
        </p:blipFill>
        <p:spPr>
          <a:xfrm>
            <a:off x="5508104" y="1196752"/>
            <a:ext cx="3381840" cy="4509120"/>
          </a:xfrm>
          <a:prstGeom prst="rect">
            <a:avLst/>
          </a:prstGeom>
        </p:spPr>
      </p:pic>
    </p:spTree>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Ορθογώνιο"/>
          <p:cNvSpPr/>
          <p:nvPr/>
        </p:nvSpPr>
        <p:spPr>
          <a:xfrm>
            <a:off x="656692" y="1443841"/>
            <a:ext cx="7830616" cy="4401205"/>
          </a:xfrm>
          <a:prstGeom prst="rect">
            <a:avLst/>
          </a:prstGeom>
        </p:spPr>
        <p:txBody>
          <a:bodyPr wrap="square">
            <a:spAutoFit/>
          </a:bodyPr>
          <a:lstStyle/>
          <a:p>
            <a:pPr lvl="0" algn="ctr"/>
            <a:r>
              <a:rPr lang="el-GR" sz="2800" dirty="0">
                <a:solidFill>
                  <a:schemeClr val="bg1"/>
                </a:solidFill>
                <a:latin typeface="+mj-lt"/>
                <a:ea typeface="+mj-ea"/>
                <a:cs typeface="+mj-cs"/>
              </a:rPr>
              <a:t>Στη συνέχεια χωριστήκαμε σε δύο υποομάδες.</a:t>
            </a:r>
          </a:p>
          <a:p>
            <a:pPr lvl="0" algn="ctr"/>
            <a:endParaRPr lang="el-GR" sz="2800" dirty="0">
              <a:solidFill>
                <a:schemeClr val="bg1"/>
              </a:solidFill>
              <a:latin typeface="+mj-lt"/>
              <a:ea typeface="+mj-ea"/>
              <a:cs typeface="+mj-cs"/>
            </a:endParaRPr>
          </a:p>
          <a:p>
            <a:pPr lvl="0" algn="ctr"/>
            <a:r>
              <a:rPr lang="el-GR" sz="2800" dirty="0">
                <a:solidFill>
                  <a:schemeClr val="bg1"/>
                </a:solidFill>
                <a:latin typeface="+mj-lt"/>
                <a:ea typeface="+mj-ea"/>
                <a:cs typeface="+mj-cs"/>
              </a:rPr>
              <a:t>Η πρώτη ομάδα ασχολήθηκε με την προσαρμογή των </a:t>
            </a:r>
            <a:r>
              <a:rPr lang="el-GR" sz="2800" dirty="0" err="1">
                <a:solidFill>
                  <a:schemeClr val="bg1"/>
                </a:solidFill>
                <a:latin typeface="+mj-lt"/>
                <a:ea typeface="+mj-ea"/>
                <a:cs typeface="+mj-cs"/>
              </a:rPr>
              <a:t>σερβοκινητήρων</a:t>
            </a:r>
            <a:r>
              <a:rPr lang="el-GR" sz="2800" dirty="0">
                <a:solidFill>
                  <a:schemeClr val="bg1"/>
                </a:solidFill>
                <a:latin typeface="+mj-lt"/>
                <a:ea typeface="+mj-ea"/>
                <a:cs typeface="+mj-cs"/>
              </a:rPr>
              <a:t> στο βραχίονα και την αντλία κενού με την οποία τα χαρτονομίσματα προσκολλώνται στο βραχίονα και μετακινούνται</a:t>
            </a:r>
          </a:p>
          <a:p>
            <a:pPr lvl="0" algn="ctr"/>
            <a:endParaRPr lang="el-GR" sz="2800" dirty="0">
              <a:solidFill>
                <a:schemeClr val="bg1"/>
              </a:solidFill>
              <a:latin typeface="+mj-lt"/>
              <a:ea typeface="+mj-ea"/>
              <a:cs typeface="+mj-cs"/>
            </a:endParaRPr>
          </a:p>
          <a:p>
            <a:pPr lvl="0" algn="ctr">
              <a:buSzPct val="45000"/>
            </a:pPr>
            <a:r>
              <a:rPr lang="el-GR" sz="2800" dirty="0">
                <a:solidFill>
                  <a:schemeClr val="bg1"/>
                </a:solidFill>
                <a:latin typeface="+mj-lt"/>
                <a:ea typeface="+mj-ea"/>
                <a:cs typeface="+mj-cs"/>
              </a:rPr>
              <a:t>Η δεύτερη ομάδα ασχολήθηκε με τον προγραμματισμό</a:t>
            </a:r>
            <a:r>
              <a:rPr lang="en-US" sz="2800" dirty="0">
                <a:solidFill>
                  <a:schemeClr val="bg1"/>
                </a:solidFill>
                <a:latin typeface="+mj-lt"/>
                <a:ea typeface="+mj-ea"/>
                <a:cs typeface="+mj-cs"/>
              </a:rPr>
              <a:t> </a:t>
            </a:r>
            <a:r>
              <a:rPr lang="el-GR" sz="2800" dirty="0">
                <a:solidFill>
                  <a:schemeClr val="bg1"/>
                </a:solidFill>
                <a:latin typeface="+mj-lt"/>
                <a:ea typeface="+mj-ea"/>
                <a:cs typeface="+mj-cs"/>
              </a:rPr>
              <a:t>του αισθητήρα χρωμάτων  και των </a:t>
            </a:r>
            <a:r>
              <a:rPr lang="el-GR" sz="2800" dirty="0" err="1">
                <a:solidFill>
                  <a:schemeClr val="bg1"/>
                </a:solidFill>
                <a:latin typeface="+mj-lt"/>
                <a:ea typeface="+mj-ea"/>
                <a:cs typeface="+mj-cs"/>
              </a:rPr>
              <a:t>σερβοκινητήρων</a:t>
            </a:r>
            <a:r>
              <a:rPr lang="el-GR" sz="2800" dirty="0">
                <a:solidFill>
                  <a:schemeClr val="bg1"/>
                </a:solidFill>
                <a:latin typeface="+mj-lt"/>
                <a:ea typeface="+mj-ea"/>
                <a:cs typeface="+mj-cs"/>
              </a:rPr>
              <a:t>.</a:t>
            </a:r>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Ορθογώνιο"/>
          <p:cNvSpPr/>
          <p:nvPr/>
        </p:nvSpPr>
        <p:spPr>
          <a:xfrm>
            <a:off x="928662" y="1428736"/>
            <a:ext cx="7286676" cy="3970318"/>
          </a:xfrm>
          <a:prstGeom prst="rect">
            <a:avLst/>
          </a:prstGeom>
        </p:spPr>
        <p:txBody>
          <a:bodyPr wrap="square">
            <a:spAutoFit/>
          </a:bodyPr>
          <a:lstStyle/>
          <a:p>
            <a:pPr algn="ctr"/>
            <a:r>
              <a:rPr lang="el-GR" sz="2800" b="1" dirty="0">
                <a:solidFill>
                  <a:schemeClr val="bg1"/>
                </a:solidFill>
              </a:rPr>
              <a:t>Σκοπός κατασκευής</a:t>
            </a:r>
            <a:r>
              <a:rPr lang="en-US" sz="2800" b="1" dirty="0">
                <a:solidFill>
                  <a:schemeClr val="bg1"/>
                </a:solidFill>
              </a:rPr>
              <a:t>:</a:t>
            </a:r>
            <a:r>
              <a:rPr lang="el-GR" sz="2800" b="1" dirty="0">
                <a:solidFill>
                  <a:schemeClr val="bg1"/>
                </a:solidFill>
              </a:rPr>
              <a:t> </a:t>
            </a:r>
          </a:p>
          <a:p>
            <a:pPr algn="ctr"/>
            <a:endParaRPr lang="el-GR" sz="2800" dirty="0">
              <a:solidFill>
                <a:schemeClr val="bg1"/>
              </a:solidFill>
            </a:endParaRPr>
          </a:p>
          <a:p>
            <a:pPr algn="ctr"/>
            <a:endParaRPr lang="en-US" sz="2800" dirty="0">
              <a:solidFill>
                <a:schemeClr val="bg1"/>
              </a:solidFill>
            </a:endParaRPr>
          </a:p>
          <a:p>
            <a:pPr algn="ctr"/>
            <a:r>
              <a:rPr lang="el-GR" sz="2800" dirty="0">
                <a:solidFill>
                  <a:schemeClr val="bg1"/>
                </a:solidFill>
              </a:rPr>
              <a:t>Διαχωρισμός δέσμης χαρτονομισμάτων και υπολογισμός της αξίας τους.</a:t>
            </a:r>
          </a:p>
          <a:p>
            <a:pPr algn="ctr"/>
            <a:endParaRPr lang="el-GR" sz="2800" dirty="0">
              <a:solidFill>
                <a:schemeClr val="bg1"/>
              </a:solidFill>
            </a:endParaRPr>
          </a:p>
          <a:p>
            <a:pPr algn="ctr"/>
            <a:endParaRPr lang="el-GR" sz="2800" dirty="0">
              <a:solidFill>
                <a:schemeClr val="bg1"/>
              </a:solidFill>
            </a:endParaRPr>
          </a:p>
          <a:p>
            <a:pPr algn="ctr"/>
            <a:r>
              <a:rPr lang="el-GR" sz="2800" dirty="0">
                <a:solidFill>
                  <a:schemeClr val="bg1"/>
                </a:solidFill>
              </a:rPr>
              <a:t>Πιθανή χρήση από άτομα με προβλήματα όρασης</a:t>
            </a:r>
            <a:r>
              <a:rPr lang="el-GR" sz="2400" dirty="0">
                <a:solidFill>
                  <a:schemeClr val="bg1"/>
                </a:solidFill>
              </a:rPr>
              <a:t>.</a:t>
            </a:r>
          </a:p>
        </p:txBody>
      </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683568" y="1412776"/>
            <a:ext cx="7748609" cy="4764189"/>
          </a:xfrm>
          <a:prstGeom prst="rect">
            <a:avLst/>
          </a:prstGeom>
          <a:ln>
            <a:noFill/>
          </a:ln>
          <a:effectLst>
            <a:outerShdw blurRad="292100" dist="139700" dir="2700000" algn="tl" rotWithShape="0">
              <a:srgbClr val="333333">
                <a:alpha val="65000"/>
              </a:srgbClr>
            </a:outerShdw>
          </a:effectLst>
        </p:spPr>
      </p:pic>
      <p:sp>
        <p:nvSpPr>
          <p:cNvPr id="6" name="5 - TextBox"/>
          <p:cNvSpPr txBox="1"/>
          <p:nvPr/>
        </p:nvSpPr>
        <p:spPr>
          <a:xfrm>
            <a:off x="2150856" y="591071"/>
            <a:ext cx="4842288" cy="461665"/>
          </a:xfrm>
          <a:prstGeom prst="rect">
            <a:avLst/>
          </a:prstGeom>
          <a:noFill/>
        </p:spPr>
        <p:txBody>
          <a:bodyPr wrap="none" rtlCol="0">
            <a:spAutoFit/>
          </a:bodyPr>
          <a:lstStyle/>
          <a:p>
            <a:r>
              <a:rPr lang="el-GR" sz="2400" b="1" dirty="0">
                <a:solidFill>
                  <a:schemeClr val="bg1"/>
                </a:solidFill>
              </a:rPr>
              <a:t>Η σελίδα του </a:t>
            </a:r>
            <a:r>
              <a:rPr lang="en-US" sz="2400" b="1" dirty="0">
                <a:solidFill>
                  <a:schemeClr val="bg1"/>
                </a:solidFill>
              </a:rPr>
              <a:t>project </a:t>
            </a:r>
            <a:r>
              <a:rPr lang="el-GR" sz="2400" b="1" dirty="0">
                <a:solidFill>
                  <a:schemeClr val="bg1"/>
                </a:solidFill>
              </a:rPr>
              <a:t>μας στο </a:t>
            </a:r>
            <a:r>
              <a:rPr lang="en-US" sz="2400" b="1" dirty="0" err="1">
                <a:solidFill>
                  <a:schemeClr val="bg1"/>
                </a:solidFill>
              </a:rPr>
              <a:t>Github</a:t>
            </a:r>
            <a:endParaRPr lang="el-GR" sz="2400" b="1" dirty="0">
              <a:solidFill>
                <a:schemeClr val="bg1"/>
              </a:solidFill>
            </a:endParaRPr>
          </a:p>
        </p:txBody>
      </p:sp>
    </p:spTree>
  </p:cSld>
  <p:clrMapOvr>
    <a:masterClrMapping/>
  </p:clrMapOvr>
  <p:transition>
    <p:wipe dir="r"/>
  </p:transition>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464</TotalTime>
  <Words>473</Words>
  <Application>Microsoft Office PowerPoint</Application>
  <PresentationFormat>On-screen Show (4:3)</PresentationFormat>
  <Paragraphs>73</Paragraphs>
  <Slides>18</Slides>
  <Notes>6</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2" baseType="lpstr">
      <vt:lpstr>Arial</vt:lpstr>
      <vt:lpstr>Calibri</vt:lpstr>
      <vt:lpstr>Θέμα του Office</vt:lpstr>
      <vt:lpstr>Εικόνα Bitmap</vt:lpstr>
      <vt:lpstr>RoboKass Γυμνάσιο Κασσάνδρας Χαλκιδικής</vt:lpstr>
      <vt:lpstr>Η ΟΜΑΔΑ ΜΑΣ  15 μαθητές Β΄ και Γ΄ γυμνασίου 2 καθηγητές (πληροφορικής και φυσικής)  Ξεκινήσαμε τον Οκτώβριο του 2018 Αφού συγκροτήθηκε η ομάδα, ξεκινήσαμε για 2 μήνες (1 φορά την εβδομάδα) να μαθαίνουμε :  - Τις δυνατότητες του μικροελεγκτή Arduino - Τις συσκευές που το Arduino μπορεί να ελέγξει  - Τις συσκευές από τις οποίες το Arduino παίρνει πληροφορίες (αισθητήρες). - Τον προγραμματισμό του Arduino.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Ομιλία</vt:lpstr>
      <vt:lpstr>Για να ακουστεί ο ήχος από το μεγάφωνο χρησιμοποιήσαμε την βιβλιοθήκη Talkie που εγκαταστήσαμε στο πρόγραμμα IDE του Arduino.  Η βιβλιοθήκη έχει συγκεκριμένο αριθμό λέξεων που μεταφράζονται σε ηχητικά κύματα που στέλνονται στο ηχείο.  </vt:lpstr>
      <vt:lpstr>Ο συνδιασμός ομολίας και κίνησης μέχρι στιγμής δεν είναι ικανοποιητικός , οπότε προσωρινά έχουμε αφαιρέσει το κομμάτι της ομιλίας.  Πιθανές μελλοντικές βελτιώσεις:   Προσθήκη ένος εξωτερικού κύκλωματος με οδηγούς (drivers) για τα servo  ώστε να αποφεύγεται  η σύγχιση (conflict) που προκαλείται πιθανότατα ανάμεσα στη βιβλιοθήκη εντολών των servo και της βιβλιοθήκης ομιλίας talkie.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RoboKass</dc:title>
  <dc:creator>Γιάννης</dc:creator>
  <cp:lastModifiedBy>gdavisn@gmail.com</cp:lastModifiedBy>
  <cp:revision>51</cp:revision>
  <dcterms:created xsi:type="dcterms:W3CDTF">2019-03-14T17:29:53Z</dcterms:created>
  <dcterms:modified xsi:type="dcterms:W3CDTF">2019-04-24T05:29:58Z</dcterms:modified>
</cp:coreProperties>
</file>