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82" r:id="rId4"/>
    <p:sldId id="283" r:id="rId5"/>
    <p:sldId id="284" r:id="rId6"/>
    <p:sldId id="262" r:id="rId7"/>
    <p:sldId id="272" r:id="rId8"/>
    <p:sldId id="263" r:id="rId9"/>
    <p:sldId id="264" r:id="rId10"/>
    <p:sldId id="265" r:id="rId11"/>
    <p:sldId id="292" r:id="rId12"/>
    <p:sldId id="294" r:id="rId13"/>
    <p:sldId id="295" r:id="rId14"/>
    <p:sldId id="296" r:id="rId15"/>
    <p:sldId id="291" r:id="rId16"/>
    <p:sldId id="293" r:id="rId17"/>
    <p:sldId id="278" r:id="rId18"/>
    <p:sldId id="279" r:id="rId19"/>
    <p:sldId id="271" r:id="rId20"/>
    <p:sldId id="259" r:id="rId21"/>
    <p:sldId id="261" r:id="rId22"/>
    <p:sldId id="280" r:id="rId23"/>
    <p:sldId id="269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455" autoAdjust="0"/>
    <p:restoredTop sz="94660"/>
  </p:normalViewPr>
  <p:slideViewPr>
    <p:cSldViewPr>
      <p:cViewPr varScale="1">
        <p:scale>
          <a:sx n="73" d="100"/>
          <a:sy n="73" d="100"/>
        </p:scale>
        <p:origin x="-1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18.11.2015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13895"/>
            <a:ext cx="7315200" cy="2595025"/>
          </a:xfrm>
        </p:spPr>
        <p:txBody>
          <a:bodyPr/>
          <a:lstStyle/>
          <a:p>
            <a:r>
              <a:rPr lang="de-DE" dirty="0" smtClean="0"/>
              <a:t>Forschungsfrage:</a:t>
            </a:r>
            <a:br>
              <a:rPr lang="de-DE" dirty="0" smtClean="0"/>
            </a:br>
            <a:r>
              <a:rPr lang="de-DE" dirty="0" smtClean="0"/>
              <a:t>Was tun mit alten Handys?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5668744"/>
            <a:ext cx="7315200" cy="1144632"/>
          </a:xfrm>
        </p:spPr>
        <p:txBody>
          <a:bodyPr/>
          <a:lstStyle/>
          <a:p>
            <a:r>
              <a:rPr lang="de-DE" dirty="0" smtClean="0"/>
              <a:t>Ein Referat des Teams </a:t>
            </a:r>
            <a:r>
              <a:rPr lang="de-DE" dirty="0" err="1" smtClean="0"/>
              <a:t>Robonator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023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265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…und insgesamt in allen Handys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340768"/>
            <a:ext cx="7315200" cy="3539527"/>
          </a:xfrm>
        </p:spPr>
        <p:txBody>
          <a:bodyPr>
            <a:normAutofit/>
          </a:bodyPr>
          <a:lstStyle/>
          <a:p>
            <a:pPr>
              <a:tabLst>
                <a:tab pos="1792288" algn="l"/>
              </a:tabLst>
            </a:pPr>
            <a:r>
              <a:rPr lang="de-DE" sz="2400" dirty="0" smtClean="0"/>
              <a:t>Kupfer:	55.665.750€</a:t>
            </a:r>
            <a:endParaRPr lang="de-DE" sz="2400" dirty="0"/>
          </a:p>
          <a:p>
            <a:pPr>
              <a:tabLst>
                <a:tab pos="1792288" algn="l"/>
              </a:tabLst>
            </a:pPr>
            <a:r>
              <a:rPr lang="de-DE" sz="2400" dirty="0" smtClean="0"/>
              <a:t>Silber:	62.756.925 € </a:t>
            </a:r>
            <a:endParaRPr lang="de-DE" sz="2400" dirty="0"/>
          </a:p>
          <a:p>
            <a:pPr>
              <a:tabLst>
                <a:tab pos="1792288" algn="l"/>
              </a:tabLst>
            </a:pPr>
            <a:r>
              <a:rPr lang="de-DE" sz="2400" dirty="0" smtClean="0"/>
              <a:t>Gold:	1.034.157.915€</a:t>
            </a:r>
            <a:endParaRPr lang="de-DE" sz="2400" dirty="0"/>
          </a:p>
          <a:p>
            <a:pPr>
              <a:tabLst>
                <a:tab pos="1792288" algn="l"/>
              </a:tabLst>
            </a:pPr>
            <a:r>
              <a:rPr lang="de-DE" sz="2400" dirty="0" smtClean="0"/>
              <a:t>Palladium:	</a:t>
            </a:r>
            <a:r>
              <a:rPr lang="de-DE" sz="2400" dirty="0" smtClean="0"/>
              <a:t>124.319.627€</a:t>
            </a: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4986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315200" cy="1154097"/>
          </a:xfrm>
        </p:spPr>
        <p:txBody>
          <a:bodyPr/>
          <a:lstStyle/>
          <a:p>
            <a:r>
              <a:rPr lang="de-DE" dirty="0" smtClean="0"/>
              <a:t>Recycling von Edelmetallen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268760"/>
            <a:ext cx="7315200" cy="3539527"/>
          </a:xfrm>
        </p:spPr>
        <p:txBody>
          <a:bodyPr>
            <a:normAutofit/>
          </a:bodyPr>
          <a:lstStyle/>
          <a:p>
            <a:r>
              <a:rPr lang="de-DE" sz="2400" dirty="0" smtClean="0"/>
              <a:t>Ausfällen: Lösen in Königswasser (Salzsäure)</a:t>
            </a:r>
          </a:p>
          <a:p>
            <a:r>
              <a:rPr lang="de-DE" sz="2400" dirty="0" smtClean="0"/>
              <a:t>Filtern</a:t>
            </a:r>
          </a:p>
          <a:p>
            <a:r>
              <a:rPr lang="de-DE" sz="2400" dirty="0" smtClean="0"/>
              <a:t>Waschen</a:t>
            </a:r>
          </a:p>
          <a:p>
            <a:r>
              <a:rPr lang="de-DE" sz="2400" dirty="0" smtClean="0"/>
              <a:t>Wiederverwendung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1714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618719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de-DE" dirty="0"/>
              <a:t>Kunststoffe und Altmetalle im Handy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833689"/>
            <a:ext cx="7315200" cy="3539527"/>
          </a:xfrm>
        </p:spPr>
        <p:txBody>
          <a:bodyPr>
            <a:normAutofit/>
          </a:bodyPr>
          <a:lstStyle/>
          <a:p>
            <a:r>
              <a:rPr lang="de-DE" sz="2400" dirty="0"/>
              <a:t>Menge an Kunststoff in einem Handy: 27,75 g</a:t>
            </a:r>
          </a:p>
          <a:p>
            <a:r>
              <a:rPr lang="de-DE" sz="2400" dirty="0"/>
              <a:t>Menge an Kunststoff der Handys in Deutschland: </a:t>
            </a:r>
            <a:br>
              <a:rPr lang="de-DE" sz="2400" dirty="0"/>
            </a:br>
            <a:r>
              <a:rPr lang="de-DE" sz="2400" dirty="0"/>
              <a:t> 105.000.000× 27,75g = 2913 t</a:t>
            </a:r>
          </a:p>
          <a:p>
            <a:pPr marL="45720" indent="0">
              <a:buNone/>
            </a:pPr>
            <a:endParaRPr lang="de-DE" sz="2400" dirty="0"/>
          </a:p>
          <a:p>
            <a:r>
              <a:rPr lang="de-DE" sz="2400" dirty="0"/>
              <a:t>Menge an Altmetall in einem Handy: 20,59 g</a:t>
            </a:r>
          </a:p>
          <a:p>
            <a:r>
              <a:rPr lang="de-DE" sz="2400" dirty="0"/>
              <a:t>Menge an Altmetall der Handys in Deutschland: </a:t>
            </a:r>
            <a:br>
              <a:rPr lang="de-DE" sz="2400" dirty="0"/>
            </a:br>
            <a:r>
              <a:rPr lang="de-DE" sz="2400" dirty="0"/>
              <a:t>105.000.000× 20,59 g = 2162 t</a:t>
            </a:r>
          </a:p>
          <a:p>
            <a:endParaRPr lang="de-DE" sz="2400" dirty="0"/>
          </a:p>
          <a:p>
            <a:pPr marL="45720" indent="0">
              <a:buNone/>
            </a:pPr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2784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315200" cy="1154097"/>
          </a:xfrm>
        </p:spPr>
        <p:txBody>
          <a:bodyPr/>
          <a:lstStyle/>
          <a:p>
            <a:r>
              <a:rPr lang="de-DE" dirty="0"/>
              <a:t>Recycling der Kunststoffe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268760"/>
            <a:ext cx="7315200" cy="3539527"/>
          </a:xfrm>
        </p:spPr>
        <p:txBody>
          <a:bodyPr>
            <a:normAutofit/>
          </a:bodyPr>
          <a:lstStyle/>
          <a:p>
            <a:r>
              <a:rPr lang="de-DE" sz="2800" dirty="0"/>
              <a:t>4 % der Kunststoffabfälle kommen aus der Elektronikindustrie</a:t>
            </a:r>
          </a:p>
          <a:p>
            <a:r>
              <a:rPr lang="de-DE" sz="2800" dirty="0"/>
              <a:t>Verwertung</a:t>
            </a:r>
          </a:p>
          <a:p>
            <a:pPr lvl="1"/>
            <a:r>
              <a:rPr lang="de-DE" sz="2800" dirty="0"/>
              <a:t>Energetische Verwertung</a:t>
            </a:r>
          </a:p>
          <a:p>
            <a:pPr lvl="1"/>
            <a:r>
              <a:rPr lang="de-DE" sz="2800" dirty="0"/>
              <a:t>Rohstoffliche (Chemische) Verwertung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4660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315200" cy="1154097"/>
          </a:xfrm>
        </p:spPr>
        <p:txBody>
          <a:bodyPr/>
          <a:lstStyle/>
          <a:p>
            <a:r>
              <a:rPr lang="de-DE" dirty="0"/>
              <a:t>Energetische Verwertung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340768"/>
            <a:ext cx="7315200" cy="3539527"/>
          </a:xfrm>
        </p:spPr>
        <p:txBody>
          <a:bodyPr>
            <a:normAutofit/>
          </a:bodyPr>
          <a:lstStyle/>
          <a:p>
            <a:r>
              <a:rPr lang="de-DE" sz="2800" dirty="0"/>
              <a:t>Verbrennung von Kunststoffen mit hohem Heizwert (zum Heizen)</a:t>
            </a:r>
          </a:p>
          <a:p>
            <a:r>
              <a:rPr lang="de-DE" sz="2800" dirty="0"/>
              <a:t>Meist aus ökonomischen Gründen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0640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1154097"/>
          </a:xfrm>
        </p:spPr>
        <p:txBody>
          <a:bodyPr>
            <a:noAutofit/>
          </a:bodyPr>
          <a:lstStyle/>
          <a:p>
            <a:r>
              <a:rPr lang="de-DE" sz="3600" dirty="0" smtClean="0"/>
              <a:t>Rohstoffliche (Chemische) Verwertung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844824"/>
            <a:ext cx="7315200" cy="3539527"/>
          </a:xfrm>
        </p:spPr>
        <p:txBody>
          <a:bodyPr>
            <a:normAutofit/>
          </a:bodyPr>
          <a:lstStyle/>
          <a:p>
            <a:r>
              <a:rPr lang="de-DE" sz="2400" dirty="0" smtClean="0"/>
              <a:t>Hydrierung </a:t>
            </a:r>
            <a:r>
              <a:rPr lang="de-DE" sz="2400" dirty="0" smtClean="0">
                <a:sym typeface="Wingdings" panose="05000000000000000000" pitchFamily="2" charset="2"/>
              </a:rPr>
              <a:t> erdölähnliches Rohprodukt entsteht</a:t>
            </a:r>
            <a:endParaRPr lang="de-DE" sz="2400" dirty="0" smtClean="0"/>
          </a:p>
          <a:p>
            <a:r>
              <a:rPr lang="de-DE" sz="2400" dirty="0" smtClean="0"/>
              <a:t>Hydrolyse </a:t>
            </a:r>
            <a:r>
              <a:rPr lang="de-DE" sz="2400" dirty="0" smtClean="0">
                <a:sym typeface="Wingdings" panose="05000000000000000000" pitchFamily="2" charset="2"/>
              </a:rPr>
              <a:t> Aufspaltung in alle Stoffe/Reinigung von Kunststoffen</a:t>
            </a:r>
            <a:endParaRPr lang="de-DE" sz="2400" dirty="0" smtClean="0"/>
          </a:p>
          <a:p>
            <a:r>
              <a:rPr lang="de-DE" sz="2400" dirty="0" smtClean="0"/>
              <a:t>Pyrolyse </a:t>
            </a:r>
            <a:r>
              <a:rPr lang="de-DE" sz="2400" dirty="0" smtClean="0">
                <a:sym typeface="Wingdings" panose="05000000000000000000" pitchFamily="2" charset="2"/>
              </a:rPr>
              <a:t> Umwandlung in </a:t>
            </a:r>
            <a:r>
              <a:rPr lang="de-DE" sz="2400" dirty="0" err="1" smtClean="0">
                <a:sym typeface="Wingdings" panose="05000000000000000000" pitchFamily="2" charset="2"/>
              </a:rPr>
              <a:t>Methanöl</a:t>
            </a:r>
            <a:r>
              <a:rPr lang="de-DE" sz="2400" dirty="0" smtClean="0">
                <a:sym typeface="Wingdings" panose="05000000000000000000" pitchFamily="2" charset="2"/>
              </a:rPr>
              <a:t>; besonders Umweltfreundlich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0274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2655"/>
            <a:ext cx="7315200" cy="1154097"/>
          </a:xfrm>
        </p:spPr>
        <p:txBody>
          <a:bodyPr/>
          <a:lstStyle/>
          <a:p>
            <a:r>
              <a:rPr lang="de-DE" dirty="0" smtClean="0"/>
              <a:t>Recycling von Altmetallen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185617"/>
            <a:ext cx="7315200" cy="3539527"/>
          </a:xfrm>
        </p:spPr>
        <p:txBody>
          <a:bodyPr>
            <a:normAutofit/>
          </a:bodyPr>
          <a:lstStyle/>
          <a:p>
            <a:r>
              <a:rPr lang="de-DE" sz="3200" dirty="0" smtClean="0"/>
              <a:t>Einschmelzen</a:t>
            </a:r>
          </a:p>
          <a:p>
            <a:r>
              <a:rPr lang="de-DE" sz="3200" dirty="0" smtClean="0"/>
              <a:t>Wiederverwendung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17866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Alternative Nutzung der Handys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555776" y="404664"/>
            <a:ext cx="3960440" cy="794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5400" dirty="0" smtClean="0"/>
              <a:t>RECYCLEN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16791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99592" y="-678193"/>
            <a:ext cx="7315200" cy="2595025"/>
          </a:xfrm>
        </p:spPr>
        <p:txBody>
          <a:bodyPr/>
          <a:lstStyle/>
          <a:p>
            <a:r>
              <a:rPr lang="de-DE" dirty="0" smtClean="0"/>
              <a:t>Unsere Lösung:</a:t>
            </a:r>
            <a:br>
              <a:rPr lang="de-DE" dirty="0" smtClean="0"/>
            </a:br>
            <a:r>
              <a:rPr lang="de-DE" dirty="0" smtClean="0"/>
              <a:t>Projekt </a:t>
            </a:r>
            <a:r>
              <a:rPr lang="de-DE" dirty="0" err="1"/>
              <a:t>TeamPhonePC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95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2655"/>
            <a:ext cx="7315200" cy="1154097"/>
          </a:xfrm>
        </p:spPr>
        <p:txBody>
          <a:bodyPr>
            <a:normAutofit/>
          </a:bodyPr>
          <a:lstStyle/>
          <a:p>
            <a:r>
              <a:rPr lang="de-DE" dirty="0" smtClean="0"/>
              <a:t>Was ist die Idee?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185617"/>
            <a:ext cx="7315200" cy="3539527"/>
          </a:xfrm>
        </p:spPr>
        <p:txBody>
          <a:bodyPr>
            <a:normAutofit/>
          </a:bodyPr>
          <a:lstStyle/>
          <a:p>
            <a:r>
              <a:rPr lang="de-DE" sz="2800" dirty="0" smtClean="0"/>
              <a:t>Programm </a:t>
            </a:r>
            <a:r>
              <a:rPr lang="de-DE" sz="2800" dirty="0"/>
              <a:t>auf PC</a:t>
            </a:r>
          </a:p>
          <a:p>
            <a:r>
              <a:rPr lang="de-DE" sz="2800" dirty="0"/>
              <a:t>Smartphone anschließen (normales Handyladekabel)</a:t>
            </a:r>
          </a:p>
          <a:p>
            <a:r>
              <a:rPr lang="de-DE" sz="2800" dirty="0"/>
              <a:t>PC starten</a:t>
            </a:r>
          </a:p>
          <a:p>
            <a:r>
              <a:rPr lang="de-DE" sz="2800" dirty="0"/>
              <a:t>Auf Verbindung warten</a:t>
            </a:r>
          </a:p>
          <a:p>
            <a:r>
              <a:rPr lang="de-DE" sz="2800" dirty="0" smtClean="0"/>
              <a:t>Handyprozessor mitnutzen</a:t>
            </a:r>
            <a:endParaRPr lang="de-DE" sz="2800" dirty="0"/>
          </a:p>
          <a:p>
            <a:endParaRPr lang="de-DE" sz="2800" dirty="0" smtClean="0"/>
          </a:p>
          <a:p>
            <a:pPr marL="457200" lvl="1" indent="0">
              <a:buNone/>
            </a:pP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12568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556792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Problem:</a:t>
            </a:r>
            <a:br>
              <a:rPr lang="de-DE" dirty="0" smtClean="0"/>
            </a:br>
            <a:r>
              <a:rPr lang="de-DE" dirty="0" smtClean="0"/>
              <a:t>105 Mio. gebrauchte und nicht mehr genutzte Handys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de-DE" sz="2400" dirty="0" smtClean="0"/>
              <a:t> Lösungsmöglichkeiten: </a:t>
            </a:r>
          </a:p>
          <a:p>
            <a:r>
              <a:rPr lang="de-DE" sz="2400" dirty="0" smtClean="0"/>
              <a:t>Verschrotten</a:t>
            </a:r>
            <a:endParaRPr lang="de-DE" sz="2400" i="1" dirty="0" smtClean="0"/>
          </a:p>
          <a:p>
            <a:r>
              <a:rPr lang="de-DE" sz="2400" dirty="0" err="1" smtClean="0"/>
              <a:t>Recyclen</a:t>
            </a:r>
            <a:endParaRPr lang="de-DE" sz="2400" dirty="0" smtClean="0"/>
          </a:p>
          <a:p>
            <a:pPr lvl="1"/>
            <a:r>
              <a:rPr lang="de-DE" sz="2400" dirty="0" smtClean="0"/>
              <a:t>Ressourcen herausfiltern</a:t>
            </a:r>
          </a:p>
          <a:p>
            <a:pPr lvl="1"/>
            <a:r>
              <a:rPr lang="de-DE" sz="2400" dirty="0" smtClean="0"/>
              <a:t>Projekt </a:t>
            </a:r>
            <a:r>
              <a:rPr lang="de-DE" sz="2400" dirty="0" err="1" smtClean="0"/>
              <a:t>TeamPhonePC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7300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315200" cy="1154097"/>
          </a:xfrm>
        </p:spPr>
        <p:txBody>
          <a:bodyPr>
            <a:normAutofit/>
          </a:bodyPr>
          <a:lstStyle/>
          <a:p>
            <a:pPr>
              <a:tabLst>
                <a:tab pos="1976438" algn="l"/>
                <a:tab pos="3048000" algn="l"/>
              </a:tabLst>
            </a:pPr>
            <a:r>
              <a:rPr lang="de-DE" dirty="0" smtClean="0"/>
              <a:t>PRO 	und 	CONTRA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62270"/>
              </p:ext>
            </p:extLst>
          </p:nvPr>
        </p:nvGraphicFramePr>
        <p:xfrm>
          <a:off x="971600" y="1340768"/>
          <a:ext cx="6096000" cy="329184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3048000"/>
                <a:gridCol w="3048000"/>
              </a:tblGrid>
              <a:tr h="3657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400" b="0" u="none" dirty="0" smtClean="0"/>
                        <a:t>Günstig</a:t>
                      </a:r>
                      <a:endParaRPr lang="de-DE" sz="2400" b="0" u="non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Mögliche Rechenfehler</a:t>
                      </a:r>
                      <a:endParaRPr lang="de-DE" sz="24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Mehr</a:t>
                      </a:r>
                      <a:r>
                        <a:rPr lang="de-DE" sz="2400" baseline="0" dirty="0" smtClean="0"/>
                        <a:t> Leistung</a:t>
                      </a:r>
                      <a:endParaRPr lang="de-D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Mögliche Übertragungsfehler</a:t>
                      </a:r>
                      <a:endParaRPr lang="de-DE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Einfach</a:t>
                      </a:r>
                      <a:endParaRPr lang="de-D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Vollständige </a:t>
                      </a:r>
                      <a:r>
                        <a:rPr lang="de-DE" sz="2400" dirty="0" smtClean="0"/>
                        <a:t>Inkompatibilität möglich</a:t>
                      </a:r>
                      <a:endParaRPr lang="de-DE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Schnelle Nutzung</a:t>
                      </a:r>
                      <a:endParaRPr lang="de-DE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5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2655"/>
            <a:ext cx="7315200" cy="1154097"/>
          </a:xfrm>
        </p:spPr>
        <p:txBody>
          <a:bodyPr>
            <a:normAutofit/>
          </a:bodyPr>
          <a:lstStyle/>
          <a:p>
            <a:r>
              <a:rPr lang="de-DE" dirty="0" smtClean="0"/>
              <a:t>Wo ist unser Projekt zu finden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185617"/>
            <a:ext cx="7315200" cy="3539527"/>
          </a:xfrm>
        </p:spPr>
        <p:txBody>
          <a:bodyPr>
            <a:normAutofit/>
          </a:bodyPr>
          <a:lstStyle/>
          <a:p>
            <a:r>
              <a:rPr lang="de-DE" sz="2800" dirty="0" smtClean="0"/>
              <a:t>Github.com/</a:t>
            </a:r>
            <a:r>
              <a:rPr lang="de-DE" sz="2800" dirty="0" err="1" smtClean="0"/>
              <a:t>GymWenFLL</a:t>
            </a:r>
            <a:endParaRPr lang="de-DE" sz="2800" dirty="0" smtClean="0"/>
          </a:p>
          <a:p>
            <a:r>
              <a:rPr lang="de-DE" sz="2800" dirty="0" smtClean="0"/>
              <a:t>Gym-wen.de</a:t>
            </a:r>
          </a:p>
          <a:p>
            <a:r>
              <a:rPr lang="de-DE" sz="2800" dirty="0" smtClean="0"/>
              <a:t>Tppwiki.miraheze.org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4143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2655"/>
            <a:ext cx="7315200" cy="1154097"/>
          </a:xfrm>
        </p:spPr>
        <p:txBody>
          <a:bodyPr/>
          <a:lstStyle/>
          <a:p>
            <a:r>
              <a:rPr lang="de-DE" dirty="0" smtClean="0"/>
              <a:t>Partner/Unterstützer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052736"/>
            <a:ext cx="7315200" cy="3539527"/>
          </a:xfrm>
        </p:spPr>
        <p:txBody>
          <a:bodyPr>
            <a:normAutofit/>
          </a:bodyPr>
          <a:lstStyle/>
          <a:p>
            <a:r>
              <a:rPr lang="de-DE" sz="2800" dirty="0"/>
              <a:t>Tom </a:t>
            </a:r>
            <a:r>
              <a:rPr lang="de-DE" sz="2800" dirty="0" err="1"/>
              <a:t>Loff</a:t>
            </a:r>
            <a:r>
              <a:rPr lang="de-DE" sz="2800" dirty="0"/>
              <a:t> EDV-Management (Nürnberg)</a:t>
            </a:r>
          </a:p>
          <a:p>
            <a:r>
              <a:rPr lang="de-DE" sz="2800" dirty="0"/>
              <a:t>Schrottplatz</a:t>
            </a:r>
          </a:p>
          <a:p>
            <a:endParaRPr lang="de-DE" sz="28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57200" y="249289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Ergebnispräsentation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29208" y="3633889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smtClean="0"/>
              <a:t>Tom </a:t>
            </a:r>
            <a:r>
              <a:rPr lang="de-DE" sz="2800" dirty="0" err="1" smtClean="0"/>
              <a:t>Loff</a:t>
            </a:r>
            <a:r>
              <a:rPr lang="de-DE" sz="2800" dirty="0" smtClean="0"/>
              <a:t> </a:t>
            </a:r>
          </a:p>
          <a:p>
            <a:r>
              <a:rPr lang="de-DE" sz="2800" dirty="0" err="1" smtClean="0"/>
              <a:t>Github</a:t>
            </a:r>
            <a:endParaRPr lang="de-DE" sz="2800" dirty="0" smtClean="0"/>
          </a:p>
          <a:p>
            <a:r>
              <a:rPr lang="de-DE" sz="2800" dirty="0" smtClean="0"/>
              <a:t>Twitter</a:t>
            </a:r>
          </a:p>
          <a:p>
            <a:r>
              <a:rPr lang="de-DE" sz="2800" dirty="0" smtClean="0"/>
              <a:t>Internet</a:t>
            </a:r>
          </a:p>
          <a:p>
            <a:r>
              <a:rPr lang="de-DE" sz="2800" dirty="0" smtClean="0"/>
              <a:t>Präsentation in der Klasse 10a</a:t>
            </a:r>
          </a:p>
        </p:txBody>
      </p:sp>
    </p:spTree>
    <p:extLst>
      <p:ext uri="{BB962C8B-B14F-4D97-AF65-F5344CB8AC3E}">
        <p14:creationId xmlns:p14="http://schemas.microsoft.com/office/powerpoint/2010/main" val="33057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2655"/>
            <a:ext cx="7315200" cy="1154097"/>
          </a:xfrm>
        </p:spPr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196752"/>
            <a:ext cx="7315200" cy="3539527"/>
          </a:xfrm>
        </p:spPr>
        <p:txBody>
          <a:bodyPr>
            <a:normAutofit/>
          </a:bodyPr>
          <a:lstStyle/>
          <a:p>
            <a:r>
              <a:rPr lang="de-DE" sz="2800" dirty="0" smtClean="0"/>
              <a:t>http://www.bild.de/digital/smartphone-und-tablet/smartphone/smartphone-studie-chemische-schadstoffe-in-iphone-und-co-26606292.bild.html</a:t>
            </a:r>
          </a:p>
          <a:p>
            <a:r>
              <a:rPr lang="de-DE" sz="2800" dirty="0" smtClean="0"/>
              <a:t>http://www.ecocenter.org/healthy-stuff/</a:t>
            </a:r>
          </a:p>
          <a:p>
            <a:r>
              <a:rPr lang="de-DE" sz="2800" dirty="0" err="1" smtClean="0"/>
              <a:t>GeldfürMüll</a:t>
            </a:r>
            <a:r>
              <a:rPr lang="de-DE" sz="2800" dirty="0" smtClean="0"/>
              <a:t>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5025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  <a:br>
              <a:rPr lang="de-DE" dirty="0" smtClean="0"/>
            </a:br>
            <a:r>
              <a:rPr lang="de-DE" dirty="0" smtClean="0"/>
              <a:t>Problemmüll im Handy verseucht die Umwelt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547664" y="-99392"/>
            <a:ext cx="5976664" cy="1440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5400" dirty="0" smtClean="0"/>
              <a:t>VERSCHROTTEN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19779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1154097"/>
          </a:xfrm>
        </p:spPr>
        <p:txBody>
          <a:bodyPr>
            <a:noAutofit/>
          </a:bodyPr>
          <a:lstStyle/>
          <a:p>
            <a:r>
              <a:rPr lang="de-DE" sz="3600" dirty="0" smtClean="0"/>
              <a:t>Welchen Problemmüll gibt es im Handy?</a:t>
            </a:r>
            <a:endParaRPr lang="de-DE" sz="36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914400" y="1844824"/>
            <a:ext cx="7315200" cy="3539527"/>
          </a:xfrm>
        </p:spPr>
        <p:txBody>
          <a:bodyPr>
            <a:normAutofit/>
          </a:bodyPr>
          <a:lstStyle/>
          <a:p>
            <a:r>
              <a:rPr lang="de-DE" sz="2400" dirty="0" smtClean="0"/>
              <a:t>Handys zählen allgemein als Problemmüll, wie fast jedes Elektronisches Gerät</a:t>
            </a:r>
          </a:p>
          <a:p>
            <a:r>
              <a:rPr lang="de-DE" sz="2400" dirty="0"/>
              <a:t>Brom </a:t>
            </a:r>
          </a:p>
          <a:p>
            <a:r>
              <a:rPr lang="de-DE" sz="2400" dirty="0"/>
              <a:t>Chrom </a:t>
            </a:r>
          </a:p>
          <a:p>
            <a:r>
              <a:rPr lang="de-DE" sz="2400" dirty="0"/>
              <a:t>Akkus</a:t>
            </a:r>
          </a:p>
          <a:p>
            <a:pPr lvl="1"/>
            <a:r>
              <a:rPr lang="de-DE" sz="2400" dirty="0"/>
              <a:t>Cadmium</a:t>
            </a:r>
          </a:p>
          <a:p>
            <a:pPr lvl="1"/>
            <a:r>
              <a:rPr lang="de-DE" sz="2400" dirty="0"/>
              <a:t>Quecksilber</a:t>
            </a:r>
          </a:p>
          <a:p>
            <a:pPr lvl="1"/>
            <a:r>
              <a:rPr lang="de-DE" sz="2400" dirty="0"/>
              <a:t>Blei 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391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315200" cy="1154097"/>
          </a:xfrm>
        </p:spPr>
        <p:txBody>
          <a:bodyPr/>
          <a:lstStyle/>
          <a:p>
            <a:r>
              <a:rPr lang="de-DE" dirty="0" smtClean="0"/>
              <a:t>Auswirkungen der Stoffe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484784"/>
            <a:ext cx="7315200" cy="3539527"/>
          </a:xfrm>
        </p:spPr>
        <p:txBody>
          <a:bodyPr>
            <a:normAutofit/>
          </a:bodyPr>
          <a:lstStyle/>
          <a:p>
            <a:r>
              <a:rPr lang="de-DE" sz="2400" dirty="0" smtClean="0"/>
              <a:t>Diese Chemikalien können bei Mensch und Tier zu Geburtsdefekten und Gesundheitsstörungen führen</a:t>
            </a:r>
          </a:p>
          <a:p>
            <a:r>
              <a:rPr lang="de-DE" sz="2400" dirty="0" smtClean="0"/>
              <a:t>ABER: Nutzung eines Handys an sich nicht gefährlich</a:t>
            </a:r>
          </a:p>
          <a:p>
            <a:r>
              <a:rPr lang="de-DE" sz="2400" dirty="0" smtClean="0"/>
              <a:t>Extremes Beispiel: </a:t>
            </a:r>
            <a:r>
              <a:rPr lang="de-DE" sz="2400" dirty="0" err="1" smtClean="0"/>
              <a:t>Agbogbloshie</a:t>
            </a:r>
            <a:r>
              <a:rPr lang="de-DE" sz="2400" dirty="0" smtClean="0"/>
              <a:t>, ein Vorort der ghanaischen Accra ist komplett verseucht durch Elektromüll</a:t>
            </a:r>
          </a:p>
          <a:p>
            <a:endParaRPr lang="de-DE" sz="2400" dirty="0"/>
          </a:p>
        </p:txBody>
      </p:sp>
      <p:pic>
        <p:nvPicPr>
          <p:cNvPr id="1026" name="Picture 2" descr="http://www.behindthescreen.at/img/gallery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06" y="620688"/>
            <a:ext cx="8906094" cy="501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18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966536"/>
            <a:ext cx="7315200" cy="1145113"/>
          </a:xfrm>
        </p:spPr>
        <p:txBody>
          <a:bodyPr/>
          <a:lstStyle/>
          <a:p>
            <a:r>
              <a:rPr lang="de-DE" dirty="0" smtClean="0"/>
              <a:t>Ressourcen herausfiltern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555776" y="404664"/>
            <a:ext cx="3960440" cy="794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5400" dirty="0" smtClean="0"/>
              <a:t>RECYCLEN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40962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Doch welche Ressourcen gibt es überhaupt in Handys?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9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315200" cy="1154097"/>
          </a:xfrm>
        </p:spPr>
        <p:txBody>
          <a:bodyPr>
            <a:normAutofit/>
          </a:bodyPr>
          <a:lstStyle/>
          <a:p>
            <a:r>
              <a:rPr lang="de-DE" dirty="0" smtClean="0"/>
              <a:t>Edelmetalle in Handys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401641"/>
            <a:ext cx="7315200" cy="3539527"/>
          </a:xfrm>
        </p:spPr>
        <p:txBody>
          <a:bodyPr>
            <a:normAutofit/>
          </a:bodyPr>
          <a:lstStyle/>
          <a:p>
            <a:r>
              <a:rPr lang="de-DE" sz="2800" dirty="0" smtClean="0"/>
              <a:t>In einem Handy stecken:</a:t>
            </a:r>
          </a:p>
          <a:p>
            <a:pPr lvl="1"/>
            <a:r>
              <a:rPr lang="de-DE" sz="2800" dirty="0" smtClean="0"/>
              <a:t>1,15 </a:t>
            </a:r>
            <a:r>
              <a:rPr lang="de-DE" sz="2800" dirty="0" smtClean="0"/>
              <a:t>g Kupfer</a:t>
            </a:r>
          </a:p>
          <a:p>
            <a:pPr lvl="1"/>
            <a:r>
              <a:rPr lang="de-DE" sz="2800" dirty="0" smtClean="0"/>
              <a:t>1,375 </a:t>
            </a:r>
            <a:r>
              <a:rPr lang="de-DE" sz="2800" dirty="0" smtClean="0"/>
              <a:t>g </a:t>
            </a:r>
            <a:r>
              <a:rPr lang="de-DE" sz="2800" dirty="0" smtClean="0"/>
              <a:t>Silber</a:t>
            </a:r>
          </a:p>
          <a:p>
            <a:pPr lvl="1"/>
            <a:r>
              <a:rPr lang="de-DE" sz="2800" dirty="0" smtClean="0"/>
              <a:t>0,3mg </a:t>
            </a:r>
            <a:r>
              <a:rPr lang="de-DE" sz="2800" dirty="0" smtClean="0"/>
              <a:t>Gold</a:t>
            </a:r>
          </a:p>
          <a:p>
            <a:pPr lvl="1"/>
            <a:r>
              <a:rPr lang="de-DE" sz="2800" dirty="0" smtClean="0"/>
              <a:t>0,065 mg  Palladium</a:t>
            </a:r>
          </a:p>
          <a:p>
            <a:pPr lvl="1"/>
            <a:r>
              <a:rPr lang="de-DE" sz="2800" dirty="0" err="1" smtClean="0"/>
              <a:t>u.w</a:t>
            </a:r>
            <a:r>
              <a:rPr lang="de-DE" sz="2800" dirty="0" err="1" smtClean="0"/>
              <a:t>.</a:t>
            </a:r>
            <a:r>
              <a:rPr lang="de-DE" sz="2800" dirty="0"/>
              <a:t/>
            </a:r>
            <a:br>
              <a:rPr lang="de-DE" sz="2800" dirty="0"/>
            </a:b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36312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Werte der </a:t>
            </a:r>
            <a:r>
              <a:rPr lang="de-DE" dirty="0" smtClean="0"/>
              <a:t>enthaltenen </a:t>
            </a:r>
            <a:r>
              <a:rPr lang="de-DE" dirty="0" smtClean="0"/>
              <a:t>Edelmetalle</a:t>
            </a:r>
            <a:br>
              <a:rPr lang="de-DE" dirty="0" smtClean="0"/>
            </a:br>
            <a:r>
              <a:rPr lang="de-DE" dirty="0" smtClean="0"/>
              <a:t>pro Kilogramm …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916832"/>
            <a:ext cx="7315200" cy="3539527"/>
          </a:xfrm>
        </p:spPr>
        <p:txBody>
          <a:bodyPr>
            <a:noAutofit/>
          </a:bodyPr>
          <a:lstStyle/>
          <a:p>
            <a:pPr>
              <a:tabLst>
                <a:tab pos="1792288" algn="l"/>
              </a:tabLst>
            </a:pPr>
            <a:r>
              <a:rPr lang="de-DE" sz="2400" dirty="0" smtClean="0"/>
              <a:t>Kupfer:	4,61  €/kg</a:t>
            </a:r>
          </a:p>
          <a:p>
            <a:r>
              <a:rPr lang="de-DE" sz="2400" dirty="0" smtClean="0"/>
              <a:t>Silber:	434,68  €/kg </a:t>
            </a:r>
          </a:p>
          <a:p>
            <a:pPr>
              <a:tabLst>
                <a:tab pos="1792288" algn="l"/>
              </a:tabLst>
            </a:pPr>
            <a:r>
              <a:rPr lang="de-DE" sz="2400" dirty="0" smtClean="0"/>
              <a:t>Gold:	32.830,41  €/kg</a:t>
            </a:r>
          </a:p>
          <a:p>
            <a:pPr>
              <a:tabLst>
                <a:tab pos="1792288" algn="l"/>
              </a:tabLst>
            </a:pPr>
            <a:r>
              <a:rPr lang="de-DE" sz="2400" dirty="0" smtClean="0"/>
              <a:t>Palladium:	18.215,33  €/kg</a:t>
            </a:r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r>
              <a:rPr lang="de-DE" sz="2400" dirty="0" smtClean="0"/>
              <a:t>Stand: 10.11.15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5205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314</Words>
  <Application>Microsoft Office PowerPoint</Application>
  <PresentationFormat>Bildschirmpräsentation (4:3)</PresentationFormat>
  <Paragraphs>108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Perspektive</vt:lpstr>
      <vt:lpstr>Forschungsfrage: Was tun mit alten Handys?</vt:lpstr>
      <vt:lpstr>Problem: 105 Mio. gebrauchte und nicht mehr genutzte Handys</vt:lpstr>
      <vt:lpstr>Problem: Problemmüll im Handy verseucht die Umwelt </vt:lpstr>
      <vt:lpstr>Welchen Problemmüll gibt es im Handy?</vt:lpstr>
      <vt:lpstr>Auswirkungen der Stoffe</vt:lpstr>
      <vt:lpstr>Ressourcen herausfiltern</vt:lpstr>
      <vt:lpstr>Doch welche Ressourcen gibt es überhaupt in Handys?</vt:lpstr>
      <vt:lpstr>Edelmetalle in Handys</vt:lpstr>
      <vt:lpstr>Werte der enthaltenen Edelmetalle pro Kilogramm … </vt:lpstr>
      <vt:lpstr>…und insgesamt in allen Handys</vt:lpstr>
      <vt:lpstr>Recycling von Edelmetallen</vt:lpstr>
      <vt:lpstr>Kunststoffe und Altmetalle im Handy</vt:lpstr>
      <vt:lpstr>Recycling der Kunststoffe</vt:lpstr>
      <vt:lpstr>Energetische Verwertung</vt:lpstr>
      <vt:lpstr>Rohstoffliche (Chemische) Verwertung</vt:lpstr>
      <vt:lpstr>Recycling von Altmetallen</vt:lpstr>
      <vt:lpstr>Alternative Nutzung der Handys</vt:lpstr>
      <vt:lpstr>Unsere Lösung: Projekt TeamPhonePC</vt:lpstr>
      <vt:lpstr>Was ist die Idee?</vt:lpstr>
      <vt:lpstr>PRO  und  CONTRA</vt:lpstr>
      <vt:lpstr>Wo ist unser Projekt zu finden?</vt:lpstr>
      <vt:lpstr>Partner/Unterstützer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Goeckel</dc:creator>
  <cp:lastModifiedBy>Hahn Sabine</cp:lastModifiedBy>
  <cp:revision>53</cp:revision>
  <dcterms:created xsi:type="dcterms:W3CDTF">2015-11-04T19:17:38Z</dcterms:created>
  <dcterms:modified xsi:type="dcterms:W3CDTF">2015-11-18T10:26:16Z</dcterms:modified>
</cp:coreProperties>
</file>