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147" d="100"/>
          <a:sy n="147" d="100"/>
        </p:scale>
        <p:origin x="298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12/11/2024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9830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12/11/2024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96246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12/11/2024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620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12/11/2024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03907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12/11/2024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5580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12/11/2024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06414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12/11/2024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59758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12/11/2024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19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12/11/2024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97803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12/11/2024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0689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12/11/2024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602104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12/11/2024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2837655151"/>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oldpredictorlstm.streamlit.app/"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6B3B35-324C-0E4F-9288-7DF50CE9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86E68768-2781-3D48-ACB3-037A0CC1730D}"/>
              </a:ext>
            </a:extLst>
          </p:cNvPr>
          <p:cNvSpPr>
            <a:spLocks noGrp="1"/>
          </p:cNvSpPr>
          <p:nvPr>
            <p:ph type="ctrTitle"/>
          </p:nvPr>
        </p:nvSpPr>
        <p:spPr>
          <a:xfrm>
            <a:off x="318747" y="4990563"/>
            <a:ext cx="11206313" cy="928567"/>
          </a:xfrm>
        </p:spPr>
        <p:txBody>
          <a:bodyPr anchor="b">
            <a:normAutofit/>
          </a:bodyPr>
          <a:lstStyle/>
          <a:p>
            <a:r>
              <a:rPr lang="en-US" sz="4800"/>
              <a:t>Bevezetés a gépi tanulásba</a:t>
            </a:r>
            <a:endParaRPr lang="hu-HU" sz="4800"/>
          </a:p>
        </p:txBody>
      </p:sp>
      <p:sp>
        <p:nvSpPr>
          <p:cNvPr id="3" name="Alcím 2">
            <a:extLst>
              <a:ext uri="{FF2B5EF4-FFF2-40B4-BE49-F238E27FC236}">
                <a16:creationId xmlns:a16="http://schemas.microsoft.com/office/drawing/2014/main" id="{A1251A3A-76DE-B1C8-7FFA-4F122F10B7E6}"/>
              </a:ext>
            </a:extLst>
          </p:cNvPr>
          <p:cNvSpPr>
            <a:spLocks noGrp="1"/>
          </p:cNvSpPr>
          <p:nvPr>
            <p:ph type="subTitle" idx="1"/>
          </p:nvPr>
        </p:nvSpPr>
        <p:spPr>
          <a:xfrm>
            <a:off x="321218" y="5897931"/>
            <a:ext cx="2590595" cy="539804"/>
          </a:xfrm>
        </p:spPr>
        <p:txBody>
          <a:bodyPr anchor="t">
            <a:normAutofit/>
          </a:bodyPr>
          <a:lstStyle/>
          <a:p>
            <a:r>
              <a:rPr lang="en-US" dirty="0"/>
              <a:t>Arany </a:t>
            </a:r>
            <a:r>
              <a:rPr lang="en-US" dirty="0" err="1"/>
              <a:t>ár</a:t>
            </a:r>
            <a:r>
              <a:rPr lang="en-US" dirty="0"/>
              <a:t> predictor</a:t>
            </a:r>
            <a:endParaRPr lang="hu-HU" dirty="0"/>
          </a:p>
        </p:txBody>
      </p:sp>
      <p:pic>
        <p:nvPicPr>
          <p:cNvPr id="4" name="Picture 3">
            <a:extLst>
              <a:ext uri="{FF2B5EF4-FFF2-40B4-BE49-F238E27FC236}">
                <a16:creationId xmlns:a16="http://schemas.microsoft.com/office/drawing/2014/main" id="{F698F7BC-7711-69B9-DD0B-74422434A045}"/>
              </a:ext>
            </a:extLst>
          </p:cNvPr>
          <p:cNvPicPr>
            <a:picLocks noChangeAspect="1"/>
          </p:cNvPicPr>
          <p:nvPr/>
        </p:nvPicPr>
        <p:blipFill>
          <a:blip r:embed="rId2"/>
          <a:srcRect t="21497" b="13117"/>
          <a:stretch/>
        </p:blipFill>
        <p:spPr>
          <a:xfrm>
            <a:off x="20" y="10"/>
            <a:ext cx="12191979" cy="4763159"/>
          </a:xfrm>
          <a:custGeom>
            <a:avLst/>
            <a:gdLst/>
            <a:ahLst/>
            <a:cxnLst/>
            <a:rect l="l" t="t" r="r" b="b"/>
            <a:pathLst>
              <a:path w="12191999" h="4763169">
                <a:moveTo>
                  <a:pt x="0" y="0"/>
                </a:moveTo>
                <a:lnTo>
                  <a:pt x="12191999" y="0"/>
                </a:lnTo>
                <a:lnTo>
                  <a:pt x="12191999" y="4083630"/>
                </a:lnTo>
                <a:cubicBezTo>
                  <a:pt x="12191999" y="4458929"/>
                  <a:pt x="11887759" y="4763169"/>
                  <a:pt x="11512459" y="4763169"/>
                </a:cubicBezTo>
                <a:lnTo>
                  <a:pt x="6172519" y="4763169"/>
                </a:lnTo>
                <a:lnTo>
                  <a:pt x="5997087" y="4763169"/>
                </a:lnTo>
                <a:lnTo>
                  <a:pt x="657146" y="4763169"/>
                </a:lnTo>
                <a:cubicBezTo>
                  <a:pt x="375671" y="4763169"/>
                  <a:pt x="134167" y="4592034"/>
                  <a:pt x="31007" y="4348137"/>
                </a:cubicBezTo>
                <a:lnTo>
                  <a:pt x="0" y="4248250"/>
                </a:lnTo>
                <a:close/>
              </a:path>
            </a:pathLst>
          </a:custGeom>
        </p:spPr>
      </p:pic>
      <p:sp>
        <p:nvSpPr>
          <p:cNvPr id="5" name="Szövegdoboz 4">
            <a:extLst>
              <a:ext uri="{FF2B5EF4-FFF2-40B4-BE49-F238E27FC236}">
                <a16:creationId xmlns:a16="http://schemas.microsoft.com/office/drawing/2014/main" id="{5FDBCFE1-0B59-68D4-1D4C-96B5D60B0A31}"/>
              </a:ext>
            </a:extLst>
          </p:cNvPr>
          <p:cNvSpPr txBox="1"/>
          <p:nvPr/>
        </p:nvSpPr>
        <p:spPr>
          <a:xfrm>
            <a:off x="7996136" y="5972783"/>
            <a:ext cx="3728936" cy="646331"/>
          </a:xfrm>
          <a:prstGeom prst="rect">
            <a:avLst/>
          </a:prstGeom>
          <a:noFill/>
        </p:spPr>
        <p:txBody>
          <a:bodyPr wrap="square" rtlCol="0">
            <a:spAutoFit/>
          </a:bodyPr>
          <a:lstStyle/>
          <a:p>
            <a:r>
              <a:rPr lang="en-US" dirty="0"/>
              <a:t>Györki Dávid</a:t>
            </a:r>
            <a:br>
              <a:rPr lang="en-US" dirty="0"/>
            </a:br>
            <a:r>
              <a:rPr lang="en-US" dirty="0"/>
              <a:t>ICT7DU</a:t>
            </a:r>
            <a:endParaRPr lang="hu-HU" dirty="0"/>
          </a:p>
        </p:txBody>
      </p:sp>
    </p:spTree>
    <p:extLst>
      <p:ext uri="{BB962C8B-B14F-4D97-AF65-F5344CB8AC3E}">
        <p14:creationId xmlns:p14="http://schemas.microsoft.com/office/powerpoint/2010/main" val="2192540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6739B7-CDA7-1140-87BB-21243FC57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Kígyó fekete háttérrel">
            <a:extLst>
              <a:ext uri="{FF2B5EF4-FFF2-40B4-BE49-F238E27FC236}">
                <a16:creationId xmlns:a16="http://schemas.microsoft.com/office/drawing/2014/main" id="{96A6CEE3-6EAB-BC2F-A6E5-D03B7983A91D}"/>
              </a:ext>
            </a:extLst>
          </p:cNvPr>
          <p:cNvPicPr>
            <a:picLocks noChangeAspect="1"/>
          </p:cNvPicPr>
          <p:nvPr/>
        </p:nvPicPr>
        <p:blipFill>
          <a:blip r:embed="rId2"/>
          <a:srcRect t="7856" b="15430"/>
          <a:stretch/>
        </p:blipFill>
        <p:spPr>
          <a:xfrm>
            <a:off x="1" y="-8227"/>
            <a:ext cx="12191999" cy="6874452"/>
          </a:xfrm>
          <a:prstGeom prst="rect">
            <a:avLst/>
          </a:prstGeom>
        </p:spPr>
      </p:pic>
      <p:sp>
        <p:nvSpPr>
          <p:cNvPr id="14" name="Freeform: Shape 13">
            <a:extLst>
              <a:ext uri="{FF2B5EF4-FFF2-40B4-BE49-F238E27FC236}">
                <a16:creationId xmlns:a16="http://schemas.microsoft.com/office/drawing/2014/main" id="{9F78D102-89E6-1D04-B77B-FB85BB44E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2811" y="-8227"/>
            <a:ext cx="4909189" cy="6874453"/>
          </a:xfrm>
          <a:custGeom>
            <a:avLst/>
            <a:gdLst>
              <a:gd name="connsiteX0" fmla="*/ 679539 w 4909189"/>
              <a:gd name="connsiteY0" fmla="*/ 0 h 6874453"/>
              <a:gd name="connsiteX1" fmla="*/ 4909189 w 4909189"/>
              <a:gd name="connsiteY1" fmla="*/ 0 h 6874453"/>
              <a:gd name="connsiteX2" fmla="*/ 4909189 w 4909189"/>
              <a:gd name="connsiteY2" fmla="*/ 6874453 h 6874453"/>
              <a:gd name="connsiteX3" fmla="*/ 679539 w 4909189"/>
              <a:gd name="connsiteY3" fmla="*/ 6874453 h 6874453"/>
              <a:gd name="connsiteX4" fmla="*/ 0 w 4909189"/>
              <a:gd name="connsiteY4" fmla="*/ 6194913 h 6874453"/>
              <a:gd name="connsiteX5" fmla="*/ 0 w 4909189"/>
              <a:gd name="connsiteY5" fmla="*/ 679540 h 6874453"/>
              <a:gd name="connsiteX6" fmla="*/ 679539 w 4909189"/>
              <a:gd name="connsiteY6" fmla="*/ 0 h 68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9189" h="6874453">
                <a:moveTo>
                  <a:pt x="679539" y="0"/>
                </a:moveTo>
                <a:lnTo>
                  <a:pt x="4909189" y="0"/>
                </a:lnTo>
                <a:lnTo>
                  <a:pt x="4909189" y="6874453"/>
                </a:lnTo>
                <a:lnTo>
                  <a:pt x="679539" y="6874453"/>
                </a:lnTo>
                <a:cubicBezTo>
                  <a:pt x="304240" y="6874453"/>
                  <a:pt x="0" y="6570213"/>
                  <a:pt x="0" y="6194913"/>
                </a:cubicBezTo>
                <a:lnTo>
                  <a:pt x="0" y="679540"/>
                </a:lnTo>
                <a:cubicBezTo>
                  <a:pt x="0" y="304240"/>
                  <a:pt x="304240" y="0"/>
                  <a:pt x="679539"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ím 1">
            <a:extLst>
              <a:ext uri="{FF2B5EF4-FFF2-40B4-BE49-F238E27FC236}">
                <a16:creationId xmlns:a16="http://schemas.microsoft.com/office/drawing/2014/main" id="{495DADDA-F628-C090-77AC-55B706D3E0A6}"/>
              </a:ext>
            </a:extLst>
          </p:cNvPr>
          <p:cNvSpPr>
            <a:spLocks noGrp="1"/>
          </p:cNvSpPr>
          <p:nvPr>
            <p:ph type="title"/>
          </p:nvPr>
        </p:nvSpPr>
        <p:spPr>
          <a:xfrm>
            <a:off x="7788215" y="583686"/>
            <a:ext cx="4115510" cy="1829832"/>
          </a:xfrm>
        </p:spPr>
        <p:txBody>
          <a:bodyPr anchor="t">
            <a:normAutofit/>
          </a:bodyPr>
          <a:lstStyle/>
          <a:p>
            <a:r>
              <a:rPr lang="en-US" sz="4000"/>
              <a:t>Deploy</a:t>
            </a:r>
            <a:endParaRPr lang="hu-HU" sz="4000"/>
          </a:p>
        </p:txBody>
      </p:sp>
      <p:sp>
        <p:nvSpPr>
          <p:cNvPr id="4" name="Dátum helye 3">
            <a:extLst>
              <a:ext uri="{FF2B5EF4-FFF2-40B4-BE49-F238E27FC236}">
                <a16:creationId xmlns:a16="http://schemas.microsoft.com/office/drawing/2014/main" id="{49D80590-D6E4-F820-DB9A-CB470289A1D5}"/>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rgbClr val="FFFFFF"/>
                </a:solidFill>
              </a:rPr>
              <a:pPr>
                <a:spcAft>
                  <a:spcPts val="600"/>
                </a:spcAft>
              </a:pPr>
              <a:t>12/11/2024</a:t>
            </a:fld>
            <a:endParaRPr lang="en-US">
              <a:solidFill>
                <a:srgbClr val="FFFFFF"/>
              </a:solidFill>
            </a:endParaRPr>
          </a:p>
        </p:txBody>
      </p:sp>
      <p:sp>
        <p:nvSpPr>
          <p:cNvPr id="3" name="Tartalom helye 2">
            <a:extLst>
              <a:ext uri="{FF2B5EF4-FFF2-40B4-BE49-F238E27FC236}">
                <a16:creationId xmlns:a16="http://schemas.microsoft.com/office/drawing/2014/main" id="{BC99A3FB-A5B5-1E24-7AC0-72123C25357A}"/>
              </a:ext>
            </a:extLst>
          </p:cNvPr>
          <p:cNvSpPr>
            <a:spLocks noGrp="1"/>
          </p:cNvSpPr>
          <p:nvPr>
            <p:ph idx="1"/>
          </p:nvPr>
        </p:nvSpPr>
        <p:spPr>
          <a:xfrm>
            <a:off x="7632573" y="1498602"/>
            <a:ext cx="3709114" cy="2300481"/>
          </a:xfrm>
        </p:spPr>
        <p:txBody>
          <a:bodyPr anchor="b">
            <a:normAutofit lnSpcReduction="10000"/>
          </a:bodyPr>
          <a:lstStyle/>
          <a:p>
            <a:pPr marL="0" indent="0">
              <a:buNone/>
            </a:pPr>
            <a:r>
              <a:rPr lang="en-US" dirty="0" err="1">
                <a:hlinkClick r:id="rId3"/>
              </a:rPr>
              <a:t>Streamlit</a:t>
            </a:r>
            <a:r>
              <a:rPr lang="en-US" dirty="0"/>
              <a:t> python app</a:t>
            </a:r>
            <a:br>
              <a:rPr lang="en-US" dirty="0"/>
            </a:br>
            <a:r>
              <a:rPr lang="en-US" dirty="0" err="1"/>
              <a:t>ami</a:t>
            </a:r>
            <a:r>
              <a:rPr lang="en-US" dirty="0"/>
              <a:t> </a:t>
            </a:r>
            <a:r>
              <a:rPr lang="en-US" dirty="0" err="1"/>
              <a:t>egy</a:t>
            </a:r>
            <a:r>
              <a:rPr lang="en-US" dirty="0"/>
              <a:t> </a:t>
            </a:r>
            <a:r>
              <a:rPr lang="en-US" dirty="0" err="1"/>
              <a:t>megadott</a:t>
            </a:r>
            <a:r>
              <a:rPr lang="en-US" dirty="0"/>
              <a:t> Polygon.io </a:t>
            </a:r>
            <a:r>
              <a:rPr lang="en-US" dirty="0" err="1"/>
              <a:t>api</a:t>
            </a:r>
            <a:r>
              <a:rPr lang="en-US" dirty="0"/>
              <a:t> </a:t>
            </a:r>
            <a:r>
              <a:rPr lang="en-US" dirty="0" err="1"/>
              <a:t>kulcs</a:t>
            </a:r>
            <a:r>
              <a:rPr lang="en-US" dirty="0"/>
              <a:t> </a:t>
            </a:r>
            <a:r>
              <a:rPr lang="en-US" dirty="0" err="1"/>
              <a:t>segítségével</a:t>
            </a:r>
            <a:r>
              <a:rPr lang="en-US" dirty="0"/>
              <a:t> </a:t>
            </a:r>
            <a:r>
              <a:rPr lang="en-US" dirty="0" err="1"/>
              <a:t>lekéri</a:t>
            </a:r>
            <a:r>
              <a:rPr lang="en-US" dirty="0"/>
              <a:t> a </a:t>
            </a:r>
            <a:r>
              <a:rPr lang="en-US" dirty="0" err="1"/>
              <a:t>kívánt</a:t>
            </a:r>
            <a:r>
              <a:rPr lang="en-US" dirty="0"/>
              <a:t> </a:t>
            </a:r>
            <a:r>
              <a:rPr lang="en-US" dirty="0" err="1"/>
              <a:t>időtartomány</a:t>
            </a:r>
            <a:r>
              <a:rPr lang="en-US" dirty="0"/>
              <a:t> </a:t>
            </a:r>
            <a:r>
              <a:rPr lang="en-US" dirty="0" err="1"/>
              <a:t>adatait</a:t>
            </a:r>
            <a:r>
              <a:rPr lang="en-US" dirty="0"/>
              <a:t> </a:t>
            </a:r>
            <a:r>
              <a:rPr lang="en-US" dirty="0" err="1"/>
              <a:t>majd</a:t>
            </a:r>
            <a:r>
              <a:rPr lang="en-US" dirty="0"/>
              <a:t> </a:t>
            </a:r>
            <a:r>
              <a:rPr lang="en-US" dirty="0" err="1"/>
              <a:t>predictál</a:t>
            </a:r>
            <a:r>
              <a:rPr lang="en-US" dirty="0"/>
              <a:t> </a:t>
            </a:r>
            <a:r>
              <a:rPr lang="en-US" dirty="0" err="1"/>
              <a:t>rá</a:t>
            </a:r>
            <a:r>
              <a:rPr lang="en-US" dirty="0"/>
              <a:t> </a:t>
            </a:r>
            <a:r>
              <a:rPr lang="en-US" dirty="0" err="1"/>
              <a:t>és</a:t>
            </a:r>
            <a:r>
              <a:rPr lang="en-US" dirty="0"/>
              <a:t> </a:t>
            </a:r>
            <a:r>
              <a:rPr lang="en-US" dirty="0" err="1"/>
              <a:t>azt</a:t>
            </a:r>
            <a:r>
              <a:rPr lang="en-US" dirty="0"/>
              <a:t> </a:t>
            </a:r>
            <a:r>
              <a:rPr lang="en-US" dirty="0" err="1"/>
              <a:t>összeveti</a:t>
            </a:r>
            <a:r>
              <a:rPr lang="en-US" dirty="0"/>
              <a:t> a </a:t>
            </a:r>
            <a:r>
              <a:rPr lang="en-US" dirty="0" err="1"/>
              <a:t>modelléval</a:t>
            </a:r>
            <a:br>
              <a:rPr lang="en-US" dirty="0"/>
            </a:br>
            <a:endParaRPr lang="hu-HU" dirty="0"/>
          </a:p>
        </p:txBody>
      </p:sp>
      <p:sp>
        <p:nvSpPr>
          <p:cNvPr id="6" name="Dia számának helye 5">
            <a:extLst>
              <a:ext uri="{FF2B5EF4-FFF2-40B4-BE49-F238E27FC236}">
                <a16:creationId xmlns:a16="http://schemas.microsoft.com/office/drawing/2014/main" id="{BCE64DF0-0F40-A227-56A2-75F8E58C855E}"/>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10</a:t>
            </a:fld>
            <a:endParaRPr lang="en-US"/>
          </a:p>
        </p:txBody>
      </p:sp>
    </p:spTree>
    <p:extLst>
      <p:ext uri="{BB962C8B-B14F-4D97-AF65-F5344CB8AC3E}">
        <p14:creationId xmlns:p14="http://schemas.microsoft.com/office/powerpoint/2010/main" val="29094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E527164-D499-8073-A3AF-1FD732063AE4}"/>
              </a:ext>
            </a:extLst>
          </p:cNvPr>
          <p:cNvSpPr>
            <a:spLocks noGrp="1"/>
          </p:cNvSpPr>
          <p:nvPr>
            <p:ph type="title"/>
          </p:nvPr>
        </p:nvSpPr>
        <p:spPr>
          <a:xfrm>
            <a:off x="3083337" y="2709610"/>
            <a:ext cx="5722762" cy="1438780"/>
          </a:xfrm>
        </p:spPr>
        <p:txBody>
          <a:bodyPr/>
          <a:lstStyle/>
          <a:p>
            <a:r>
              <a:rPr lang="en-US" dirty="0" err="1"/>
              <a:t>Köszi</a:t>
            </a:r>
            <a:r>
              <a:rPr lang="en-US" dirty="0"/>
              <a:t> a </a:t>
            </a:r>
            <a:r>
              <a:rPr lang="en-US" dirty="0" err="1"/>
              <a:t>figyelmet</a:t>
            </a:r>
            <a:r>
              <a:rPr lang="en-US" dirty="0"/>
              <a:t> &lt;3</a:t>
            </a:r>
            <a:endParaRPr lang="hu-HU" dirty="0"/>
          </a:p>
        </p:txBody>
      </p:sp>
      <p:sp>
        <p:nvSpPr>
          <p:cNvPr id="4" name="Dátum helye 3">
            <a:extLst>
              <a:ext uri="{FF2B5EF4-FFF2-40B4-BE49-F238E27FC236}">
                <a16:creationId xmlns:a16="http://schemas.microsoft.com/office/drawing/2014/main" id="{43E69650-4323-9A46-0186-A7EA11DA2682}"/>
              </a:ext>
            </a:extLst>
          </p:cNvPr>
          <p:cNvSpPr>
            <a:spLocks noGrp="1"/>
          </p:cNvSpPr>
          <p:nvPr>
            <p:ph type="dt" sz="half" idx="10"/>
          </p:nvPr>
        </p:nvSpPr>
        <p:spPr/>
        <p:txBody>
          <a:bodyPr/>
          <a:lstStyle/>
          <a:p>
            <a:fld id="{0F996519-E62D-4F8C-AE1E-36928EC7D15C}" type="datetime1">
              <a:rPr lang="en-US" smtClean="0"/>
              <a:t>12/11/2024</a:t>
            </a:fld>
            <a:endParaRPr lang="en-US"/>
          </a:p>
        </p:txBody>
      </p:sp>
      <p:sp>
        <p:nvSpPr>
          <p:cNvPr id="6" name="Dia számának helye 5">
            <a:extLst>
              <a:ext uri="{FF2B5EF4-FFF2-40B4-BE49-F238E27FC236}">
                <a16:creationId xmlns:a16="http://schemas.microsoft.com/office/drawing/2014/main" id="{1D7A666E-7896-BAE9-8666-E5A4131A8A87}"/>
              </a:ext>
            </a:extLst>
          </p:cNvPr>
          <p:cNvSpPr>
            <a:spLocks noGrp="1"/>
          </p:cNvSpPr>
          <p:nvPr>
            <p:ph type="sldNum" sz="quarter" idx="12"/>
          </p:nvPr>
        </p:nvSpPr>
        <p:spPr/>
        <p:txBody>
          <a:bodyPr/>
          <a:lstStyle/>
          <a:p>
            <a:fld id="{6E91CC32-6A6B-4E2E-BBA1-6864F305DA26}" type="slidenum">
              <a:rPr lang="en-US" smtClean="0"/>
              <a:t>11</a:t>
            </a:fld>
            <a:endParaRPr lang="en-US"/>
          </a:p>
        </p:txBody>
      </p:sp>
    </p:spTree>
    <p:extLst>
      <p:ext uri="{BB962C8B-B14F-4D97-AF65-F5344CB8AC3E}">
        <p14:creationId xmlns:p14="http://schemas.microsoft.com/office/powerpoint/2010/main" val="79679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05FB9D-6ED8-2118-A8CC-0A3F65765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101010 vonal a végtelen adatokkal">
            <a:extLst>
              <a:ext uri="{FF2B5EF4-FFF2-40B4-BE49-F238E27FC236}">
                <a16:creationId xmlns:a16="http://schemas.microsoft.com/office/drawing/2014/main" id="{2534E706-498E-D4C6-81C6-F5BB9E9E076E}"/>
              </a:ext>
            </a:extLst>
          </p:cNvPr>
          <p:cNvPicPr>
            <a:picLocks noChangeAspect="1"/>
          </p:cNvPicPr>
          <p:nvPr/>
        </p:nvPicPr>
        <p:blipFill>
          <a:blip r:embed="rId2"/>
          <a:srcRect t="13127"/>
          <a:stretch/>
        </p:blipFill>
        <p:spPr>
          <a:xfrm>
            <a:off x="20" y="-1"/>
            <a:ext cx="12191981" cy="6858001"/>
          </a:xfrm>
          <a:prstGeom prst="rect">
            <a:avLst/>
          </a:prstGeom>
        </p:spPr>
      </p:pic>
      <p:sp>
        <p:nvSpPr>
          <p:cNvPr id="14" name="Freeform: Shape 13">
            <a:extLst>
              <a:ext uri="{FF2B5EF4-FFF2-40B4-BE49-F238E27FC236}">
                <a16:creationId xmlns:a16="http://schemas.microsoft.com/office/drawing/2014/main" id="{78186003-468A-23AA-0BF4-10ABE1EC6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custGeom>
            <a:avLst/>
            <a:gdLst>
              <a:gd name="connsiteX0" fmla="*/ 0 w 4076700"/>
              <a:gd name="connsiteY0" fmla="*/ 0 h 6858000"/>
              <a:gd name="connsiteX1" fmla="*/ 3398787 w 4076700"/>
              <a:gd name="connsiteY1" fmla="*/ 0 h 6858000"/>
              <a:gd name="connsiteX2" fmla="*/ 4076700 w 4076700"/>
              <a:gd name="connsiteY2" fmla="*/ 677913 h 6858000"/>
              <a:gd name="connsiteX3" fmla="*/ 4076700 w 4076700"/>
              <a:gd name="connsiteY3" fmla="*/ 6180087 h 6858000"/>
              <a:gd name="connsiteX4" fmla="*/ 3398787 w 4076700"/>
              <a:gd name="connsiteY4" fmla="*/ 6858000 h 6858000"/>
              <a:gd name="connsiteX5" fmla="*/ 0 w 40767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700" h="6858000">
                <a:moveTo>
                  <a:pt x="0" y="0"/>
                </a:moveTo>
                <a:lnTo>
                  <a:pt x="3398787" y="0"/>
                </a:lnTo>
                <a:cubicBezTo>
                  <a:pt x="3773188" y="0"/>
                  <a:pt x="4076700" y="303512"/>
                  <a:pt x="4076700" y="677913"/>
                </a:cubicBezTo>
                <a:lnTo>
                  <a:pt x="4076700" y="6180087"/>
                </a:lnTo>
                <a:cubicBezTo>
                  <a:pt x="4076700" y="6554488"/>
                  <a:pt x="3773188" y="6858000"/>
                  <a:pt x="3398787" y="6858000"/>
                </a:cubicBezTo>
                <a:lnTo>
                  <a:pt x="0" y="685800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ím 1">
            <a:extLst>
              <a:ext uri="{FF2B5EF4-FFF2-40B4-BE49-F238E27FC236}">
                <a16:creationId xmlns:a16="http://schemas.microsoft.com/office/drawing/2014/main" id="{D321A962-488D-4638-E5F1-CEFDCE598881}"/>
              </a:ext>
            </a:extLst>
          </p:cNvPr>
          <p:cNvSpPr>
            <a:spLocks noGrp="1"/>
          </p:cNvSpPr>
          <p:nvPr>
            <p:ph type="title"/>
          </p:nvPr>
        </p:nvSpPr>
        <p:spPr>
          <a:xfrm>
            <a:off x="165209" y="1250099"/>
            <a:ext cx="3746281" cy="3068171"/>
          </a:xfrm>
        </p:spPr>
        <p:txBody>
          <a:bodyPr vert="horz" lIns="91440" tIns="45720" rIns="91440" bIns="45720" rtlCol="0" anchor="t">
            <a:normAutofit/>
          </a:bodyPr>
          <a:lstStyle/>
          <a:p>
            <a:r>
              <a:rPr lang="en-US" sz="4000" dirty="0"/>
              <a:t>Dataset </a:t>
            </a:r>
            <a:r>
              <a:rPr lang="en-US" sz="4000" dirty="0" err="1"/>
              <a:t>és</a:t>
            </a:r>
            <a:r>
              <a:rPr lang="en-US" sz="4000" dirty="0"/>
              <a:t> preprocessing</a:t>
            </a:r>
          </a:p>
        </p:txBody>
      </p:sp>
      <p:sp>
        <p:nvSpPr>
          <p:cNvPr id="4" name="Dátum helye 3">
            <a:extLst>
              <a:ext uri="{FF2B5EF4-FFF2-40B4-BE49-F238E27FC236}">
                <a16:creationId xmlns:a16="http://schemas.microsoft.com/office/drawing/2014/main" id="{26B3040A-FC9F-F3AD-7EFD-8A50656EC3F5}"/>
              </a:ext>
            </a:extLst>
          </p:cNvPr>
          <p:cNvSpPr>
            <a:spLocks noGrp="1"/>
          </p:cNvSpPr>
          <p:nvPr>
            <p:ph type="dt" sz="half" idx="10"/>
          </p:nvPr>
        </p:nvSpPr>
        <p:spPr>
          <a:xfrm>
            <a:off x="340137" y="63202"/>
            <a:ext cx="2743200" cy="318221"/>
          </a:xfrm>
        </p:spPr>
        <p:txBody>
          <a:bodyPr vert="horz" lIns="91440" tIns="45720" rIns="91440" bIns="45720" rtlCol="0" anchor="ctr">
            <a:normAutofit/>
          </a:bodyPr>
          <a:lstStyle/>
          <a:p>
            <a:pPr>
              <a:spcAft>
                <a:spcPts val="600"/>
              </a:spcAft>
            </a:pPr>
            <a:fld id="{0F996519-E62D-4F8C-AE1E-36928EC7D15C}" type="datetime1">
              <a:rPr lang="en-US" smtClean="0"/>
              <a:pPr>
                <a:spcAft>
                  <a:spcPts val="600"/>
                </a:spcAft>
              </a:pPr>
              <a:t>12/11/2024</a:t>
            </a:fld>
            <a:endParaRPr lang="en-US"/>
          </a:p>
        </p:txBody>
      </p:sp>
      <p:sp>
        <p:nvSpPr>
          <p:cNvPr id="6" name="Dia számának helye 5">
            <a:extLst>
              <a:ext uri="{FF2B5EF4-FFF2-40B4-BE49-F238E27FC236}">
                <a16:creationId xmlns:a16="http://schemas.microsoft.com/office/drawing/2014/main" id="{54A9479C-A0CF-4436-A5F3-7A249F6F8113}"/>
              </a:ext>
            </a:extLst>
          </p:cNvPr>
          <p:cNvSpPr>
            <a:spLocks noGrp="1"/>
          </p:cNvSpPr>
          <p:nvPr>
            <p:ph type="sldNum" sz="quarter" idx="12"/>
          </p:nvPr>
        </p:nvSpPr>
        <p:spPr>
          <a:xfrm>
            <a:off x="11403951" y="6425816"/>
            <a:ext cx="429768" cy="365125"/>
          </a:xfrm>
        </p:spPr>
        <p:txBody>
          <a:bodyPr vert="horz" lIns="91440" tIns="45720" rIns="91440" bIns="45720" rtlCol="0" anchor="ctr">
            <a:normAutofit/>
          </a:bodyPr>
          <a:lstStyle/>
          <a:p>
            <a:pPr>
              <a:spcAft>
                <a:spcPts val="600"/>
              </a:spcAft>
            </a:pPr>
            <a:fld id="{6E91CC32-6A6B-4E2E-BBA1-6864F305DA26}" type="slidenum">
              <a:rPr lang="en-US">
                <a:solidFill>
                  <a:srgbClr val="FFFFFF"/>
                </a:solidFill>
                <a:highlight>
                  <a:srgbClr val="000000"/>
                </a:highlight>
              </a:rPr>
              <a:pPr>
                <a:spcAft>
                  <a:spcPts val="600"/>
                </a:spcAft>
              </a:pPr>
              <a:t>2</a:t>
            </a:fld>
            <a:endParaRPr lang="en-US" dirty="0">
              <a:solidFill>
                <a:srgbClr val="FFFFFF"/>
              </a:solidFill>
              <a:highlight>
                <a:srgbClr val="000000"/>
              </a:highlight>
            </a:endParaRPr>
          </a:p>
        </p:txBody>
      </p:sp>
      <p:pic>
        <p:nvPicPr>
          <p:cNvPr id="9" name="Kép 8">
            <a:extLst>
              <a:ext uri="{FF2B5EF4-FFF2-40B4-BE49-F238E27FC236}">
                <a16:creationId xmlns:a16="http://schemas.microsoft.com/office/drawing/2014/main" id="{44099571-D807-1BAB-65F0-AC4DA49589E7}"/>
              </a:ext>
            </a:extLst>
          </p:cNvPr>
          <p:cNvPicPr>
            <a:picLocks noChangeAspect="1"/>
          </p:cNvPicPr>
          <p:nvPr/>
        </p:nvPicPr>
        <p:blipFill>
          <a:blip r:embed="rId3"/>
          <a:stretch>
            <a:fillRect/>
          </a:stretch>
        </p:blipFill>
        <p:spPr>
          <a:xfrm>
            <a:off x="5074279" y="1054496"/>
            <a:ext cx="5332093" cy="4749005"/>
          </a:xfrm>
          <a:prstGeom prst="rect">
            <a:avLst/>
          </a:prstGeom>
        </p:spPr>
      </p:pic>
    </p:spTree>
    <p:extLst>
      <p:ext uri="{BB962C8B-B14F-4D97-AF65-F5344CB8AC3E}">
        <p14:creationId xmlns:p14="http://schemas.microsoft.com/office/powerpoint/2010/main" val="2530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átum helye 3">
            <a:extLst>
              <a:ext uri="{FF2B5EF4-FFF2-40B4-BE49-F238E27FC236}">
                <a16:creationId xmlns:a16="http://schemas.microsoft.com/office/drawing/2014/main" id="{7DA51854-FA10-DBCF-51DC-882A8570A77F}"/>
              </a:ext>
            </a:extLst>
          </p:cNvPr>
          <p:cNvSpPr>
            <a:spLocks noGrp="1"/>
          </p:cNvSpPr>
          <p:nvPr>
            <p:ph type="dt" sz="half" idx="10"/>
          </p:nvPr>
        </p:nvSpPr>
        <p:spPr/>
        <p:txBody>
          <a:bodyPr/>
          <a:lstStyle/>
          <a:p>
            <a:fld id="{0F996519-E62D-4F8C-AE1E-36928EC7D15C}" type="datetime1">
              <a:rPr lang="en-US" smtClean="0"/>
              <a:t>12/11/2024</a:t>
            </a:fld>
            <a:endParaRPr lang="en-US"/>
          </a:p>
        </p:txBody>
      </p:sp>
      <p:sp>
        <p:nvSpPr>
          <p:cNvPr id="6" name="Dia számának helye 5">
            <a:extLst>
              <a:ext uri="{FF2B5EF4-FFF2-40B4-BE49-F238E27FC236}">
                <a16:creationId xmlns:a16="http://schemas.microsoft.com/office/drawing/2014/main" id="{C45573AA-5518-FAD3-EF00-80611AD88A34}"/>
              </a:ext>
            </a:extLst>
          </p:cNvPr>
          <p:cNvSpPr>
            <a:spLocks noGrp="1"/>
          </p:cNvSpPr>
          <p:nvPr>
            <p:ph type="sldNum" sz="quarter" idx="12"/>
          </p:nvPr>
        </p:nvSpPr>
        <p:spPr/>
        <p:txBody>
          <a:bodyPr/>
          <a:lstStyle/>
          <a:p>
            <a:fld id="{6E91CC32-6A6B-4E2E-BBA1-6864F305DA26}" type="slidenum">
              <a:rPr lang="en-US" smtClean="0"/>
              <a:t>3</a:t>
            </a:fld>
            <a:endParaRPr lang="en-US"/>
          </a:p>
        </p:txBody>
      </p:sp>
      <p:pic>
        <p:nvPicPr>
          <p:cNvPr id="8" name="Kép 7">
            <a:extLst>
              <a:ext uri="{FF2B5EF4-FFF2-40B4-BE49-F238E27FC236}">
                <a16:creationId xmlns:a16="http://schemas.microsoft.com/office/drawing/2014/main" id="{1C6DAD56-9BCD-FA4F-B0A5-2883464F08DA}"/>
              </a:ext>
            </a:extLst>
          </p:cNvPr>
          <p:cNvPicPr>
            <a:picLocks noChangeAspect="1"/>
          </p:cNvPicPr>
          <p:nvPr/>
        </p:nvPicPr>
        <p:blipFill>
          <a:blip r:embed="rId2"/>
          <a:stretch>
            <a:fillRect/>
          </a:stretch>
        </p:blipFill>
        <p:spPr>
          <a:xfrm>
            <a:off x="446412" y="1408082"/>
            <a:ext cx="11299176" cy="4041836"/>
          </a:xfrm>
          <a:prstGeom prst="rect">
            <a:avLst/>
          </a:prstGeom>
        </p:spPr>
      </p:pic>
    </p:spTree>
    <p:extLst>
      <p:ext uri="{BB962C8B-B14F-4D97-AF65-F5344CB8AC3E}">
        <p14:creationId xmlns:p14="http://schemas.microsoft.com/office/powerpoint/2010/main" val="165192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FC2135F-F3BB-C389-C5B5-062FEAC40162}"/>
              </a:ext>
            </a:extLst>
          </p:cNvPr>
          <p:cNvSpPr>
            <a:spLocks noGrp="1"/>
          </p:cNvSpPr>
          <p:nvPr>
            <p:ph type="title"/>
          </p:nvPr>
        </p:nvSpPr>
        <p:spPr/>
        <p:txBody>
          <a:bodyPr/>
          <a:lstStyle/>
          <a:p>
            <a:r>
              <a:rPr lang="en-US" dirty="0"/>
              <a:t>Train/test split</a:t>
            </a:r>
            <a:endParaRPr lang="hu-HU" dirty="0"/>
          </a:p>
        </p:txBody>
      </p:sp>
      <p:pic>
        <p:nvPicPr>
          <p:cNvPr id="8" name="Tartalom helye 7">
            <a:extLst>
              <a:ext uri="{FF2B5EF4-FFF2-40B4-BE49-F238E27FC236}">
                <a16:creationId xmlns:a16="http://schemas.microsoft.com/office/drawing/2014/main" id="{97352EBA-5B5B-541A-D454-CDF0A2A77E4F}"/>
              </a:ext>
            </a:extLst>
          </p:cNvPr>
          <p:cNvPicPr>
            <a:picLocks noGrp="1" noChangeAspect="1"/>
          </p:cNvPicPr>
          <p:nvPr>
            <p:ph idx="1"/>
          </p:nvPr>
        </p:nvPicPr>
        <p:blipFill>
          <a:blip r:embed="rId2"/>
          <a:stretch>
            <a:fillRect/>
          </a:stretch>
        </p:blipFill>
        <p:spPr>
          <a:xfrm>
            <a:off x="919958" y="2306638"/>
            <a:ext cx="8786810" cy="3870325"/>
          </a:xfrm>
        </p:spPr>
      </p:pic>
      <p:sp>
        <p:nvSpPr>
          <p:cNvPr id="4" name="Dátum helye 3">
            <a:extLst>
              <a:ext uri="{FF2B5EF4-FFF2-40B4-BE49-F238E27FC236}">
                <a16:creationId xmlns:a16="http://schemas.microsoft.com/office/drawing/2014/main" id="{90E703D8-0E2D-74E6-C0C1-20672E3C90E3}"/>
              </a:ext>
            </a:extLst>
          </p:cNvPr>
          <p:cNvSpPr>
            <a:spLocks noGrp="1"/>
          </p:cNvSpPr>
          <p:nvPr>
            <p:ph type="dt" sz="half" idx="10"/>
          </p:nvPr>
        </p:nvSpPr>
        <p:spPr/>
        <p:txBody>
          <a:bodyPr/>
          <a:lstStyle/>
          <a:p>
            <a:fld id="{0F996519-E62D-4F8C-AE1E-36928EC7D15C}" type="datetime1">
              <a:rPr lang="en-US" smtClean="0"/>
              <a:t>12/11/2024</a:t>
            </a:fld>
            <a:endParaRPr lang="en-US"/>
          </a:p>
        </p:txBody>
      </p:sp>
      <p:sp>
        <p:nvSpPr>
          <p:cNvPr id="6" name="Dia számának helye 5">
            <a:extLst>
              <a:ext uri="{FF2B5EF4-FFF2-40B4-BE49-F238E27FC236}">
                <a16:creationId xmlns:a16="http://schemas.microsoft.com/office/drawing/2014/main" id="{FF3B5BAB-73C6-7F70-385A-91750570A153}"/>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8819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0C58FCB-AB15-8F2D-ECB3-614828E43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08DE6FD9-E29F-4D39-50FE-5DB744E89DA7}"/>
              </a:ext>
            </a:extLst>
          </p:cNvPr>
          <p:cNvSpPr>
            <a:spLocks noGrp="1"/>
          </p:cNvSpPr>
          <p:nvPr>
            <p:ph type="title"/>
          </p:nvPr>
        </p:nvSpPr>
        <p:spPr>
          <a:xfrm>
            <a:off x="308389" y="750626"/>
            <a:ext cx="5015852" cy="1805607"/>
          </a:xfrm>
        </p:spPr>
        <p:txBody>
          <a:bodyPr anchor="t">
            <a:normAutofit/>
          </a:bodyPr>
          <a:lstStyle/>
          <a:p>
            <a:r>
              <a:rPr lang="en-US" dirty="0"/>
              <a:t>LSTM model</a:t>
            </a:r>
            <a:endParaRPr lang="hu-HU" dirty="0"/>
          </a:p>
        </p:txBody>
      </p:sp>
      <p:sp>
        <p:nvSpPr>
          <p:cNvPr id="4" name="Dátum helye 3">
            <a:extLst>
              <a:ext uri="{FF2B5EF4-FFF2-40B4-BE49-F238E27FC236}">
                <a16:creationId xmlns:a16="http://schemas.microsoft.com/office/drawing/2014/main" id="{E952B5DB-B6AF-0905-87CC-F06ADF534F4B}"/>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12/11/2024</a:t>
            </a:fld>
            <a:endParaRPr lang="en-US"/>
          </a:p>
        </p:txBody>
      </p:sp>
      <p:pic>
        <p:nvPicPr>
          <p:cNvPr id="10" name="Tartalom helye 9">
            <a:extLst>
              <a:ext uri="{FF2B5EF4-FFF2-40B4-BE49-F238E27FC236}">
                <a16:creationId xmlns:a16="http://schemas.microsoft.com/office/drawing/2014/main" id="{2C13505E-89EB-48E9-2CAD-33F50CB2E122}"/>
              </a:ext>
            </a:extLst>
          </p:cNvPr>
          <p:cNvPicPr>
            <a:picLocks noGrp="1" noChangeAspect="1"/>
          </p:cNvPicPr>
          <p:nvPr>
            <p:ph idx="1"/>
          </p:nvPr>
        </p:nvPicPr>
        <p:blipFill>
          <a:blip r:embed="rId2"/>
          <a:stretch>
            <a:fillRect/>
          </a:stretch>
        </p:blipFill>
        <p:spPr>
          <a:xfrm>
            <a:off x="730049" y="5069732"/>
            <a:ext cx="4172532" cy="1086002"/>
          </a:xfrm>
        </p:spPr>
      </p:pic>
      <p:pic>
        <p:nvPicPr>
          <p:cNvPr id="8" name="Tartalom helye 7">
            <a:extLst>
              <a:ext uri="{FF2B5EF4-FFF2-40B4-BE49-F238E27FC236}">
                <a16:creationId xmlns:a16="http://schemas.microsoft.com/office/drawing/2014/main" id="{9D236E41-1483-3EF0-0A8B-86C5350EB686}"/>
              </a:ext>
            </a:extLst>
          </p:cNvPr>
          <p:cNvPicPr>
            <a:picLocks noChangeAspect="1"/>
          </p:cNvPicPr>
          <p:nvPr/>
        </p:nvPicPr>
        <p:blipFill>
          <a:blip r:embed="rId3"/>
          <a:srcRect r="7648"/>
          <a:stretch/>
        </p:blipFill>
        <p:spPr>
          <a:xfrm>
            <a:off x="6096000" y="10"/>
            <a:ext cx="6096000" cy="6857990"/>
          </a:xfrm>
          <a:prstGeom prst="rect">
            <a:avLst/>
          </a:prstGeom>
          <a:ln>
            <a:noFill/>
          </a:ln>
          <a:effectLst>
            <a:outerShdw blurRad="292100" dist="139700" dir="2700000" algn="tl" rotWithShape="0">
              <a:srgbClr val="333333">
                <a:alpha val="65000"/>
              </a:srgbClr>
            </a:outerShdw>
          </a:effectLst>
        </p:spPr>
      </p:pic>
      <p:sp>
        <p:nvSpPr>
          <p:cNvPr id="6" name="Dia számának helye 5">
            <a:extLst>
              <a:ext uri="{FF2B5EF4-FFF2-40B4-BE49-F238E27FC236}">
                <a16:creationId xmlns:a16="http://schemas.microsoft.com/office/drawing/2014/main" id="{DB2EC26B-5764-E1EE-DD8E-2785994329BE}"/>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rgbClr val="FFFFFF"/>
                </a:solidFill>
              </a:rPr>
              <a:pPr>
                <a:spcAft>
                  <a:spcPts val="600"/>
                </a:spcAft>
              </a:pPr>
              <a:t>5</a:t>
            </a:fld>
            <a:endParaRPr lang="en-US">
              <a:solidFill>
                <a:srgbClr val="FFFFFF"/>
              </a:solidFill>
            </a:endParaRPr>
          </a:p>
        </p:txBody>
      </p:sp>
      <p:sp>
        <p:nvSpPr>
          <p:cNvPr id="11" name="Szövegdoboz 10">
            <a:extLst>
              <a:ext uri="{FF2B5EF4-FFF2-40B4-BE49-F238E27FC236}">
                <a16:creationId xmlns:a16="http://schemas.microsoft.com/office/drawing/2014/main" id="{244B9305-E79B-21CD-3979-3794BFF396CB}"/>
              </a:ext>
            </a:extLst>
          </p:cNvPr>
          <p:cNvSpPr txBox="1"/>
          <p:nvPr/>
        </p:nvSpPr>
        <p:spPr>
          <a:xfrm>
            <a:off x="629055" y="1737198"/>
            <a:ext cx="4208834" cy="3139321"/>
          </a:xfrm>
          <a:prstGeom prst="rect">
            <a:avLst/>
          </a:prstGeom>
          <a:noFill/>
        </p:spPr>
        <p:txBody>
          <a:bodyPr wrap="square" rtlCol="0">
            <a:spAutoFit/>
          </a:bodyPr>
          <a:lstStyle/>
          <a:p>
            <a:r>
              <a:rPr lang="hu-HU" dirty="0"/>
              <a:t>LSTM (Long </a:t>
            </a:r>
            <a:r>
              <a:rPr lang="hu-HU" dirty="0" err="1"/>
              <a:t>Short</a:t>
            </a:r>
            <a:r>
              <a:rPr lang="hu-HU" dirty="0"/>
              <a:t>-Term </a:t>
            </a:r>
            <a:r>
              <a:rPr lang="hu-HU" dirty="0" err="1"/>
              <a:t>Memory</a:t>
            </a:r>
            <a:r>
              <a:rPr lang="hu-HU" dirty="0"/>
              <a:t>) egy típusú </a:t>
            </a:r>
            <a:r>
              <a:rPr lang="hu-HU" dirty="0" err="1"/>
              <a:t>rekurrens</a:t>
            </a:r>
            <a:r>
              <a:rPr lang="hu-HU" dirty="0"/>
              <a:t> neurális hálózat (RNN), amelyet gyakran használnak időbeli adatok (pl. idősorok, szövegek vagy beszéd) modellezésére. Az LSTM célja az, hogy képes legyen megtanulni és hosszú távú függőségeket figyelembe venni az adatokban, amit az alapvető RNN-ek nem mindig tudnak hatékonyan kezelni.</a:t>
            </a:r>
          </a:p>
        </p:txBody>
      </p:sp>
    </p:spTree>
    <p:extLst>
      <p:ext uri="{BB962C8B-B14F-4D97-AF65-F5344CB8AC3E}">
        <p14:creationId xmlns:p14="http://schemas.microsoft.com/office/powerpoint/2010/main" val="24844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EEE6CBA-4A67-CC82-FFDC-75EE26458CD5}"/>
              </a:ext>
            </a:extLst>
          </p:cNvPr>
          <p:cNvSpPr>
            <a:spLocks noGrp="1"/>
          </p:cNvSpPr>
          <p:nvPr>
            <p:ph type="title"/>
          </p:nvPr>
        </p:nvSpPr>
        <p:spPr/>
        <p:txBody>
          <a:bodyPr/>
          <a:lstStyle/>
          <a:p>
            <a:r>
              <a:rPr lang="en-US" dirty="0" err="1"/>
              <a:t>Első</a:t>
            </a:r>
            <a:r>
              <a:rPr lang="en-US" dirty="0"/>
              <a:t> model </a:t>
            </a:r>
            <a:r>
              <a:rPr lang="en-US" dirty="0" err="1"/>
              <a:t>eredménye</a:t>
            </a:r>
            <a:endParaRPr lang="hu-HU" dirty="0"/>
          </a:p>
        </p:txBody>
      </p:sp>
      <p:pic>
        <p:nvPicPr>
          <p:cNvPr id="8" name="Tartalom helye 7">
            <a:extLst>
              <a:ext uri="{FF2B5EF4-FFF2-40B4-BE49-F238E27FC236}">
                <a16:creationId xmlns:a16="http://schemas.microsoft.com/office/drawing/2014/main" id="{E04DBB10-DC1C-37AB-3F27-82CB971C5E0E}"/>
              </a:ext>
            </a:extLst>
          </p:cNvPr>
          <p:cNvPicPr>
            <a:picLocks noGrp="1" noChangeAspect="1"/>
          </p:cNvPicPr>
          <p:nvPr>
            <p:ph idx="1"/>
          </p:nvPr>
        </p:nvPicPr>
        <p:blipFill>
          <a:blip r:embed="rId2"/>
          <a:stretch>
            <a:fillRect/>
          </a:stretch>
        </p:blipFill>
        <p:spPr>
          <a:xfrm>
            <a:off x="919958" y="2306638"/>
            <a:ext cx="8786810" cy="3870325"/>
          </a:xfrm>
        </p:spPr>
      </p:pic>
      <p:sp>
        <p:nvSpPr>
          <p:cNvPr id="4" name="Dátum helye 3">
            <a:extLst>
              <a:ext uri="{FF2B5EF4-FFF2-40B4-BE49-F238E27FC236}">
                <a16:creationId xmlns:a16="http://schemas.microsoft.com/office/drawing/2014/main" id="{7779677D-3339-BEB3-05E5-4EAD3C6EAC46}"/>
              </a:ext>
            </a:extLst>
          </p:cNvPr>
          <p:cNvSpPr>
            <a:spLocks noGrp="1"/>
          </p:cNvSpPr>
          <p:nvPr>
            <p:ph type="dt" sz="half" idx="10"/>
          </p:nvPr>
        </p:nvSpPr>
        <p:spPr/>
        <p:txBody>
          <a:bodyPr/>
          <a:lstStyle/>
          <a:p>
            <a:fld id="{0F996519-E62D-4F8C-AE1E-36928EC7D15C}" type="datetime1">
              <a:rPr lang="en-US" smtClean="0"/>
              <a:t>12/11/2024</a:t>
            </a:fld>
            <a:endParaRPr lang="en-US"/>
          </a:p>
        </p:txBody>
      </p:sp>
      <p:sp>
        <p:nvSpPr>
          <p:cNvPr id="6" name="Dia számának helye 5">
            <a:extLst>
              <a:ext uri="{FF2B5EF4-FFF2-40B4-BE49-F238E27FC236}">
                <a16:creationId xmlns:a16="http://schemas.microsoft.com/office/drawing/2014/main" id="{8342D3FF-A53D-EF7C-F3B4-F9CCA6B14AEE}"/>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373848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0AB9DC0-D323-C059-27B2-ACEC8116CD3F}"/>
              </a:ext>
            </a:extLst>
          </p:cNvPr>
          <p:cNvSpPr>
            <a:spLocks noGrp="1"/>
          </p:cNvSpPr>
          <p:nvPr>
            <p:ph type="title"/>
          </p:nvPr>
        </p:nvSpPr>
        <p:spPr/>
        <p:txBody>
          <a:bodyPr/>
          <a:lstStyle/>
          <a:p>
            <a:r>
              <a:rPr lang="en-US" dirty="0"/>
              <a:t>Modell </a:t>
            </a:r>
            <a:r>
              <a:rPr lang="en-US" dirty="0" err="1"/>
              <a:t>javítása</a:t>
            </a:r>
            <a:endParaRPr lang="hu-HU" dirty="0"/>
          </a:p>
        </p:txBody>
      </p:sp>
      <p:sp>
        <p:nvSpPr>
          <p:cNvPr id="3" name="Tartalom helye 2">
            <a:extLst>
              <a:ext uri="{FF2B5EF4-FFF2-40B4-BE49-F238E27FC236}">
                <a16:creationId xmlns:a16="http://schemas.microsoft.com/office/drawing/2014/main" id="{0834FC47-675E-3A85-2DBB-344887A48213}"/>
              </a:ext>
            </a:extLst>
          </p:cNvPr>
          <p:cNvSpPr>
            <a:spLocks noGrp="1"/>
          </p:cNvSpPr>
          <p:nvPr>
            <p:ph idx="1"/>
          </p:nvPr>
        </p:nvSpPr>
        <p:spPr/>
        <p:txBody>
          <a:bodyPr/>
          <a:lstStyle/>
          <a:p>
            <a:pPr marL="0" indent="0">
              <a:lnSpc>
                <a:spcPts val="1425"/>
              </a:lnSpc>
              <a:buNone/>
            </a:pPr>
            <a:r>
              <a:rPr lang="hu-HU" b="0" dirty="0">
                <a:solidFill>
                  <a:srgbClr val="D4D4D4"/>
                </a:solidFill>
                <a:effectLst/>
                <a:latin typeface="Consolas" panose="020B0609020204030204" pitchFamily="49" charset="0"/>
              </a:rPr>
              <a:t>Látható, hogy a nagy ugrást nem tud</a:t>
            </a:r>
            <a:r>
              <a:rPr lang="en-US" b="0" dirty="0">
                <a:solidFill>
                  <a:srgbClr val="D4D4D4"/>
                </a:solidFill>
                <a:effectLst/>
                <a:latin typeface="Consolas" panose="020B0609020204030204" pitchFamily="49" charset="0"/>
              </a:rPr>
              <a:t>ta</a:t>
            </a:r>
            <a:r>
              <a:rPr lang="hu-HU" b="0" dirty="0">
                <a:solidFill>
                  <a:srgbClr val="D4D4D4"/>
                </a:solidFill>
                <a:effectLst/>
                <a:latin typeface="Consolas" panose="020B0609020204030204" pitchFamily="49" charset="0"/>
              </a:rPr>
              <a:t> a modell lekövetni</a:t>
            </a:r>
          </a:p>
          <a:p>
            <a:pPr marL="0" indent="0">
              <a:lnSpc>
                <a:spcPts val="1425"/>
              </a:lnSpc>
              <a:buNone/>
            </a:pPr>
            <a:br>
              <a:rPr lang="hu-HU" b="0" dirty="0">
                <a:solidFill>
                  <a:srgbClr val="D4D4D4"/>
                </a:solidFill>
                <a:effectLst/>
                <a:latin typeface="Consolas" panose="020B0609020204030204" pitchFamily="49" charset="0"/>
              </a:rPr>
            </a:br>
            <a:r>
              <a:rPr lang="hu-HU" b="0" dirty="0">
                <a:solidFill>
                  <a:srgbClr val="6796E6"/>
                </a:solidFill>
                <a:effectLst/>
                <a:latin typeface="Consolas" panose="020B0609020204030204" pitchFamily="49" charset="0"/>
              </a:rPr>
              <a:t>-</a:t>
            </a:r>
            <a:r>
              <a:rPr lang="hu-HU" b="0" dirty="0">
                <a:solidFill>
                  <a:srgbClr val="D4D4D4"/>
                </a:solidFill>
                <a:effectLst/>
                <a:latin typeface="Consolas" panose="020B0609020204030204" pitchFamily="49" charset="0"/>
              </a:rPr>
              <a:t> </a:t>
            </a:r>
            <a:r>
              <a:rPr lang="hu-HU" b="0" dirty="0" err="1">
                <a:solidFill>
                  <a:srgbClr val="D4D4D4"/>
                </a:solidFill>
                <a:effectLst/>
                <a:latin typeface="Consolas" panose="020B0609020204030204" pitchFamily="49" charset="0"/>
              </a:rPr>
              <a:t>early</a:t>
            </a:r>
            <a:r>
              <a:rPr lang="hu-HU" b="0" dirty="0">
                <a:solidFill>
                  <a:srgbClr val="D4D4D4"/>
                </a:solidFill>
                <a:effectLst/>
                <a:latin typeface="Consolas" panose="020B0609020204030204" pitchFamily="49" charset="0"/>
              </a:rPr>
              <a:t> </a:t>
            </a:r>
            <a:r>
              <a:rPr lang="hu-HU" b="0" dirty="0" err="1">
                <a:solidFill>
                  <a:srgbClr val="D4D4D4"/>
                </a:solidFill>
                <a:effectLst/>
                <a:latin typeface="Consolas" panose="020B0609020204030204" pitchFamily="49" charset="0"/>
              </a:rPr>
              <a:t>stopping</a:t>
            </a:r>
            <a:endParaRPr lang="hu-HU" b="0" dirty="0">
              <a:solidFill>
                <a:srgbClr val="D4D4D4"/>
              </a:solidFill>
              <a:effectLst/>
              <a:latin typeface="Consolas" panose="020B0609020204030204" pitchFamily="49" charset="0"/>
            </a:endParaRPr>
          </a:p>
          <a:p>
            <a:pPr marL="0" indent="0">
              <a:lnSpc>
                <a:spcPts val="1425"/>
              </a:lnSpc>
              <a:buNone/>
            </a:pPr>
            <a:r>
              <a:rPr lang="hu-HU" b="0" dirty="0">
                <a:solidFill>
                  <a:srgbClr val="6796E6"/>
                </a:solidFill>
                <a:effectLst/>
                <a:latin typeface="Consolas" panose="020B0609020204030204" pitchFamily="49" charset="0"/>
              </a:rPr>
              <a:t>-</a:t>
            </a:r>
            <a:r>
              <a:rPr lang="hu-HU" b="0" dirty="0">
                <a:solidFill>
                  <a:srgbClr val="D4D4D4"/>
                </a:solidFill>
                <a:effectLst/>
                <a:latin typeface="Consolas" panose="020B0609020204030204" pitchFamily="49" charset="0"/>
              </a:rPr>
              <a:t> </a:t>
            </a:r>
            <a:r>
              <a:rPr lang="hu-HU" b="0" dirty="0" err="1">
                <a:solidFill>
                  <a:srgbClr val="D4D4D4"/>
                </a:solidFill>
                <a:effectLst/>
                <a:latin typeface="Consolas" panose="020B0609020204030204" pitchFamily="49" charset="0"/>
              </a:rPr>
              <a:t>softmax</a:t>
            </a:r>
            <a:r>
              <a:rPr lang="hu-HU" b="0" dirty="0">
                <a:solidFill>
                  <a:srgbClr val="D4D4D4"/>
                </a:solidFill>
                <a:effectLst/>
                <a:latin typeface="Consolas" panose="020B0609020204030204" pitchFamily="49" charset="0"/>
              </a:rPr>
              <a:t> </a:t>
            </a:r>
            <a:r>
              <a:rPr lang="hu-HU" b="0" dirty="0" err="1">
                <a:solidFill>
                  <a:srgbClr val="D4D4D4"/>
                </a:solidFill>
                <a:effectLst/>
                <a:latin typeface="Consolas" panose="020B0609020204030204" pitchFamily="49" charset="0"/>
              </a:rPr>
              <a:t>activation</a:t>
            </a:r>
            <a:r>
              <a:rPr lang="hu-HU" b="0" dirty="0">
                <a:solidFill>
                  <a:srgbClr val="D4D4D4"/>
                </a:solidFill>
                <a:effectLst/>
                <a:latin typeface="Consolas" panose="020B0609020204030204" pitchFamily="49" charset="0"/>
              </a:rPr>
              <a:t> helyett, ami inkább klasszifikációra jó, </a:t>
            </a:r>
            <a:r>
              <a:rPr lang="hu-HU" b="0" dirty="0" err="1">
                <a:solidFill>
                  <a:srgbClr val="D4D4D4"/>
                </a:solidFill>
                <a:effectLst/>
                <a:latin typeface="Consolas" panose="020B0609020204030204" pitchFamily="49" charset="0"/>
              </a:rPr>
              <a:t>relu</a:t>
            </a:r>
            <a:r>
              <a:rPr lang="hu-HU" b="0" dirty="0">
                <a:solidFill>
                  <a:srgbClr val="D4D4D4"/>
                </a:solidFill>
                <a:effectLst/>
                <a:latin typeface="Consolas" panose="020B0609020204030204" pitchFamily="49" charset="0"/>
              </a:rPr>
              <a:t> használása</a:t>
            </a:r>
          </a:p>
          <a:p>
            <a:pPr marL="0" indent="0">
              <a:lnSpc>
                <a:spcPts val="1425"/>
              </a:lnSpc>
              <a:buNone/>
            </a:pPr>
            <a:r>
              <a:rPr lang="hu-HU" b="0" dirty="0">
                <a:solidFill>
                  <a:srgbClr val="6796E6"/>
                </a:solidFill>
                <a:effectLst/>
                <a:latin typeface="Consolas" panose="020B0609020204030204" pitchFamily="49" charset="0"/>
              </a:rPr>
              <a:t>-</a:t>
            </a:r>
            <a:r>
              <a:rPr lang="hu-HU" b="0" dirty="0">
                <a:solidFill>
                  <a:srgbClr val="D4D4D4"/>
                </a:solidFill>
                <a:effectLst/>
                <a:latin typeface="Consolas" panose="020B0609020204030204" pitchFamily="49" charset="0"/>
              </a:rPr>
              <a:t> megnövelt </a:t>
            </a:r>
            <a:r>
              <a:rPr lang="hu-HU" b="0" dirty="0" err="1">
                <a:solidFill>
                  <a:srgbClr val="D4D4D4"/>
                </a:solidFill>
                <a:effectLst/>
                <a:latin typeface="Consolas" panose="020B0609020204030204" pitchFamily="49" charset="0"/>
              </a:rPr>
              <a:t>window_size</a:t>
            </a:r>
            <a:r>
              <a:rPr lang="en-US" b="0" dirty="0">
                <a:solidFill>
                  <a:srgbClr val="D4D4D4"/>
                </a:solidFill>
                <a:effectLst/>
                <a:latin typeface="Consolas" panose="020B0609020204030204" pitchFamily="49" charset="0"/>
              </a:rPr>
              <a:t> 60-&gt;120</a:t>
            </a:r>
            <a:endParaRPr lang="hu-HU" b="0" dirty="0">
              <a:solidFill>
                <a:srgbClr val="D4D4D4"/>
              </a:solidFill>
              <a:effectLst/>
              <a:latin typeface="Consolas" panose="020B0609020204030204" pitchFamily="49" charset="0"/>
            </a:endParaRPr>
          </a:p>
          <a:p>
            <a:pPr marL="0" indent="0">
              <a:buNone/>
            </a:pPr>
            <a:endParaRPr lang="hu-HU" dirty="0"/>
          </a:p>
        </p:txBody>
      </p:sp>
      <p:sp>
        <p:nvSpPr>
          <p:cNvPr id="4" name="Dátum helye 3">
            <a:extLst>
              <a:ext uri="{FF2B5EF4-FFF2-40B4-BE49-F238E27FC236}">
                <a16:creationId xmlns:a16="http://schemas.microsoft.com/office/drawing/2014/main" id="{38A80391-DAF5-CD92-7A15-E7A4E53794F7}"/>
              </a:ext>
            </a:extLst>
          </p:cNvPr>
          <p:cNvSpPr>
            <a:spLocks noGrp="1"/>
          </p:cNvSpPr>
          <p:nvPr>
            <p:ph type="dt" sz="half" idx="10"/>
          </p:nvPr>
        </p:nvSpPr>
        <p:spPr/>
        <p:txBody>
          <a:bodyPr/>
          <a:lstStyle/>
          <a:p>
            <a:fld id="{0F996519-E62D-4F8C-AE1E-36928EC7D15C}" type="datetime1">
              <a:rPr lang="en-US" smtClean="0"/>
              <a:t>12/11/2024</a:t>
            </a:fld>
            <a:endParaRPr lang="en-US"/>
          </a:p>
        </p:txBody>
      </p:sp>
      <p:sp>
        <p:nvSpPr>
          <p:cNvPr id="6" name="Dia számának helye 5">
            <a:extLst>
              <a:ext uri="{FF2B5EF4-FFF2-40B4-BE49-F238E27FC236}">
                <a16:creationId xmlns:a16="http://schemas.microsoft.com/office/drawing/2014/main" id="{5E09E377-7554-F681-D84B-036EAC7BFE5C}"/>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98007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artalom helye 7">
            <a:extLst>
              <a:ext uri="{FF2B5EF4-FFF2-40B4-BE49-F238E27FC236}">
                <a16:creationId xmlns:a16="http://schemas.microsoft.com/office/drawing/2014/main" id="{D48AE9E5-AF99-0403-7AA1-518E719C56C1}"/>
              </a:ext>
            </a:extLst>
          </p:cNvPr>
          <p:cNvPicPr>
            <a:picLocks noGrp="1" noChangeAspect="1"/>
          </p:cNvPicPr>
          <p:nvPr>
            <p:ph idx="1"/>
          </p:nvPr>
        </p:nvPicPr>
        <p:blipFill>
          <a:blip r:embed="rId2"/>
          <a:stretch>
            <a:fillRect/>
          </a:stretch>
        </p:blipFill>
        <p:spPr>
          <a:xfrm>
            <a:off x="467001" y="648920"/>
            <a:ext cx="4960297" cy="3870325"/>
          </a:xfrm>
        </p:spPr>
      </p:pic>
      <p:sp>
        <p:nvSpPr>
          <p:cNvPr id="4" name="Dátum helye 3">
            <a:extLst>
              <a:ext uri="{FF2B5EF4-FFF2-40B4-BE49-F238E27FC236}">
                <a16:creationId xmlns:a16="http://schemas.microsoft.com/office/drawing/2014/main" id="{F39D13CF-6003-C523-7EAE-C547AED9FBA5}"/>
              </a:ext>
            </a:extLst>
          </p:cNvPr>
          <p:cNvSpPr>
            <a:spLocks noGrp="1"/>
          </p:cNvSpPr>
          <p:nvPr>
            <p:ph type="dt" sz="half" idx="10"/>
          </p:nvPr>
        </p:nvSpPr>
        <p:spPr/>
        <p:txBody>
          <a:bodyPr/>
          <a:lstStyle/>
          <a:p>
            <a:fld id="{0F996519-E62D-4F8C-AE1E-36928EC7D15C}" type="datetime1">
              <a:rPr lang="en-US" smtClean="0"/>
              <a:t>12/11/2024</a:t>
            </a:fld>
            <a:endParaRPr lang="en-US"/>
          </a:p>
        </p:txBody>
      </p:sp>
      <p:sp>
        <p:nvSpPr>
          <p:cNvPr id="6" name="Dia számának helye 5">
            <a:extLst>
              <a:ext uri="{FF2B5EF4-FFF2-40B4-BE49-F238E27FC236}">
                <a16:creationId xmlns:a16="http://schemas.microsoft.com/office/drawing/2014/main" id="{9C89AAC5-1D77-74ED-4807-95F87076BBC3}"/>
              </a:ext>
            </a:extLst>
          </p:cNvPr>
          <p:cNvSpPr>
            <a:spLocks noGrp="1"/>
          </p:cNvSpPr>
          <p:nvPr>
            <p:ph type="sldNum" sz="quarter" idx="12"/>
          </p:nvPr>
        </p:nvSpPr>
        <p:spPr/>
        <p:txBody>
          <a:bodyPr/>
          <a:lstStyle/>
          <a:p>
            <a:fld id="{6E91CC32-6A6B-4E2E-BBA1-6864F305DA26}" type="slidenum">
              <a:rPr lang="en-US" smtClean="0"/>
              <a:t>8</a:t>
            </a:fld>
            <a:endParaRPr lang="en-US"/>
          </a:p>
        </p:txBody>
      </p:sp>
      <p:pic>
        <p:nvPicPr>
          <p:cNvPr id="10" name="Kép 9">
            <a:extLst>
              <a:ext uri="{FF2B5EF4-FFF2-40B4-BE49-F238E27FC236}">
                <a16:creationId xmlns:a16="http://schemas.microsoft.com/office/drawing/2014/main" id="{5EB316C9-2FEE-1A9D-8B79-A45884C10EC3}"/>
              </a:ext>
            </a:extLst>
          </p:cNvPr>
          <p:cNvPicPr>
            <a:picLocks noChangeAspect="1"/>
          </p:cNvPicPr>
          <p:nvPr/>
        </p:nvPicPr>
        <p:blipFill>
          <a:blip r:embed="rId3"/>
          <a:stretch>
            <a:fillRect/>
          </a:stretch>
        </p:blipFill>
        <p:spPr>
          <a:xfrm>
            <a:off x="5739529" y="713770"/>
            <a:ext cx="5809464" cy="3476681"/>
          </a:xfrm>
          <a:prstGeom prst="rect">
            <a:avLst/>
          </a:prstGeom>
        </p:spPr>
      </p:pic>
      <p:pic>
        <p:nvPicPr>
          <p:cNvPr id="12" name="Kép 11">
            <a:extLst>
              <a:ext uri="{FF2B5EF4-FFF2-40B4-BE49-F238E27FC236}">
                <a16:creationId xmlns:a16="http://schemas.microsoft.com/office/drawing/2014/main" id="{894CE60D-B4B1-D51E-77BA-357EC94FBAA7}"/>
              </a:ext>
            </a:extLst>
          </p:cNvPr>
          <p:cNvPicPr>
            <a:picLocks noChangeAspect="1"/>
          </p:cNvPicPr>
          <p:nvPr/>
        </p:nvPicPr>
        <p:blipFill>
          <a:blip r:embed="rId4"/>
          <a:srcRect t="8914"/>
          <a:stretch/>
        </p:blipFill>
        <p:spPr>
          <a:xfrm>
            <a:off x="1054229" y="5000017"/>
            <a:ext cx="4058216" cy="859038"/>
          </a:xfrm>
          <a:prstGeom prst="rect">
            <a:avLst/>
          </a:prstGeom>
        </p:spPr>
      </p:pic>
    </p:spTree>
    <p:extLst>
      <p:ext uri="{BB962C8B-B14F-4D97-AF65-F5344CB8AC3E}">
        <p14:creationId xmlns:p14="http://schemas.microsoft.com/office/powerpoint/2010/main" val="342640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CDFB0B4-501C-1659-C54F-D43566F27AB2}"/>
              </a:ext>
            </a:extLst>
          </p:cNvPr>
          <p:cNvSpPr>
            <a:spLocks noGrp="1"/>
          </p:cNvSpPr>
          <p:nvPr>
            <p:ph type="title"/>
          </p:nvPr>
        </p:nvSpPr>
        <p:spPr/>
        <p:txBody>
          <a:bodyPr/>
          <a:lstStyle/>
          <a:p>
            <a:r>
              <a:rPr lang="en-US" dirty="0" err="1"/>
              <a:t>Javított</a:t>
            </a:r>
            <a:r>
              <a:rPr lang="en-US" dirty="0"/>
              <a:t> </a:t>
            </a:r>
            <a:r>
              <a:rPr lang="en-US" dirty="0" err="1"/>
              <a:t>erdemény</a:t>
            </a:r>
            <a:endParaRPr lang="hu-HU" dirty="0"/>
          </a:p>
        </p:txBody>
      </p:sp>
      <p:pic>
        <p:nvPicPr>
          <p:cNvPr id="8" name="Tartalom helye 7">
            <a:extLst>
              <a:ext uri="{FF2B5EF4-FFF2-40B4-BE49-F238E27FC236}">
                <a16:creationId xmlns:a16="http://schemas.microsoft.com/office/drawing/2014/main" id="{76E3D1C6-4AD8-E6D5-92DF-9526EA532521}"/>
              </a:ext>
            </a:extLst>
          </p:cNvPr>
          <p:cNvPicPr>
            <a:picLocks noGrp="1" noChangeAspect="1"/>
          </p:cNvPicPr>
          <p:nvPr>
            <p:ph idx="1"/>
          </p:nvPr>
        </p:nvPicPr>
        <p:blipFill>
          <a:blip r:embed="rId2"/>
          <a:stretch>
            <a:fillRect/>
          </a:stretch>
        </p:blipFill>
        <p:spPr>
          <a:xfrm>
            <a:off x="934032" y="2306638"/>
            <a:ext cx="8758662" cy="3870325"/>
          </a:xfrm>
        </p:spPr>
      </p:pic>
      <p:sp>
        <p:nvSpPr>
          <p:cNvPr id="4" name="Dátum helye 3">
            <a:extLst>
              <a:ext uri="{FF2B5EF4-FFF2-40B4-BE49-F238E27FC236}">
                <a16:creationId xmlns:a16="http://schemas.microsoft.com/office/drawing/2014/main" id="{B4603050-E132-073C-522F-ECE0338FF004}"/>
              </a:ext>
            </a:extLst>
          </p:cNvPr>
          <p:cNvSpPr>
            <a:spLocks noGrp="1"/>
          </p:cNvSpPr>
          <p:nvPr>
            <p:ph type="dt" sz="half" idx="10"/>
          </p:nvPr>
        </p:nvSpPr>
        <p:spPr/>
        <p:txBody>
          <a:bodyPr/>
          <a:lstStyle/>
          <a:p>
            <a:fld id="{0F996519-E62D-4F8C-AE1E-36928EC7D15C}" type="datetime1">
              <a:rPr lang="en-US" smtClean="0"/>
              <a:t>12/11/2024</a:t>
            </a:fld>
            <a:endParaRPr lang="en-US"/>
          </a:p>
        </p:txBody>
      </p:sp>
      <p:sp>
        <p:nvSpPr>
          <p:cNvPr id="6" name="Dia számának helye 5">
            <a:extLst>
              <a:ext uri="{FF2B5EF4-FFF2-40B4-BE49-F238E27FC236}">
                <a16:creationId xmlns:a16="http://schemas.microsoft.com/office/drawing/2014/main" id="{AC99E6FB-89A0-8C7C-9073-B04D014BC2B0}"/>
              </a:ext>
            </a:extLst>
          </p:cNvPr>
          <p:cNvSpPr>
            <a:spLocks noGrp="1"/>
          </p:cNvSpPr>
          <p:nvPr>
            <p:ph type="sldNum" sz="quarter" idx="12"/>
          </p:nvPr>
        </p:nvSpPr>
        <p:spPr/>
        <p:txBody>
          <a:bodyPr/>
          <a:lstStyle/>
          <a:p>
            <a:fld id="{6E91CC32-6A6B-4E2E-BBA1-6864F305DA26}" type="slidenum">
              <a:rPr lang="en-US" smtClean="0"/>
              <a:t>9</a:t>
            </a:fld>
            <a:endParaRPr lang="en-US"/>
          </a:p>
        </p:txBody>
      </p:sp>
      <p:pic>
        <p:nvPicPr>
          <p:cNvPr id="14" name="Kép 13" descr="A képen rajz, Animációs film, rajzfilm, illusztráció látható&#10;&#10;Automatikusan generált leírás">
            <a:extLst>
              <a:ext uri="{FF2B5EF4-FFF2-40B4-BE49-F238E27FC236}">
                <a16:creationId xmlns:a16="http://schemas.microsoft.com/office/drawing/2014/main" id="{188E0EDB-137D-9413-7369-6A86A1B8C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9492" y="2697804"/>
            <a:ext cx="1271891" cy="1695854"/>
          </a:xfrm>
          <a:prstGeom prst="rect">
            <a:avLst/>
          </a:prstGeom>
        </p:spPr>
      </p:pic>
    </p:spTree>
    <p:extLst>
      <p:ext uri="{BB962C8B-B14F-4D97-AF65-F5344CB8AC3E}">
        <p14:creationId xmlns:p14="http://schemas.microsoft.com/office/powerpoint/2010/main" val="2023278895"/>
      </p:ext>
    </p:extLst>
  </p:cSld>
  <p:clrMapOvr>
    <a:masterClrMapping/>
  </p:clrMapOvr>
</p:sld>
</file>

<file path=ppt/theme/theme1.xml><?xml version="1.0" encoding="utf-8"?>
<a:theme xmlns:a="http://schemas.openxmlformats.org/drawingml/2006/main" name="DylanVTI">
  <a:themeElements>
    <a:clrScheme name="AnalogousFromLightSeedRightStep">
      <a:dk1>
        <a:srgbClr val="000000"/>
      </a:dk1>
      <a:lt1>
        <a:srgbClr val="FFFFFF"/>
      </a:lt1>
      <a:dk2>
        <a:srgbClr val="3D3522"/>
      </a:dk2>
      <a:lt2>
        <a:srgbClr val="E2E6E8"/>
      </a:lt2>
      <a:accent1>
        <a:srgbClr val="C89785"/>
      </a:accent1>
      <a:accent2>
        <a:srgbClr val="B59F6F"/>
      </a:accent2>
      <a:accent3>
        <a:srgbClr val="A2A776"/>
      </a:accent3>
      <a:accent4>
        <a:srgbClr val="8AAC6A"/>
      </a:accent4>
      <a:accent5>
        <a:srgbClr val="7CAF78"/>
      </a:accent5>
      <a:accent6>
        <a:srgbClr val="6DB285"/>
      </a:accent6>
      <a:hlink>
        <a:srgbClr val="5D8A9A"/>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otalTime>30</TotalTime>
  <Words>174</Words>
  <Application>Microsoft Office PowerPoint</Application>
  <PresentationFormat>Szélesvásznú</PresentationFormat>
  <Paragraphs>37</Paragraphs>
  <Slides>11</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11</vt:i4>
      </vt:variant>
    </vt:vector>
  </HeadingPairs>
  <TitlesOfParts>
    <vt:vector size="15" baseType="lpstr">
      <vt:lpstr>Arial</vt:lpstr>
      <vt:lpstr>Consolas</vt:lpstr>
      <vt:lpstr>Neue Haas Grotesk Text Pro</vt:lpstr>
      <vt:lpstr>DylanVTI</vt:lpstr>
      <vt:lpstr>Bevezetés a gépi tanulásba</vt:lpstr>
      <vt:lpstr>Dataset és preprocessing</vt:lpstr>
      <vt:lpstr>PowerPoint-bemutató</vt:lpstr>
      <vt:lpstr>Train/test split</vt:lpstr>
      <vt:lpstr>LSTM model</vt:lpstr>
      <vt:lpstr>Első model eredménye</vt:lpstr>
      <vt:lpstr>Modell javítása</vt:lpstr>
      <vt:lpstr>PowerPoint-bemutató</vt:lpstr>
      <vt:lpstr>Javított erdemény</vt:lpstr>
      <vt:lpstr>Deploy</vt:lpstr>
      <vt:lpstr>Köszi a figyelmet &lt;3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Dávid Györki</dc:creator>
  <cp:lastModifiedBy>Dávid Györki</cp:lastModifiedBy>
  <cp:revision>2</cp:revision>
  <dcterms:created xsi:type="dcterms:W3CDTF">2024-12-11T19:46:31Z</dcterms:created>
  <dcterms:modified xsi:type="dcterms:W3CDTF">2024-12-11T20:17:03Z</dcterms:modified>
</cp:coreProperties>
</file>