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323" r:id="rId3"/>
    <p:sldId id="325" r:id="rId4"/>
    <p:sldId id="327" r:id="rId5"/>
    <p:sldId id="347" r:id="rId6"/>
    <p:sldId id="346" r:id="rId7"/>
    <p:sldId id="329" r:id="rId8"/>
    <p:sldId id="379" r:id="rId9"/>
    <p:sldId id="406" r:id="rId10"/>
    <p:sldId id="383" r:id="rId11"/>
    <p:sldId id="380" r:id="rId12"/>
    <p:sldId id="372" r:id="rId13"/>
    <p:sldId id="450" r:id="rId14"/>
    <p:sldId id="451" r:id="rId15"/>
    <p:sldId id="452" r:id="rId16"/>
    <p:sldId id="453" r:id="rId17"/>
    <p:sldId id="381" r:id="rId18"/>
    <p:sldId id="444" r:id="rId19"/>
    <p:sldId id="445" r:id="rId20"/>
    <p:sldId id="448" r:id="rId21"/>
    <p:sldId id="411" r:id="rId22"/>
    <p:sldId id="447" r:id="rId23"/>
    <p:sldId id="382" r:id="rId24"/>
    <p:sldId id="44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.jpe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B216-FE81-EA08-C991-DEC1C584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861-DAEA-5492-F92B-426527D0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764F0-B033-729F-3685-0F89ECD0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E29B9-3855-E5FA-1BA2-14728A78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4A3B6-60BC-21EB-BB2D-4597BB6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4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027A4-6E46-6372-A16F-9789C830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63BD2-5444-642C-CC92-73E81131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23B5F-4435-1250-802D-614E0922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DF67F-AC11-B1D9-032B-9228A428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1665A-9255-1BD9-D830-9352A71C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D8C95D-375D-F4F5-D501-C7C78E707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77B9A-D1BA-575E-D70C-A4F7980DD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06D3-F49C-7A4D-6B56-E2B25E8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9C45F-B64F-FEB9-E9EC-5170E8CA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A2519-D25A-F7B4-0B1D-1B6B8F04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3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/>
            <a:srcRect l="23115" t="5536" r="11140" b="11346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9000">
                  <a:schemeClr val="bg1"/>
                </a:gs>
                <a:gs pos="0">
                  <a:schemeClr val="bg1">
                    <a:alpha val="9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2024/3/25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flipH="1"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任意多边形: 形状 12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1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rcRect l="23115" t="5536" r="11140" b="113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>
            <p:custDataLst>
              <p:tags r:id="rId2"/>
            </p:custDataLst>
          </p:nvPr>
        </p:nvSpPr>
        <p:spPr>
          <a:xfrm>
            <a:off x="11395075" y="3311077"/>
            <a:ext cx="123825" cy="476250"/>
          </a:xfrm>
          <a:prstGeom prst="roundRect">
            <a:avLst/>
          </a:prstGeom>
          <a:solidFill>
            <a:schemeClr val="accent1">
              <a:alpha val="10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013200" y="1130300"/>
            <a:ext cx="7505700" cy="19177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6000" b="1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477576" y="3311077"/>
            <a:ext cx="3810000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="0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9042400" y="5552619"/>
            <a:ext cx="247650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9042400" y="5848350"/>
            <a:ext cx="247650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472057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rcRect l="23115" t="5536" r="11140" b="113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/>
          <p:cNvSpPr/>
          <p:nvPr>
            <p:custDataLst>
              <p:tags r:id="rId2"/>
            </p:custDataLst>
          </p:nvPr>
        </p:nvSpPr>
        <p:spPr>
          <a:xfrm>
            <a:off x="11395075" y="3311077"/>
            <a:ext cx="123825" cy="476250"/>
          </a:xfrm>
          <a:prstGeom prst="roundRect">
            <a:avLst/>
          </a:prstGeom>
          <a:solidFill>
            <a:schemeClr val="accent1">
              <a:alpha val="10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013200" y="1130300"/>
            <a:ext cx="7505700" cy="19177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6000" b="1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7477576" y="3311077"/>
            <a:ext cx="3810000" cy="47625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 b="0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9042400" y="5552619"/>
            <a:ext cx="247650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9042400" y="5848350"/>
            <a:ext cx="2476500" cy="285750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0825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84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3"/>
            <a:srcRect l="23115" t="5536" r="11140" b="11346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9000">
                  <a:schemeClr val="bg1"/>
                </a:gs>
                <a:gs pos="0">
                  <a:schemeClr val="bg1">
                    <a:alpha val="9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2024/3/25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flipH="1"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任意多边形: 形状 12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706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rcRect l="23115" t="5536" r="11140" b="113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489700" y="2286000"/>
            <a:ext cx="5029200" cy="857250"/>
          </a:xfrm>
          <a:prstGeom prst="rect">
            <a:avLst/>
          </a:prstGeom>
        </p:spPr>
        <p:txBody>
          <a:bodyPr anchor="b"/>
          <a:lstStyle>
            <a:lvl1pPr algn="l">
              <a:defRPr sz="3600" b="1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489700" y="3238500"/>
            <a:ext cx="5029200" cy="9525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68AEBC5-1D0D-411D-9EE3-C6F41EFD080C}" type="datetime1">
              <a:rPr lang="zh-CN" altLang="en-US" smtClean="0"/>
              <a:t>2024/3/25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iSlide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7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/>
            <a:srcRect l="23115" t="5536" r="11140" b="11346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89000">
                  <a:schemeClr val="bg1"/>
                </a:gs>
                <a:gs pos="0">
                  <a:schemeClr val="bg1">
                    <a:alpha val="9500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>
            <a:off x="317500" y="514350"/>
            <a:ext cx="11563350" cy="514350"/>
            <a:chOff x="317500" y="514350"/>
            <a:chExt cx="11563350" cy="514350"/>
          </a:xfrm>
        </p:grpSpPr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>
              <a:off x="317500" y="514350"/>
              <a:ext cx="11563350" cy="514350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>
              <p:custDataLst>
                <p:tags r:id="rId8"/>
              </p:custDataLst>
            </p:nvPr>
          </p:nvGrpSpPr>
          <p:grpSpPr>
            <a:xfrm>
              <a:off x="11024609" y="635561"/>
              <a:ext cx="304316" cy="271929"/>
              <a:chOff x="3815893" y="2581829"/>
              <a:chExt cx="507369" cy="453372"/>
            </a:xfrm>
          </p:grpSpPr>
          <p:sp>
            <p:nvSpPr>
              <p:cNvPr id="14" name="等腰三角形 13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901157" y="2613096"/>
                <a:ext cx="453372" cy="39083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793773" y="2670267"/>
                <a:ext cx="320735" cy="276496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23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2024/3/25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iSlide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BE059-4C65-6541-ABC9-70319889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D6672-A7D6-28BA-DAD4-18659697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6C04D-5DCB-4C71-49DA-1C7914C0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76916-707E-9A7B-AB17-5B381099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E2B82-2069-928A-02CC-039FE5B0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l="23115" t="5536" r="11140" b="113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93029" y="1428750"/>
            <a:ext cx="7425871" cy="228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9600" b="1" i="0">
                <a:ln>
                  <a:noFill/>
                </a:ln>
                <a:solidFill>
                  <a:schemeClr val="tx1">
                    <a:alpha val="10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899400" y="5675085"/>
            <a:ext cx="3619500" cy="225879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7899400" y="5965371"/>
            <a:ext cx="3619500" cy="225879"/>
          </a:xfrm>
          <a:prstGeom prst="rect">
            <a:avLst/>
          </a:prstGeom>
        </p:spPr>
        <p:txBody>
          <a:bodyPr vert="horz" rtlCol="0" anchor="ctr"/>
          <a:lstStyle>
            <a:lvl1pPr marL="0" indent="0" algn="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>
                    <a:alpha val="1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0733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4764-A17F-9AAC-8C83-53FB69D6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6721A-F69E-83E0-10E4-FFA0FAF1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D5FC1-F3CB-0A60-82B1-49555135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E934D-9E74-5362-B085-1745E0F2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28C50-CB30-38F2-6854-71CB0EC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3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365A-9C0A-EA74-7BE0-B5A1028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30E0F-23E1-DF2A-8F2F-8091E91C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082B4-17B7-8FED-A3E1-B9541DBD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A4AEC-8489-8F1C-EB2B-45B93AFA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3C24E-9042-717A-CF9D-745FD758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5A354-8292-35FA-18E9-032E0227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5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19F87-8639-6D1F-3685-984C5BB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CE479-6C35-9907-8DD1-2F18B7B1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21284-8FA8-69C5-330F-E88BC02F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AA9C7B-ED98-046B-3613-02C3E1667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32B5E-9158-91DD-251B-4614DA477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613E8A-7088-BF00-79D3-3171C5B8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62120-A9EA-541F-507F-5AB59B0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FA878B-FA47-EFFB-FDA5-DDC0470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240DF-2313-AE13-BB3E-9D90F101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73B946-857E-B340-100B-D49B4824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022AB-FD47-1BEE-7BC0-0F8260C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EA2955-A869-6B1C-8268-678623C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D84419-5578-5A43-01A9-E0BEBADE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1AFC7C-6A75-33C6-F6F0-F2E0205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DC992E-E927-3233-1386-501B0033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4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0F22C-43EA-BE0D-AC32-5FF4411F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C17A0-911F-FF5D-50C8-F026955D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9B266-F5DC-939F-502F-35312BA11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75DC1-0675-BE46-8A05-EFB9256B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47CD2-21E0-7733-5776-B531FD0F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70964-A8E3-9514-676F-37675C55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0A637-8958-2BE0-C062-13CBE3B3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1B8E1-B033-56B2-8B6A-19BCD103C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EA44E-A61E-AB53-DAEE-F8A47643A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DB25E-643A-0027-283C-DCD4DA9C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94FF2-8153-F182-7764-A5D4F3B5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95A88-279F-7D4F-F913-C2BA130B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3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2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2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20.xml"/><Relationship Id="rId5" Type="http://schemas.openxmlformats.org/officeDocument/2006/relationships/slideLayout" Target="../slideLayouts/slideLayout18.xml"/><Relationship Id="rId10" Type="http://schemas.openxmlformats.org/officeDocument/2006/relationships/tags" Target="../tags/tag19.xml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F52F64-B008-E74C-1FDF-8AB382FB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96F55-1B17-7403-3642-6973BF4F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DB836-2CE7-C267-072A-00A2C01C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45E15-8067-41E0-AA7B-FF705CA728B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96510-F614-063D-9394-72884F6A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A455D-D117-E187-71AE-FEB336B6B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97F4-97BC-4151-8163-3407A99A8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5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2024/3/25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iSlide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113421" y="866775"/>
            <a:ext cx="6405479" cy="990600"/>
          </a:xfrm>
        </p:spPr>
        <p:txBody>
          <a:bodyPr/>
          <a:lstStyle/>
          <a:p>
            <a:pPr lvl="0"/>
            <a:r>
              <a:rPr lang="zh-CN" altLang="en-US" dirty="0"/>
              <a:t>弹幕情感演化分析</a:t>
            </a:r>
            <a:endParaRPr lang="en-US" dirty="0"/>
          </a:p>
        </p:txBody>
      </p:sp>
      <p:sp>
        <p:nvSpPr>
          <p:cNvPr id="3" name="副标题 3"/>
          <p:cNvSpPr txBox="1"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探索</a:t>
            </a:r>
            <a:r>
              <a:rPr lang="zh-CN" altLang="en-US" dirty="0"/>
              <a:t>短文本情感分析</a:t>
            </a:r>
            <a:endParaRPr lang="en-US" altLang="zh-CN" dirty="0"/>
          </a:p>
        </p:txBody>
      </p:sp>
      <p:sp>
        <p:nvSpPr>
          <p:cNvPr id="4" name="文本占位符 4"/>
          <p:cNvSpPr txBox="1"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8011486" y="4266950"/>
            <a:ext cx="3507414" cy="1467351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平文昊</a:t>
            </a:r>
            <a:endParaRPr lang="en-US" dirty="0"/>
          </a:p>
        </p:txBody>
      </p:sp>
      <p:sp>
        <p:nvSpPr>
          <p:cNvPr id="5" name="文本占位符 5"/>
          <p:cNvSpPr txBox="1"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2024/03/24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2.</a:t>
            </a:r>
            <a:r>
              <a:rPr lang="zh-CN" altLang="en-US" dirty="0"/>
              <a:t>特征提取</a:t>
            </a:r>
            <a:endParaRPr lang="en-US" dirty="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简述文本词嵌入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18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70427a0-c0a0-45fe-a05b-eaf7b6a11ce9">
            <a:extLst>
              <a:ext uri="{FF2B5EF4-FFF2-40B4-BE49-F238E27FC236}">
                <a16:creationId xmlns:a16="http://schemas.microsoft.com/office/drawing/2014/main" id="{BE073B2B-8947-1EE7-4D5D-35F542BD291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4966" y="1162051"/>
            <a:ext cx="10003691" cy="4766038"/>
            <a:chOff x="1054966" y="2615305"/>
            <a:chExt cx="10003691" cy="329467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AF7366-5440-4C11-AB8F-82F99C62D3F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054966" y="2615305"/>
              <a:ext cx="4568092" cy="3294676"/>
              <a:chOff x="1054966" y="2615305"/>
              <a:chExt cx="4568092" cy="3294676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AAF23521-7CE2-91F5-AE0D-C369C37C2A9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054966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/>
              </a:p>
            </p:txBody>
          </p:sp>
          <p:sp>
            <p:nvSpPr>
              <p:cNvPr id="7" name="Bullet1">
                <a:extLst>
                  <a:ext uri="{FF2B5EF4-FFF2-40B4-BE49-F238E27FC236}">
                    <a16:creationId xmlns:a16="http://schemas.microsoft.com/office/drawing/2014/main" id="{D3B5C558-22C0-0EAA-574D-84BC13447F2A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312359" y="2710636"/>
                <a:ext cx="4063280" cy="344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主题抽取</a:t>
                </a:r>
                <a:endParaRPr kumimoji="1"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1">
                <a:extLst>
                  <a:ext uri="{FF2B5EF4-FFF2-40B4-BE49-F238E27FC236}">
                    <a16:creationId xmlns:a16="http://schemas.microsoft.com/office/drawing/2014/main" id="{C778C511-2B85-8F36-53D5-FA02DFB4F4E3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312359" y="3614165"/>
                <a:ext cx="4063280" cy="1027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b="0" i="0" dirty="0">
                    <a:solidFill>
                      <a:srgbClr val="24292F"/>
                    </a:solidFill>
                    <a:effectLst/>
                    <a:latin typeface="-apple-system"/>
                  </a:rPr>
                  <a:t>主题  一系列词的概率分布或者权重分布</a:t>
                </a:r>
                <a:endParaRPr lang="en-US" altLang="zh-CN" sz="1600" b="0" i="0" dirty="0">
                  <a:solidFill>
                    <a:srgbClr val="24292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600" dirty="0">
                    <a:solidFill>
                      <a:srgbClr val="24292F"/>
                    </a:solidFill>
                    <a:latin typeface="-apple-system"/>
                  </a:rPr>
                  <a:t>1.</a:t>
                </a:r>
                <a:r>
                  <a:rPr kumimoji="1" lang="zh-CN" altLang="en-US" sz="1600" dirty="0">
                    <a:solidFill>
                      <a:srgbClr val="24292F"/>
                    </a:solidFill>
                    <a:latin typeface="-apple-system"/>
                  </a:rPr>
                  <a:t>基于矩阵分解的非概率模型 ：</a:t>
                </a:r>
                <a:r>
                  <a:rPr kumimoji="1" lang="en-US" altLang="zh-CN" sz="1600" dirty="0">
                    <a:solidFill>
                      <a:srgbClr val="24292F"/>
                    </a:solidFill>
                    <a:latin typeface="-apple-system"/>
                  </a:rPr>
                  <a:t>LSI </a:t>
                </a:r>
                <a:r>
                  <a:rPr kumimoji="1" lang="zh-CN" altLang="en-US" sz="1600" dirty="0">
                    <a:solidFill>
                      <a:srgbClr val="24292F"/>
                    </a:solidFill>
                    <a:latin typeface="-apple-system"/>
                  </a:rPr>
                  <a:t>隐含语义检索</a:t>
                </a:r>
                <a:endParaRPr kumimoji="1" lang="en-US" altLang="zh-CN" sz="1600" dirty="0">
                  <a:solidFill>
                    <a:srgbClr val="24292F"/>
                  </a:solidFill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1600" dirty="0">
                    <a:solidFill>
                      <a:srgbClr val="24292F"/>
                    </a:solidFill>
                    <a:latin typeface="-apple-system"/>
                  </a:rPr>
                  <a:t>2.</a:t>
                </a:r>
                <a:r>
                  <a:rPr kumimoji="1" lang="zh-CN" altLang="en-US" sz="1600" dirty="0">
                    <a:solidFill>
                      <a:srgbClr val="24292F"/>
                    </a:solidFill>
                    <a:latin typeface="-apple-system"/>
                  </a:rPr>
                  <a:t>基于贝叶斯的概率模型    </a:t>
                </a:r>
                <a:r>
                  <a:rPr kumimoji="1" lang="en-US" altLang="zh-CN" sz="1600" dirty="0">
                    <a:solidFill>
                      <a:srgbClr val="24292F"/>
                    </a:solidFill>
                    <a:latin typeface="-apple-system"/>
                  </a:rPr>
                  <a:t>PLSI</a:t>
                </a:r>
                <a:r>
                  <a:rPr kumimoji="1" lang="zh-CN" altLang="en-US" sz="1600" dirty="0">
                    <a:solidFill>
                      <a:srgbClr val="24292F"/>
                    </a:solidFill>
                    <a:latin typeface="-apple-system"/>
                  </a:rPr>
                  <a:t>概率隐含语义检索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Number1">
                <a:extLst>
                  <a:ext uri="{FF2B5EF4-FFF2-40B4-BE49-F238E27FC236}">
                    <a16:creationId xmlns:a16="http://schemas.microsoft.com/office/drawing/2014/main" id="{496120AF-4E37-FEC7-B449-25E08FE4BD87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33343" y="5325206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b="1">
                    <a:solidFill>
                      <a:schemeClr val="accent1"/>
                    </a:solidFill>
                  </a:rPr>
                  <a:t>01</a:t>
                </a:r>
                <a:endParaRPr lang="zh-CN" altLang="en-US" sz="32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862DD2-200C-4CFB-7B11-0A724C20DC27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6490565" y="2615305"/>
              <a:ext cx="4568092" cy="3254153"/>
              <a:chOff x="6490565" y="2615305"/>
              <a:chExt cx="4568092" cy="3254153"/>
            </a:xfrm>
          </p:grpSpPr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7C453479-6802-D3BA-A102-6C39D6B2466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490565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kumimoji="1"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ullet2">
                <a:extLst>
                  <a:ext uri="{FF2B5EF4-FFF2-40B4-BE49-F238E27FC236}">
                    <a16:creationId xmlns:a16="http://schemas.microsoft.com/office/drawing/2014/main" id="{352180D6-6FF9-E83E-CE5D-CA6E996A2A7D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742971" y="2652066"/>
                <a:ext cx="4063280" cy="3903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词嵌入模型</a:t>
                </a:r>
                <a:endParaRPr kumimoji="1"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2">
                <a:extLst>
                  <a:ext uri="{FF2B5EF4-FFF2-40B4-BE49-F238E27FC236}">
                    <a16:creationId xmlns:a16="http://schemas.microsoft.com/office/drawing/2014/main" id="{8D9A197F-180E-07B8-1CD1-295A18DDC608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742971" y="3115105"/>
                <a:ext cx="4063280" cy="25203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1600" dirty="0">
                    <a:solidFill>
                      <a:srgbClr val="24292F"/>
                    </a:solidFill>
                    <a:latin typeface="-apple-system"/>
                  </a:rPr>
                  <a:t>自然语言处理中语言模型和表征学习技术统称。刻画目标词与上下文的关系。学习每个词汇的向量表示。</a:t>
                </a:r>
                <a:endParaRPr lang="en-US" altLang="zh-CN" sz="1600" dirty="0">
                  <a:solidFill>
                    <a:srgbClr val="24292F"/>
                  </a:solidFill>
                  <a:latin typeface="-apple-system"/>
                </a:endParaRPr>
              </a:p>
              <a:p>
                <a:pPr marL="342900" indent="-342900" algn="l">
                  <a:buAutoNum type="arabicPeriod"/>
                </a:pP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Word2Vec</a:t>
                </a:r>
                <a:r>
                  <a:rPr lang="en-US" altLang="zh-CN" sz="1600" b="0" i="0" dirty="0">
                    <a:solidFill>
                      <a:srgbClr val="24292F"/>
                    </a:solidFill>
                    <a:effectLst/>
                    <a:latin typeface="-apple-system"/>
                  </a:rPr>
                  <a:t>: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连续词袋模型（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Continuous Bag of Words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，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CBOW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）和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Skip-gram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。</a:t>
                </a:r>
                <a:endParaRPr lang="en-US" altLang="zh-CN" sz="1600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marL="342900" indent="-342900" algn="l">
                  <a:buAutoNum type="arabicPeriod"/>
                </a:pPr>
                <a:r>
                  <a:rPr lang="en-US" altLang="zh-CN" sz="1600" dirty="0" err="1">
                    <a:solidFill>
                      <a:srgbClr val="24292F"/>
                    </a:solidFill>
                    <a:latin typeface="-apple-system"/>
                  </a:rPr>
                  <a:t>GloVe</a:t>
                </a:r>
                <a:r>
                  <a:rPr lang="en-US" altLang="zh-CN" sz="1600" dirty="0">
                    <a:solidFill>
                      <a:srgbClr val="24292F"/>
                    </a:solidFill>
                    <a:latin typeface="-apple-system"/>
                  </a:rPr>
                  <a:t> </a:t>
                </a:r>
                <a:r>
                  <a:rPr lang="zh-CN" altLang="en-US" sz="1600" dirty="0">
                    <a:solidFill>
                      <a:srgbClr val="24292F"/>
                    </a:solidFill>
                    <a:latin typeface="-apple-system"/>
                  </a:rPr>
                  <a:t>通过分析词汇的共现统计信息（即词汇在上下文中共同出现的频率），建立了一个全局的词汇</a:t>
                </a:r>
                <a:r>
                  <a:rPr lang="en-US" altLang="zh-CN" sz="1600" dirty="0">
                    <a:solidFill>
                      <a:srgbClr val="24292F"/>
                    </a:solidFill>
                    <a:latin typeface="-apple-system"/>
                  </a:rPr>
                  <a:t>-</a:t>
                </a:r>
                <a:r>
                  <a:rPr lang="zh-CN" altLang="en-US" sz="1600" dirty="0">
                    <a:solidFill>
                      <a:srgbClr val="24292F"/>
                    </a:solidFill>
                    <a:latin typeface="-apple-system"/>
                  </a:rPr>
                  <a:t>词汇共现矩阵。</a:t>
                </a:r>
                <a:endParaRPr lang="en-US" altLang="zh-CN" sz="1600" dirty="0">
                  <a:solidFill>
                    <a:srgbClr val="24292F"/>
                  </a:solidFill>
                  <a:latin typeface="-apple-system"/>
                </a:endParaRPr>
              </a:p>
              <a:p>
                <a:pPr marL="342900" indent="-342900" algn="l">
                  <a:buAutoNum type="arabicPeriod"/>
                </a:pPr>
                <a:r>
                  <a:rPr lang="en-US" altLang="zh-CN" sz="1600" dirty="0">
                    <a:solidFill>
                      <a:srgbClr val="24292F"/>
                    </a:solidFill>
                    <a:latin typeface="-apple-system"/>
                  </a:rPr>
                  <a:t>BERT</a:t>
                </a:r>
                <a:r>
                  <a:rPr lang="zh-CN" altLang="en-US" sz="1600" dirty="0">
                    <a:solidFill>
                      <a:srgbClr val="24292F"/>
                    </a:solidFill>
                    <a:latin typeface="-apple-system"/>
                  </a:rPr>
                  <a:t>：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词嵌入是通过将输入文本划分为多个子词（</a:t>
                </a:r>
                <a:r>
                  <a:rPr lang="en-US" altLang="zh-CN" sz="1600" b="0" i="0" dirty="0" err="1">
                    <a:solidFill>
                      <a:srgbClr val="000000"/>
                    </a:solidFill>
                    <a:effectLst/>
                    <a:latin typeface="-apple-system"/>
                  </a:rPr>
                  <a:t>subword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 units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）来实现的。</a:t>
                </a:r>
                <a:endParaRPr lang="en-US" altLang="zh-CN" sz="1600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marL="342900" indent="-342900" algn="l">
                  <a:buAutoNum type="arabicPeriod"/>
                </a:pPr>
                <a:r>
                  <a:rPr lang="en-US" altLang="zh-CN" sz="1600" b="0" i="0" dirty="0" err="1">
                    <a:solidFill>
                      <a:srgbClr val="000000"/>
                    </a:solidFill>
                    <a:effectLst/>
                    <a:latin typeface="-apple-system"/>
                  </a:rPr>
                  <a:t>fastText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：它利用字符级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n-gram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（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n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个连续字符）表示单词，并将这些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n-gram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的向量进行平均或加权平均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-apple-system"/>
                  </a:rPr>
                  <a:t>。</a:t>
                </a:r>
                <a:endParaRPr lang="en-US" altLang="zh-CN" sz="1600" dirty="0">
                  <a:solidFill>
                    <a:srgbClr val="24292F"/>
                  </a:solidFill>
                  <a:latin typeface="-apple-system"/>
                </a:endParaRPr>
              </a:p>
            </p:txBody>
          </p:sp>
          <p:sp>
            <p:nvSpPr>
              <p:cNvPr id="14" name="Number2">
                <a:extLst>
                  <a:ext uri="{FF2B5EF4-FFF2-40B4-BE49-F238E27FC236}">
                    <a16:creationId xmlns:a16="http://schemas.microsoft.com/office/drawing/2014/main" id="{3E527529-FAEF-DFBC-C90C-881643948AF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98234" y="5284683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02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" name="Title 1"/>
          <p:cNvSpPr txBox="1"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语义级</a:t>
            </a:r>
            <a:endParaRPr lang="en-US" sz="36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852A42F-03E0-4572-AEBD-BF681CDA5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52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201DE-069D-205E-AE4B-A28D30E8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主题提取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42F98DC8-B5AD-F7C3-B401-6C71D997244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0399" y="1642818"/>
            <a:ext cx="4957976" cy="2429561"/>
          </a:xfrm>
          <a:prstGeom prst="round2Diag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C3C08237-0903-F5A4-53B7-3CE67C5B0A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5812" y="2138949"/>
            <a:ext cx="4957977" cy="2546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def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loadData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X_train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X_test,MAX_NB_WORDS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=75000):</a:t>
            </a:r>
          </a:p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  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vectorizer_x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=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TfidfVectorizer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max_features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=MAX_NB_WORDS)</a:t>
            </a:r>
          </a:p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  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X_train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=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vectorizer_x.fit_transform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X_train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).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toarray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  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X_test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 = 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vectorizer_x.transform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X_test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).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toarray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return (</a:t>
            </a:r>
            <a:r>
              <a:rPr lang="en-US" altLang="zh-CN" sz="1600" b="0" i="0" dirty="0" err="1">
                <a:solidFill>
                  <a:srgbClr val="24292F"/>
                </a:solidFill>
                <a:effectLst/>
                <a:latin typeface="-apple-system"/>
              </a:rPr>
              <a:t>X_train,X_test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329B73-AD68-5624-61E6-51DC5860EBAB}"/>
              </a:ext>
            </a:extLst>
          </p:cNvPr>
          <p:cNvSpPr txBox="1"/>
          <p:nvPr/>
        </p:nvSpPr>
        <p:spPr>
          <a:xfrm>
            <a:off x="5846976" y="1769617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将文本数据转换为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TF-IDF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特征向量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对训练数据集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测试数据集进行转换操作 将其转换为特征矩阵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转换为稀疏矩阵的密集表示，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有效地节省内存空间和计算资源</a:t>
            </a:r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D319FE-D31E-26B6-1FCA-9A4B42D4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11" y="5886196"/>
            <a:ext cx="184731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92F7CA-EFA4-5235-3A42-DA8D59BD30D7}"/>
                  </a:ext>
                </a:extLst>
              </p:cNvPr>
              <p:cNvSpPr txBox="1"/>
              <p:nvPr/>
            </p:nvSpPr>
            <p:spPr>
              <a:xfrm>
                <a:off x="2809122" y="4472140"/>
                <a:ext cx="6094428" cy="1268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/>
                  <a:t>TF-IDF</a:t>
                </a:r>
                <a:r>
                  <a:rPr lang="zh-CN" altLang="en-US" sz="1800" dirty="0"/>
                  <a:t>：权重分配，评估一个单词或字对于文本集中其中一份文本的重要程度</a:t>
                </a:r>
                <a:endParaRPr lang="en-US" altLang="zh-CN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dirty="0" smtClean="0">
                          <a:latin typeface="Cambria Math" panose="02040503050406030204" pitchFamily="18" charset="0"/>
                        </a:rPr>
                        <m:t>𝑇𝑓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1800" i="1" dirty="0">
                          <a:latin typeface="Cambria Math" panose="02040503050406030204" pitchFamily="18" charset="0"/>
                        </a:rPr>
                        <m:t>𝐼𝑑𝑓</m:t>
                      </m:r>
                      <m:d>
                        <m:dPr>
                          <m:ctrlPr>
                            <a:rPr lang="zh-CN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sz="18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 dirty="0">
                          <a:latin typeface="Cambria Math" panose="02040503050406030204" pitchFamily="18" charset="0"/>
                        </a:rPr>
                        <m:t>𝑇𝑓</m:t>
                      </m:r>
                      <m:d>
                        <m:dPr>
                          <m:ctrlPr>
                            <a:rPr lang="zh-CN" altLang="en-US" sz="18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sz="1800" i="0" dirty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zh-CN" altLang="en-US" sz="1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800" i="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18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𝐷𝑓</m:t>
                                  </m:r>
                                  <m:d>
                                    <m:dPr>
                                      <m:ctrlPr>
                                        <a:rPr lang="zh-CN" altLang="en-US" sz="18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92F7CA-EFA4-5235-3A42-DA8D59BD3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122" y="4472140"/>
                <a:ext cx="6094428" cy="1268681"/>
              </a:xfrm>
              <a:prstGeom prst="rect">
                <a:avLst/>
              </a:prstGeom>
              <a:blipFill>
                <a:blip r:embed="rId4"/>
                <a:stretch>
                  <a:fillRect l="-900" t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163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5960C-EB34-FA42-725F-A85F6E1C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词嵌入模型</a:t>
            </a:r>
          </a:p>
        </p:txBody>
      </p:sp>
      <p:grpSp>
        <p:nvGrpSpPr>
          <p:cNvPr id="3" name="d70427a0-c0a0-45fe-a05b-eaf7b6a11ce9">
            <a:extLst>
              <a:ext uri="{FF2B5EF4-FFF2-40B4-BE49-F238E27FC236}">
                <a16:creationId xmlns:a16="http://schemas.microsoft.com/office/drawing/2014/main" id="{795867D2-997A-C9C2-B689-E9055109589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98405" y="1557977"/>
            <a:ext cx="10003691" cy="4707386"/>
            <a:chOff x="1054966" y="2615305"/>
            <a:chExt cx="10003691" cy="32541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D0F5F2-9CF6-C85A-4F25-8FBFA2F832C8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054966" y="2615305"/>
              <a:ext cx="4568092" cy="3254131"/>
              <a:chOff x="1054966" y="2615305"/>
              <a:chExt cx="4568092" cy="3254131"/>
            </a:xfrm>
          </p:grpSpPr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EFDDC79B-7CBD-EACB-1125-B9C9B1C2EA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054966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/>
              </a:p>
            </p:txBody>
          </p:sp>
          <p:sp>
            <p:nvSpPr>
              <p:cNvPr id="13" name="Number1">
                <a:extLst>
                  <a:ext uri="{FF2B5EF4-FFF2-40B4-BE49-F238E27FC236}">
                    <a16:creationId xmlns:a16="http://schemas.microsoft.com/office/drawing/2014/main" id="{721E5C94-8EF7-2B54-C4AC-833A07074470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312359" y="4992296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b="1">
                    <a:solidFill>
                      <a:schemeClr val="accent1"/>
                    </a:solidFill>
                  </a:rPr>
                  <a:t>01</a:t>
                </a:r>
                <a:endParaRPr lang="zh-CN" altLang="en-US" sz="32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5DD2666-CD91-8DFB-2E9E-29C0335F4AE0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6490565" y="2615305"/>
              <a:ext cx="4568092" cy="3254131"/>
              <a:chOff x="6490565" y="2615305"/>
              <a:chExt cx="4568092" cy="3254131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17E52E87-DC50-2903-F3A2-3D483F8B2B9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490565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Number2">
                <a:extLst>
                  <a:ext uri="{FF2B5EF4-FFF2-40B4-BE49-F238E27FC236}">
                    <a16:creationId xmlns:a16="http://schemas.microsoft.com/office/drawing/2014/main" id="{96A94967-4B11-A0F1-CAD6-0D118FDDA1C4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747958" y="4992296"/>
                <a:ext cx="639919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02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5961CB2-8EAB-9BAF-0BFA-877878B9B7EB}"/>
              </a:ext>
            </a:extLst>
          </p:cNvPr>
          <p:cNvSpPr txBox="1"/>
          <p:nvPr/>
        </p:nvSpPr>
        <p:spPr>
          <a:xfrm>
            <a:off x="1094154" y="2423541"/>
            <a:ext cx="4376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Consolas" panose="020B0609020204030204" pitchFamily="49" charset="0"/>
              </a:rPr>
              <a:t>word2vec_model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</a:rPr>
              <a:t>= KeyedVectors.load_word2vec_format(Word2Vec_PATH,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 embeddings_index = {}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 for word in word_index: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     if word in word2vec_model: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         embeddings_index[word] = word2vec_model[word]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46CA22F7-DCD9-8CD3-8CB6-2D437561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DA73EA-585C-07B5-A376-0B7C5771CA17}"/>
              </a:ext>
            </a:extLst>
          </p:cNvPr>
          <p:cNvSpPr txBox="1"/>
          <p:nvPr/>
        </p:nvSpPr>
        <p:spPr>
          <a:xfrm>
            <a:off x="6536081" y="2765204"/>
            <a:ext cx="43871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tokenizer =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AutoTokenizer.from_pretrained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("BAAI/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bge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reranker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-large")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AutoModelForSequenceClassification.from_pretrained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("BAAI/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bge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reranker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nsolas" panose="020B0609020204030204" pitchFamily="49" charset="0"/>
              </a:rPr>
              <a:t>-large")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02BACB8-A833-B419-2807-505A0EA2A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7099" y="2117494"/>
            <a:ext cx="1657581" cy="447737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494C5AEE-54B7-14AB-A773-7331632D5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BM Plex Mono" panose="020F0502020204030204" pitchFamily="49" charset="0"/>
              </a:rPr>
              <a:t>tokenizer = AutoTokenizer.from_pretrained(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IBM Plex Mono" panose="020F0502020204030204" pitchFamily="49" charset="0"/>
              </a:rPr>
              <a:t>"BAAI/bge-reranker-large"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BM Plex Mono" panose="020F0502020204030204" pitchFamily="49" charset="0"/>
              </a:rPr>
              <a:t>) model = AutoModelForSequenceClassification.from_pretrained(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IBM Plex Mono" panose="020F0502020204030204" pitchFamily="49" charset="0"/>
              </a:rPr>
              <a:t>"BAAI/bge-reranker-large"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BM Plex Mono" panose="020F0502020204030204" pitchFamily="49" charset="0"/>
              </a:rPr>
              <a:t>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37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A26A59-676B-5F86-3AAE-205E89AB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2" y="1319753"/>
            <a:ext cx="6397565" cy="4846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CB26E7-A1E9-2936-28F1-EFD62A97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9" y="2573108"/>
            <a:ext cx="5317269" cy="21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518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F0B076-986A-7D70-BC90-6B262A669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60012"/>
              </p:ext>
            </p:extLst>
          </p:nvPr>
        </p:nvGraphicFramePr>
        <p:xfrm>
          <a:off x="1414021" y="1586845"/>
          <a:ext cx="8576298" cy="3155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149">
                  <a:extLst>
                    <a:ext uri="{9D8B030D-6E8A-4147-A177-3AD203B41FA5}">
                      <a16:colId xmlns:a16="http://schemas.microsoft.com/office/drawing/2014/main" val="980732842"/>
                    </a:ext>
                  </a:extLst>
                </a:gridCol>
                <a:gridCol w="4288149">
                  <a:extLst>
                    <a:ext uri="{9D8B030D-6E8A-4147-A177-3AD203B41FA5}">
                      <a16:colId xmlns:a16="http://schemas.microsoft.com/office/drawing/2014/main" val="497581776"/>
                    </a:ext>
                  </a:extLst>
                </a:gridCol>
              </a:tblGrid>
              <a:tr h="51991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语料库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准确率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30295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glove.6B.50d.txt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57.5988%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8162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polyglot-zh.txt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75.4866%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5547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hanlp-wiki-vec-zh.txt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73.3333%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6103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r>
                        <a:rPr lang="en-US" altLang="zh-CN" dirty="0"/>
                        <a:t>Bert</a:t>
                      </a:r>
                      <a:r>
                        <a:rPr lang="zh-CN" altLang="en-US" dirty="0"/>
                        <a:t>预训练模型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56%-69.513%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55157"/>
                  </a:ext>
                </a:extLst>
              </a:tr>
              <a:tr h="52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cc.zh.300.vec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84.84%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540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C75451F-F6FE-4B3D-A788-F6B0E2C4F170}"/>
              </a:ext>
            </a:extLst>
          </p:cNvPr>
          <p:cNvSpPr txBox="1"/>
          <p:nvPr/>
        </p:nvSpPr>
        <p:spPr>
          <a:xfrm>
            <a:off x="1414021" y="482667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Calibri" panose="020F0502020204030204" pitchFamily="34" charset="0"/>
              </a:rPr>
              <a:t>bert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预训练：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中文语料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：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bert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-base-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chinese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文本分类：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uerroberta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-base-finetuned-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chinanews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chinese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情感分析：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chinese_small_sentiment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	    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emotion_chinese_english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 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	    trial-sentiment-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bert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chinese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Microsoft YaHei" panose="020B0503020204020204" pitchFamily="34" charset="-122"/>
              </a:rPr>
              <a:t>特征提取（文本编码模型）：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aspire/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acge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-large-</a:t>
            </a:r>
            <a:r>
              <a:rPr lang="en-US" altLang="zh-CN" sz="1800" dirty="0" err="1">
                <a:effectLst/>
                <a:ea typeface="Calibri" panose="020F0502020204030204" pitchFamily="34" charset="0"/>
              </a:rPr>
              <a:t>zh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474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3.</a:t>
            </a:r>
            <a:r>
              <a:rPr lang="zh-CN" altLang="en-US" dirty="0"/>
              <a:t>情感分析</a:t>
            </a:r>
            <a:endParaRPr lang="en-US" dirty="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不同模型情感分析情况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591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899341-6CE4-1094-046E-100F696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17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64AFA9-0010-8774-513B-665674BA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33169"/>
            <a:ext cx="5239481" cy="3591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7790E2-12DF-E988-0600-E629B492E8D6}"/>
              </a:ext>
            </a:extLst>
          </p:cNvPr>
          <p:cNvSpPr txBox="1"/>
          <p:nvPr/>
        </p:nvSpPr>
        <p:spPr>
          <a:xfrm>
            <a:off x="1147055" y="5424831"/>
            <a:ext cx="426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D2129"/>
                </a:solidFill>
                <a:latin typeface="PingFangSC-Regular"/>
              </a:rPr>
              <a:t>LSTM</a:t>
            </a:r>
            <a:r>
              <a:rPr lang="zh-CN" altLang="en-US" dirty="0">
                <a:solidFill>
                  <a:srgbClr val="1D2129"/>
                </a:solidFill>
                <a:latin typeface="PingFangSC-Regular"/>
              </a:rPr>
              <a:t>（长短期记忆递归神经网络）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框架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BE2178-5DE1-63CC-8990-FD505267C2E0}"/>
              </a:ext>
            </a:extLst>
          </p:cNvPr>
          <p:cNvSpPr txBox="1"/>
          <p:nvPr/>
        </p:nvSpPr>
        <p:spPr>
          <a:xfrm>
            <a:off x="0" y="6457890"/>
            <a:ext cx="1193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图片来源：</a:t>
            </a:r>
            <a:r>
              <a:rPr lang="en-US" altLang="zh-CN" sz="1000" dirty="0"/>
              <a:t>[1]PENG S, CAO L, ZHOU Y, et al. A survey on deep learning for textual emotion analysis in social networks[J/OL]. Digital Communications and Networks, 2022: 745-762. http://dx.doi.org/10.1016/j.dcan.2021.10.003. DOI:10.1016/j.dcan.2021.10.003.</a:t>
            </a:r>
            <a:endParaRPr lang="zh-CN" altLang="en-US" sz="1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8EC0F66-7D8F-3A61-8991-6A2657F1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深度学习相关算法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0EF5EA-1518-5CF8-F381-FAF70E956471}"/>
              </a:ext>
            </a:extLst>
          </p:cNvPr>
          <p:cNvSpPr txBox="1"/>
          <p:nvPr/>
        </p:nvSpPr>
        <p:spPr>
          <a:xfrm>
            <a:off x="5967919" y="1584831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     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长短期记忆（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Long short-term memory, LSTM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）是一种特殊的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，主要是为了解决长序列训练过程中的梯度消失和梯度爆炸问题。通过门控状态来控制传输状态，记住需要长时间记忆的，忘记不重要的信息。内部有三个阶段：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忘记阶段。这个阶段主要是对上一个节点传进来的输入进行选择性忘记。简单来说就是会 “忘记不重要的，记住重要的”。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选择记忆阶段。这个阶段将这个阶段的输入有选择性地进行“记忆”。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输出阶段。这个阶段将决定哪些将会被当成当前状态的输出。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6965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1CD19C-B89B-C5C0-8C05-3AFA952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18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2780B1-32C1-B10F-93E8-11E97D6A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1" y="2590018"/>
            <a:ext cx="4427297" cy="32273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B23D61-7420-7E27-8B22-9F13F7B2075F}"/>
              </a:ext>
            </a:extLst>
          </p:cNvPr>
          <p:cNvSpPr txBox="1"/>
          <p:nvPr/>
        </p:nvSpPr>
        <p:spPr>
          <a:xfrm>
            <a:off x="1994171" y="5817393"/>
            <a:ext cx="2968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Bi-LSTM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框架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637C419-A195-AFAC-88D3-E764FEB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57" y="33239"/>
            <a:ext cx="10858500" cy="900112"/>
          </a:xfrm>
        </p:spPr>
        <p:txBody>
          <a:bodyPr/>
          <a:lstStyle/>
          <a:p>
            <a:r>
              <a:rPr lang="zh-CN" altLang="en-US" dirty="0"/>
              <a:t>深度学习相关算法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AB9893-297E-29FD-4144-07A3065B5491}"/>
              </a:ext>
            </a:extLst>
          </p:cNvPr>
          <p:cNvSpPr txBox="1"/>
          <p:nvPr/>
        </p:nvSpPr>
        <p:spPr>
          <a:xfrm>
            <a:off x="0" y="6186725"/>
            <a:ext cx="1193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图片来源：</a:t>
            </a:r>
            <a:r>
              <a:rPr lang="en-US" altLang="zh-CN" sz="1000" dirty="0"/>
              <a:t>[1]PENG S, CAO L, ZHOU Y, et al. A survey on deep learning for textual emotion analysis in social networks[J/OL]. Digital Communications and Networks, 2022: 745-762. http://dx.doi.org/10.1016/j.dcan.2021.10.003. DOI:10.1016/j.dcan.2021.10.003.</a:t>
            </a:r>
            <a:endParaRPr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58C20C-DA50-6447-C3F6-3937BF7ECCF2}"/>
              </a:ext>
            </a:extLst>
          </p:cNvPr>
          <p:cNvSpPr txBox="1"/>
          <p:nvPr/>
        </p:nvSpPr>
        <p:spPr>
          <a:xfrm>
            <a:off x="104401" y="1023020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是由前向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与后向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LSTM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组合而成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解决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LSTM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无法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无法编码从后到前的信息的问题。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“这个餐厅脏得不行，没有隔壁好”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这里的“不行”是对“脏”的程度的一种修饰，通过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BiLSTM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可以更好的捕捉双向的语义依赖。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F0CC6-D389-8845-EACD-2A95D40F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79" y="2516108"/>
            <a:ext cx="5106113" cy="31532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A88D1D-18CF-6B18-67BC-99BBC0BB80E0}"/>
              </a:ext>
            </a:extLst>
          </p:cNvPr>
          <p:cNvSpPr txBox="1"/>
          <p:nvPr/>
        </p:nvSpPr>
        <p:spPr>
          <a:xfrm>
            <a:off x="8126559" y="5744210"/>
            <a:ext cx="303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D2129"/>
                </a:solidFill>
                <a:effectLst/>
                <a:latin typeface="PingFangSC-Regular"/>
              </a:rPr>
              <a:t>GRU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框架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EB3B7-E0CF-E4E5-1A48-E310AAF6BA1A}"/>
              </a:ext>
            </a:extLst>
          </p:cNvPr>
          <p:cNvSpPr txBox="1"/>
          <p:nvPr/>
        </p:nvSpPr>
        <p:spPr>
          <a:xfrm>
            <a:off x="5817142" y="1156316"/>
            <a:ext cx="611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效果与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LSTM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相似，但是更易于计算。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GRU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在提供更简单的网络结构的同时保留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PingFangSC-Regular"/>
              </a:rPr>
              <a:t>克服梯度消失和时间数据依赖的两大优势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。与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LSTM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网络的三门结构相比，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GRU 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只有两个门：更新门和重置门。</a:t>
            </a:r>
          </a:p>
        </p:txBody>
      </p:sp>
    </p:spTree>
    <p:extLst>
      <p:ext uri="{BB962C8B-B14F-4D97-AF65-F5344CB8AC3E}">
        <p14:creationId xmlns:p14="http://schemas.microsoft.com/office/powerpoint/2010/main" val="237375571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d70427a0-c0a0-45fe-a05b-eaf7b6a11ce9">
            <a:extLst>
              <a:ext uri="{FF2B5EF4-FFF2-40B4-BE49-F238E27FC236}">
                <a16:creationId xmlns:a16="http://schemas.microsoft.com/office/drawing/2014/main" id="{BE073B2B-8947-1EE7-4D5D-35F542BD291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4966" y="1162051"/>
            <a:ext cx="10003691" cy="4707386"/>
            <a:chOff x="1054966" y="2615305"/>
            <a:chExt cx="10003691" cy="325413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AF7366-5440-4C11-AB8F-82F99C62D3F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1054966" y="2615305"/>
              <a:ext cx="4568092" cy="3254131"/>
              <a:chOff x="1054966" y="2615305"/>
              <a:chExt cx="4568092" cy="3254131"/>
            </a:xfrm>
          </p:grpSpPr>
          <p:sp>
            <p:nvSpPr>
              <p:cNvPr id="6" name="矩形: 对角圆角 5">
                <a:extLst>
                  <a:ext uri="{FF2B5EF4-FFF2-40B4-BE49-F238E27FC236}">
                    <a16:creationId xmlns:a16="http://schemas.microsoft.com/office/drawing/2014/main" id="{AAF23521-7CE2-91F5-AE0D-C369C37C2A9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054966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/>
              </a:p>
            </p:txBody>
          </p:sp>
          <p:sp>
            <p:nvSpPr>
              <p:cNvPr id="7" name="Bullet1">
                <a:extLst>
                  <a:ext uri="{FF2B5EF4-FFF2-40B4-BE49-F238E27FC236}">
                    <a16:creationId xmlns:a16="http://schemas.microsoft.com/office/drawing/2014/main" id="{D3B5C558-22C0-0EAA-574D-84BC13447F2A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33343" y="2935849"/>
                <a:ext cx="4063280" cy="3577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LSTM</a:t>
                </a:r>
              </a:p>
            </p:txBody>
          </p:sp>
          <p:sp>
            <p:nvSpPr>
              <p:cNvPr id="8" name="Text1">
                <a:extLst>
                  <a:ext uri="{FF2B5EF4-FFF2-40B4-BE49-F238E27FC236}">
                    <a16:creationId xmlns:a16="http://schemas.microsoft.com/office/drawing/2014/main" id="{C778C511-2B85-8F36-53D5-FA02DFB4F4E3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307372" y="3312585"/>
                <a:ext cx="4063280" cy="19989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1.activation == tanh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2.recurrent_activation == sigmoid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3.dropout == 0 and </a:t>
                </a:r>
                <a:r>
                  <a:rPr kumimoji="1" lang="en-US" altLang="zh-CN" sz="2000" dirty="0" err="1">
                    <a:solidFill>
                      <a:schemeClr val="tx1"/>
                    </a:solidFill>
                  </a:rPr>
                  <a:t>recurrent_dropout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 == 0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4.unroll is False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5.use_bias is True</a:t>
                </a:r>
              </a:p>
              <a:p>
                <a:pPr>
                  <a:lnSpc>
                    <a:spcPct val="120000"/>
                  </a:lnSpc>
                </a:pPr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Number1">
                <a:extLst>
                  <a:ext uri="{FF2B5EF4-FFF2-40B4-BE49-F238E27FC236}">
                    <a16:creationId xmlns:a16="http://schemas.microsoft.com/office/drawing/2014/main" id="{496120AF-4E37-FEC7-B449-25E08FE4BD87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312359" y="5082561"/>
                <a:ext cx="184731" cy="4042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1862DD2-200C-4CFB-7B11-0A724C20DC27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6490565" y="2615305"/>
              <a:ext cx="4568092" cy="3254131"/>
              <a:chOff x="6490565" y="2615305"/>
              <a:chExt cx="4568092" cy="3254131"/>
            </a:xfrm>
          </p:grpSpPr>
          <p:sp>
            <p:nvSpPr>
              <p:cNvPr id="11" name="矩形: 对角圆角 10">
                <a:extLst>
                  <a:ext uri="{FF2B5EF4-FFF2-40B4-BE49-F238E27FC236}">
                    <a16:creationId xmlns:a16="http://schemas.microsoft.com/office/drawing/2014/main" id="{7C453479-6802-D3BA-A102-6C39D6B2466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490565" y="2615305"/>
                <a:ext cx="4568092" cy="3254131"/>
              </a:xfrm>
              <a:prstGeom prst="round2Diag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endParaRPr kumimoji="1"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Bullet2">
                <a:extLst>
                  <a:ext uri="{FF2B5EF4-FFF2-40B4-BE49-F238E27FC236}">
                    <a16:creationId xmlns:a16="http://schemas.microsoft.com/office/drawing/2014/main" id="{352180D6-6FF9-E83E-CE5D-CA6E996A2A7D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72543" y="2930110"/>
                <a:ext cx="4063280" cy="310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GRU</a:t>
                </a:r>
              </a:p>
            </p:txBody>
          </p:sp>
          <p:sp>
            <p:nvSpPr>
              <p:cNvPr id="13" name="Text2">
                <a:extLst>
                  <a:ext uri="{FF2B5EF4-FFF2-40B4-BE49-F238E27FC236}">
                    <a16:creationId xmlns:a16="http://schemas.microsoft.com/office/drawing/2014/main" id="{8D9A197F-180E-07B8-1CD1-295A18DDC608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681315" y="3305265"/>
                <a:ext cx="4063280" cy="2129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1.activation == tanh</a:t>
                </a:r>
              </a:p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2.recurrent_activation == sigmoid</a:t>
                </a:r>
              </a:p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3.dropout == 0 and </a:t>
                </a:r>
                <a:r>
                  <a:rPr lang="en-US" altLang="zh-CN" sz="2000" dirty="0" err="1">
                    <a:solidFill>
                      <a:srgbClr val="24292F"/>
                    </a:solidFill>
                    <a:latin typeface="-apple-system"/>
                  </a:rPr>
                  <a:t>recurrent_dropout</a:t>
                </a:r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 == 0</a:t>
                </a:r>
              </a:p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4.unroll is False</a:t>
                </a:r>
              </a:p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5.use_bias is True</a:t>
                </a:r>
              </a:p>
              <a:p>
                <a:pPr algn="l"/>
                <a:r>
                  <a:rPr lang="en-US" altLang="zh-CN" sz="2000" dirty="0">
                    <a:solidFill>
                      <a:srgbClr val="24292F"/>
                    </a:solidFill>
                    <a:latin typeface="-apple-system"/>
                  </a:rPr>
                  <a:t>6.reset_after is True</a:t>
                </a:r>
              </a:p>
              <a:p>
                <a:pPr algn="l"/>
                <a:endParaRPr lang="en-US" altLang="zh-CN" sz="2000" dirty="0">
                  <a:solidFill>
                    <a:srgbClr val="24292F"/>
                  </a:solidFill>
                  <a:latin typeface="-apple-system"/>
                </a:endParaRPr>
              </a:p>
              <a:p>
                <a:pPr algn="l"/>
                <a:endParaRPr lang="en-US" altLang="zh-CN" sz="2000" dirty="0">
                  <a:solidFill>
                    <a:srgbClr val="24292F"/>
                  </a:solidFill>
                  <a:latin typeface="-apple-system"/>
                </a:endParaRPr>
              </a:p>
            </p:txBody>
          </p:sp>
          <p:sp>
            <p:nvSpPr>
              <p:cNvPr id="14" name="Number2">
                <a:extLst>
                  <a:ext uri="{FF2B5EF4-FFF2-40B4-BE49-F238E27FC236}">
                    <a16:creationId xmlns:a16="http://schemas.microsoft.com/office/drawing/2014/main" id="{3E527529-FAEF-DFBC-C90C-881643948AF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747958" y="5082561"/>
                <a:ext cx="184731" cy="4042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" name="Title 1"/>
          <p:cNvSpPr txBox="1"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LSTM</a:t>
            </a:r>
            <a:r>
              <a:rPr lang="zh-CN" altLang="en-US" sz="3600" dirty="0"/>
              <a:t>与</a:t>
            </a:r>
            <a:r>
              <a:rPr lang="en-US" altLang="zh-CN" sz="3600" dirty="0"/>
              <a:t>GRU</a:t>
            </a:r>
            <a:r>
              <a:rPr lang="zh-CN" altLang="en-US" sz="3600" dirty="0"/>
              <a:t>比较</a:t>
            </a:r>
            <a:endParaRPr lang="en-US" sz="36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852A42F-03E0-4572-AEBD-BF681CDA5F58}" type="slidenum">
              <a:rPr lang="en-US" smtClean="0"/>
              <a:t>19</a:t>
            </a:fld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2DE34C3-5051-1C1A-6BB2-FB6D78CC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2B3C81B-9DF8-1557-5E03-DC9A4308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092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/>
              <a:t>目录</a:t>
            </a:r>
          </a:p>
        </p:txBody>
      </p:sp>
      <p:sp>
        <p:nvSpPr>
          <p:cNvPr id="3" name="内容占位符 9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特征提取</a:t>
            </a:r>
            <a:endParaRPr lang="en-US" altLang="zh-CN" dirty="0"/>
          </a:p>
          <a:p>
            <a:r>
              <a:rPr lang="zh-CN" altLang="en-US" dirty="0"/>
              <a:t>情感分析</a:t>
            </a:r>
            <a:endParaRPr lang="en-US" altLang="zh-CN" dirty="0"/>
          </a:p>
          <a:p>
            <a:r>
              <a:rPr lang="zh-CN" altLang="en-US" dirty="0"/>
              <a:t>未来发展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D113-CCD0-16AB-406B-5E87FC3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B6C380-DA3C-5428-01CD-CD5C6513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52" y="2086475"/>
            <a:ext cx="3600953" cy="771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C558D9-21FD-9899-127B-782EA96F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30" y="5131418"/>
            <a:ext cx="4077269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A93C28-E683-30D9-C918-3908AE4B0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3208912"/>
            <a:ext cx="5277587" cy="22577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AC782E-37DA-9529-BE52-F604C261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922" y="976450"/>
            <a:ext cx="4963218" cy="27721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292156-30EF-4E03-F9AD-27DDB85B3C4E}"/>
              </a:ext>
            </a:extLst>
          </p:cNvPr>
          <p:cNvSpPr txBox="1"/>
          <p:nvPr/>
        </p:nvSpPr>
        <p:spPr>
          <a:xfrm>
            <a:off x="0" y="6611779"/>
            <a:ext cx="1193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图片来源：</a:t>
            </a:r>
            <a:r>
              <a:rPr lang="en-US" altLang="zh-CN" sz="1000" dirty="0"/>
              <a:t>[1]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Albahli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Nawaz M. TSM-CV: Twitter Sentiment Analysis for COVID-19 Vaccines Using Deep Learning[J]. Electronics, 2023, 12(15): 3372.</a:t>
            </a:r>
            <a:endParaRPr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53523B-C541-2B39-5B02-F20D26FC908C}"/>
              </a:ext>
            </a:extLst>
          </p:cNvPr>
          <p:cNvSpPr txBox="1"/>
          <p:nvPr/>
        </p:nvSpPr>
        <p:spPr>
          <a:xfrm>
            <a:off x="373225" y="6189842"/>
            <a:ext cx="6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精确率：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预测结果为正例的样本中实际为正样本的比例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58012A-56C0-EB2C-D0A8-69FCEC5793C7}"/>
              </a:ext>
            </a:extLst>
          </p:cNvPr>
          <p:cNvSpPr txBox="1"/>
          <p:nvPr/>
        </p:nvSpPr>
        <p:spPr>
          <a:xfrm>
            <a:off x="6774237" y="4257934"/>
            <a:ext cx="506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召回率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：预测结果为正样本中实际正样本数量占全样本中正样本的比例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2D2DD0-1D67-76BE-2594-DAB24D6D8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229" y="5613289"/>
            <a:ext cx="2324424" cy="5239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5FFD2B-C790-0289-0F07-7D7FFA1D7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3364" y="3687752"/>
            <a:ext cx="2038635" cy="6477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665013-229A-3AF6-53A8-EFFE1E9118D6}"/>
              </a:ext>
            </a:extLst>
          </p:cNvPr>
          <p:cNvSpPr txBox="1"/>
          <p:nvPr/>
        </p:nvSpPr>
        <p:spPr>
          <a:xfrm>
            <a:off x="7779399" y="58173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精确率和召回率的一个加权平均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F4A584-3D1F-B640-A2D9-92CF31DC050C}"/>
              </a:ext>
            </a:extLst>
          </p:cNvPr>
          <p:cNvSpPr txBox="1"/>
          <p:nvPr/>
        </p:nvSpPr>
        <p:spPr>
          <a:xfrm>
            <a:off x="7938018" y="6122521"/>
            <a:ext cx="6937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F1 score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越高，说明模型越稳健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2553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0FA2-38DA-96D1-E47D-C79DCA05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CAF723-8167-8B5E-DE51-5189C1964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37780"/>
              </p:ext>
            </p:extLst>
          </p:nvPr>
        </p:nvGraphicFramePr>
        <p:xfrm>
          <a:off x="1442301" y="1322903"/>
          <a:ext cx="8851770" cy="4079679"/>
        </p:xfrm>
        <a:graphic>
          <a:graphicData uri="http://schemas.openxmlformats.org/drawingml/2006/table">
            <a:tbl>
              <a:tblPr/>
              <a:tblGrid>
                <a:gridCol w="3654121">
                  <a:extLst>
                    <a:ext uri="{9D8B030D-6E8A-4147-A177-3AD203B41FA5}">
                      <a16:colId xmlns:a16="http://schemas.microsoft.com/office/drawing/2014/main" val="319146074"/>
                    </a:ext>
                  </a:extLst>
                </a:gridCol>
                <a:gridCol w="1391633">
                  <a:extLst>
                    <a:ext uri="{9D8B030D-6E8A-4147-A177-3AD203B41FA5}">
                      <a16:colId xmlns:a16="http://schemas.microsoft.com/office/drawing/2014/main" val="2415631301"/>
                    </a:ext>
                  </a:extLst>
                </a:gridCol>
                <a:gridCol w="1304838">
                  <a:extLst>
                    <a:ext uri="{9D8B030D-6E8A-4147-A177-3AD203B41FA5}">
                      <a16:colId xmlns:a16="http://schemas.microsoft.com/office/drawing/2014/main" val="1485562311"/>
                    </a:ext>
                  </a:extLst>
                </a:gridCol>
                <a:gridCol w="1359807">
                  <a:extLst>
                    <a:ext uri="{9D8B030D-6E8A-4147-A177-3AD203B41FA5}">
                      <a16:colId xmlns:a16="http://schemas.microsoft.com/office/drawing/2014/main" val="3074380019"/>
                    </a:ext>
                  </a:extLst>
                </a:gridCol>
                <a:gridCol w="1141371">
                  <a:extLst>
                    <a:ext uri="{9D8B030D-6E8A-4147-A177-3AD203B41FA5}">
                      <a16:colId xmlns:a16="http://schemas.microsoft.com/office/drawing/2014/main" val="1456542958"/>
                    </a:ext>
                  </a:extLst>
                </a:gridCol>
              </a:tblGrid>
              <a:tr h="7457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Method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Precision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Recall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F1-Score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Accuracy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01297"/>
                  </a:ext>
                </a:extLst>
              </a:tr>
              <a:tr h="745739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dirty="0" err="1">
                          <a:effectLst/>
                          <a:ea typeface="Calibri" panose="020F0502020204030204" pitchFamily="34" charset="0"/>
                        </a:rPr>
                        <a:t>BiLSTM</a:t>
                      </a:r>
                      <a:endParaRPr lang="en-US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0.812923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0.813737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0.805548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effectLst/>
                          <a:ea typeface="Calibri" panose="020F0502020204030204" pitchFamily="34" charset="0"/>
                        </a:rPr>
                        <a:t>0.8162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05836"/>
                  </a:ext>
                </a:extLst>
              </a:tr>
              <a:tr h="673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Bi</a:t>
                      </a:r>
                      <a:r>
                        <a:rPr lang="en-US" altLang="zh-CN" sz="1100" dirty="0" err="1">
                          <a:effectLst/>
                          <a:ea typeface="Calibri" panose="020F0502020204030204" pitchFamily="34" charset="0"/>
                        </a:rPr>
                        <a:t>GRU</a:t>
                      </a:r>
                      <a:endParaRPr lang="en-US" sz="1100" dirty="0">
                        <a:effectLst/>
                        <a:ea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Microsoft YaHei" panose="020B0503020204020204" pitchFamily="34" charset="-122"/>
                        </a:rPr>
                        <a:t>0.83791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0.835404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0.83511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0.83791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9223"/>
                  </a:ext>
                </a:extLst>
              </a:tr>
              <a:tr h="56136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ea typeface="Calibri" panose="020F0502020204030204" pitchFamily="34" charset="0"/>
                        </a:rPr>
                        <a:t>BiGRU+CNN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0.68708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0.5596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0.47208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0.68708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939196"/>
                  </a:ext>
                </a:extLst>
              </a:tr>
              <a:tr h="6800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</a:rPr>
                        <a:t>BiGRU+</a:t>
                      </a:r>
                      <a:r>
                        <a:rPr lang="en-US" sz="1100" dirty="0" err="1">
                          <a:effectLst/>
                          <a:latin typeface="Microsoft YaHei" panose="020B0503020204020204" pitchFamily="34" charset="-122"/>
                        </a:rPr>
                        <a:t>Hierarchical_Attention</a:t>
                      </a:r>
                      <a:endParaRPr lang="en-US" sz="11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0.82955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0.83367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0.83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89783"/>
                  </a:ext>
                </a:extLst>
              </a:tr>
              <a:tr h="673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RMDL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0.77569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0.76505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Microsoft YaHei" panose="020B0503020204020204" pitchFamily="34" charset="-122"/>
                        </a:rPr>
                        <a:t>0.79221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Microsoft YaHei" panose="020B0503020204020204" pitchFamily="34" charset="-122"/>
                        </a:rPr>
                        <a:t>0.77569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8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838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4. </a:t>
            </a:r>
            <a:r>
              <a:rPr lang="zh-CN" altLang="en-US" dirty="0"/>
              <a:t>未来发展</a:t>
            </a:r>
            <a:endParaRPr lang="en-US" dirty="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后续的融合发展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4567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2547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1. 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简单介绍一下弹幕情感分析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2EF186-27CA-04BA-0E16-66F20469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00" y="1514575"/>
            <a:ext cx="4238892" cy="3828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592B3A-5B28-5EEB-B896-73D58F47B76B}"/>
              </a:ext>
            </a:extLst>
          </p:cNvPr>
          <p:cNvSpPr txBox="1"/>
          <p:nvPr/>
        </p:nvSpPr>
        <p:spPr>
          <a:xfrm>
            <a:off x="0" y="5934670"/>
            <a:ext cx="12142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图片来源：</a:t>
            </a:r>
            <a:r>
              <a:rPr lang="en-US" altLang="zh-CN" dirty="0"/>
              <a:t>[1]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https://baike.baidu.com/item/%E8%84%82%E8%AF%84%E6%9C%AC/9664338?fromModule=lemma_inlink&amp;fromtitle=%E8%84%82%E6%9C%AC&amp;fromid=9517049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D4A9F3-B8DE-9C68-55B9-0021E2F616D1}"/>
              </a:ext>
            </a:extLst>
          </p:cNvPr>
          <p:cNvSpPr txBox="1"/>
          <p:nvPr/>
        </p:nvSpPr>
        <p:spPr>
          <a:xfrm>
            <a:off x="4708143" y="5565338"/>
            <a:ext cx="159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脂评本红楼梦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9680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C0DC179-1FC8-CD45-8FE6-90897B589DA5}"/>
              </a:ext>
            </a:extLst>
          </p:cNvPr>
          <p:cNvSpPr txBox="1"/>
          <p:nvPr/>
        </p:nvSpPr>
        <p:spPr>
          <a:xfrm>
            <a:off x="4631820" y="5795268"/>
            <a:ext cx="1660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ACFUN</a:t>
            </a:r>
            <a:r>
              <a:rPr lang="zh-CN" altLang="en-US" dirty="0"/>
              <a:t>的弹幕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DDCC31-2C9A-DB58-4444-505E38FB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4" y="1062732"/>
            <a:ext cx="10453003" cy="45893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92C340-A958-2A7E-60C6-29663D475062}"/>
              </a:ext>
            </a:extLst>
          </p:cNvPr>
          <p:cNvSpPr txBox="1"/>
          <p:nvPr/>
        </p:nvSpPr>
        <p:spPr>
          <a:xfrm>
            <a:off x="49120" y="6211669"/>
            <a:ext cx="12142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图片来源：</a:t>
            </a:r>
            <a:r>
              <a:rPr lang="en-US" altLang="zh-CN" dirty="0"/>
              <a:t>[1]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M, Ge Y, Chen E, et al. Exploring the emerging type of comment for online videos: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Danmu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[J]. ACM Transactions on the Web (TWEB), 2017, 12(1): 1-33.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4385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1">
            <a:extLst>
              <a:ext uri="{FF2B5EF4-FFF2-40B4-BE49-F238E27FC236}">
                <a16:creationId xmlns:a16="http://schemas.microsoft.com/office/drawing/2014/main" id="{E03F23F5-1345-09CE-F9C4-BF9E886FBD2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6529" y="3549065"/>
            <a:ext cx="10852371" cy="2178635"/>
            <a:chOff x="666529" y="3549065"/>
            <a:chExt cx="10852371" cy="2178635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6D585E9C-32E6-6C05-1969-D7DA97EAD918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66529" y="3549065"/>
              <a:ext cx="3015680" cy="2178635"/>
              <a:chOff x="666529" y="3549065"/>
              <a:chExt cx="3015680" cy="2178635"/>
            </a:xfrm>
          </p:grpSpPr>
          <p:grpSp>
            <p:nvGrpSpPr>
              <p:cNvPr id="7" name="组合 4">
                <a:extLst>
                  <a:ext uri="{FF2B5EF4-FFF2-40B4-BE49-F238E27FC236}">
                    <a16:creationId xmlns:a16="http://schemas.microsoft.com/office/drawing/2014/main" id="{7A6EE6A2-824F-1402-4A1F-79468986AEEE}"/>
                  </a:ext>
                </a:extLst>
              </p:cNvPr>
              <p:cNvGrpSpPr/>
              <p:nvPr>
                <p:custDataLst>
                  <p:tags r:id="rId15"/>
                </p:custDataLst>
              </p:nvPr>
            </p:nvGrpSpPr>
            <p:grpSpPr>
              <a:xfrm>
                <a:off x="666529" y="4181768"/>
                <a:ext cx="3015680" cy="1545932"/>
                <a:chOff x="666529" y="4181768"/>
                <a:chExt cx="3015680" cy="1545932"/>
              </a:xfrm>
            </p:grpSpPr>
            <p:sp>
              <p:nvSpPr>
                <p:cNvPr id="8" name="Bullet1">
                  <a:extLst>
                    <a:ext uri="{FF2B5EF4-FFF2-40B4-BE49-F238E27FC236}">
                      <a16:creationId xmlns:a16="http://schemas.microsoft.com/office/drawing/2014/main" id="{2BCA6F8D-FFEA-DD18-43CA-23FA02E60D86}"/>
                    </a:ext>
                  </a:extLst>
                </p:cNvPr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666529" y="4181768"/>
                  <a:ext cx="301568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1">
                  <a:normAutofit/>
                </a:bodyPr>
                <a:lstStyle/>
                <a:p>
                  <a:pPr algn="ctr"/>
                  <a:r>
                    <a:rPr kumimoji="1" lang="en-US" altLang="zh-CN" b="1" dirty="0" err="1">
                      <a:solidFill>
                        <a:schemeClr val="tx1"/>
                      </a:solidFill>
                    </a:rPr>
                    <a:t>基于</a:t>
                  </a:r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情感</a:t>
                  </a:r>
                  <a:r>
                    <a:rPr kumimoji="1" lang="en-US" altLang="zh-CN" b="1" dirty="0" err="1">
                      <a:solidFill>
                        <a:schemeClr val="tx1"/>
                      </a:solidFill>
                    </a:rPr>
                    <a:t>词典的方法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Text1">
                  <a:extLst>
                    <a:ext uri="{FF2B5EF4-FFF2-40B4-BE49-F238E27FC236}">
                      <a16:creationId xmlns:a16="http://schemas.microsoft.com/office/drawing/2014/main" id="{3ED5216E-F0CF-6233-ED8E-108BD0D3502C}"/>
                    </a:ext>
                  </a:extLst>
                </p:cNvPr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666529" y="4727442"/>
                  <a:ext cx="3015680" cy="10002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1200">
                      <a:solidFill>
                        <a:schemeClr val="tx1"/>
                      </a:solidFill>
                    </a:rPr>
                    <a:t>词典方法主要通过构建情感词典，对文本进行词性标注和情感极性判断。</a:t>
                  </a:r>
                </a:p>
              </p:txBody>
            </p:sp>
          </p:grpSp>
          <p:sp>
            <p:nvSpPr>
              <p:cNvPr id="10" name="Number1">
                <a:extLst>
                  <a:ext uri="{FF2B5EF4-FFF2-40B4-BE49-F238E27FC236}">
                    <a16:creationId xmlns:a16="http://schemas.microsoft.com/office/drawing/2014/main" id="{73D3F955-4A12-A780-8FB9-E563DD940BA4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904369" y="3549065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 lIns="91440" tIns="45720" rIns="91440" bIns="45720" rtlCol="0" anchor="ctr" anchorCtr="1">
                <a:normAutofit lnSpcReduction="10000"/>
              </a:bodyPr>
              <a:lstStyle/>
              <a:p>
                <a:pPr algn="ctr"/>
                <a:r>
                  <a:rPr kumimoji="1" lang="en-US" altLang="zh-CN" sz="2000" b="1">
                    <a:solidFill>
                      <a:srgbClr val="FFFFFF"/>
                    </a:solidFill>
                  </a:rPr>
                  <a:t>01</a:t>
                </a:r>
                <a:endParaRPr kumimoji="1" lang="zh-CN" altLang="en-US" sz="20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组合 6">
              <a:extLst>
                <a:ext uri="{FF2B5EF4-FFF2-40B4-BE49-F238E27FC236}">
                  <a16:creationId xmlns:a16="http://schemas.microsoft.com/office/drawing/2014/main" id="{80037779-A9E9-0E51-929F-47D10D56F90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4584875" y="3549065"/>
              <a:ext cx="3015680" cy="2178635"/>
              <a:chOff x="4584875" y="3549065"/>
              <a:chExt cx="3015680" cy="2178635"/>
            </a:xfrm>
          </p:grpSpPr>
          <p:grpSp>
            <p:nvGrpSpPr>
              <p:cNvPr id="12" name="组合 5">
                <a:extLst>
                  <a:ext uri="{FF2B5EF4-FFF2-40B4-BE49-F238E27FC236}">
                    <a16:creationId xmlns:a16="http://schemas.microsoft.com/office/drawing/2014/main" id="{BE6387DD-B70C-2BC1-A642-02B00594C495}"/>
                  </a:ext>
                </a:extLst>
              </p:cNvPr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4584875" y="4181768"/>
                <a:ext cx="3015680" cy="1545932"/>
                <a:chOff x="4584875" y="4181768"/>
                <a:chExt cx="3015680" cy="1545932"/>
              </a:xfrm>
            </p:grpSpPr>
            <p:sp>
              <p:nvSpPr>
                <p:cNvPr id="13" name="Bullet2">
                  <a:extLst>
                    <a:ext uri="{FF2B5EF4-FFF2-40B4-BE49-F238E27FC236}">
                      <a16:creationId xmlns:a16="http://schemas.microsoft.com/office/drawing/2014/main" id="{C5924800-4924-CBD5-4D30-5BA296F4D544}"/>
                    </a:ext>
                  </a:extLst>
                </p:cNvPr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4584875" y="4181768"/>
                  <a:ext cx="301568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1">
                  <a:normAutofit/>
                </a:bodyPr>
                <a:lstStyle/>
                <a:p>
                  <a:pPr algn="ctr"/>
                  <a:r>
                    <a:rPr kumimoji="1" lang="en-US" altLang="zh-CN" b="1" dirty="0" err="1">
                      <a:solidFill>
                        <a:schemeClr val="tx1"/>
                      </a:solidFill>
                    </a:rPr>
                    <a:t>基于机器学习的方法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Text2">
                  <a:extLst>
                    <a:ext uri="{FF2B5EF4-FFF2-40B4-BE49-F238E27FC236}">
                      <a16:creationId xmlns:a16="http://schemas.microsoft.com/office/drawing/2014/main" id="{89A25A2C-DACA-06C0-2A14-E4DE795C963E}"/>
                    </a:ext>
                  </a:extLst>
                </p:cNvPr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4584875" y="4727442"/>
                  <a:ext cx="3015680" cy="10002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传统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机器学习方法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，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如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SVM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，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NB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（朴素贝叶斯）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Number2">
                <a:extLst>
                  <a:ext uri="{FF2B5EF4-FFF2-40B4-BE49-F238E27FC236}">
                    <a16:creationId xmlns:a16="http://schemas.microsoft.com/office/drawing/2014/main" id="{511A2F1C-B7E0-A2E1-C6BD-AFCAA86CAE0C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822715" y="3549065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 lIns="91440" tIns="45720" rIns="91440" bIns="45720" rtlCol="0" anchor="ctr" anchorCtr="1">
                <a:normAutofit lnSpcReduction="10000"/>
              </a:bodyPr>
              <a:lstStyle/>
              <a:p>
                <a:pPr algn="ctr"/>
                <a:r>
                  <a:rPr kumimoji="1" lang="en-US" altLang="zh-CN" sz="2000" b="1">
                    <a:solidFill>
                      <a:srgbClr val="FFFFFF"/>
                    </a:solidFill>
                  </a:rPr>
                  <a:t>02</a:t>
                </a:r>
                <a:endParaRPr kumimoji="1" lang="zh-CN" altLang="en-US" sz="2000" b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组合 8">
              <a:extLst>
                <a:ext uri="{FF2B5EF4-FFF2-40B4-BE49-F238E27FC236}">
                  <a16:creationId xmlns:a16="http://schemas.microsoft.com/office/drawing/2014/main" id="{C6BA573E-F677-C084-A1F9-8E4097618AC6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8503220" y="3549065"/>
              <a:ext cx="3015680" cy="2178635"/>
              <a:chOff x="8503220" y="3549065"/>
              <a:chExt cx="3015680" cy="2178635"/>
            </a:xfrm>
          </p:grpSpPr>
          <p:grpSp>
            <p:nvGrpSpPr>
              <p:cNvPr id="17" name="组合 7">
                <a:extLst>
                  <a:ext uri="{FF2B5EF4-FFF2-40B4-BE49-F238E27FC236}">
                    <a16:creationId xmlns:a16="http://schemas.microsoft.com/office/drawing/2014/main" id="{8E1FD1F5-58E5-71F4-19BF-EC19DF1D8675}"/>
                  </a:ext>
                </a:extLst>
              </p:cNvPr>
              <p:cNvGrpSpPr/>
              <p:nvPr>
                <p:custDataLst>
                  <p:tags r:id="rId7"/>
                </p:custDataLst>
              </p:nvPr>
            </p:nvGrpSpPr>
            <p:grpSpPr>
              <a:xfrm>
                <a:off x="8503220" y="4181768"/>
                <a:ext cx="3015680" cy="1545932"/>
                <a:chOff x="8503220" y="4181768"/>
                <a:chExt cx="3015680" cy="1545932"/>
              </a:xfrm>
            </p:grpSpPr>
            <p:sp>
              <p:nvSpPr>
                <p:cNvPr id="18" name="Bullet3">
                  <a:extLst>
                    <a:ext uri="{FF2B5EF4-FFF2-40B4-BE49-F238E27FC236}">
                      <a16:creationId xmlns:a16="http://schemas.microsoft.com/office/drawing/2014/main" id="{65792DF4-1CAA-362D-E08F-E68548B503BC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8503220" y="4181768"/>
                  <a:ext cx="301568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1">
                  <a:normAutofit/>
                </a:bodyPr>
                <a:lstStyle/>
                <a:p>
                  <a:pPr algn="ctr"/>
                  <a:r>
                    <a:rPr kumimoji="1" lang="en-US" altLang="zh-CN" b="1">
                      <a:solidFill>
                        <a:schemeClr val="tx1"/>
                      </a:solidFill>
                    </a:rPr>
                    <a:t>基于深度学习的方法</a:t>
                  </a:r>
                </a:p>
              </p:txBody>
            </p:sp>
            <p:sp>
              <p:nvSpPr>
                <p:cNvPr id="19" name="Text3">
                  <a:extLst>
                    <a:ext uri="{FF2B5EF4-FFF2-40B4-BE49-F238E27FC236}">
                      <a16:creationId xmlns:a16="http://schemas.microsoft.com/office/drawing/2014/main" id="{F2E80EAA-6FD6-3273-AE16-4910E67695D1}"/>
                    </a:ext>
                  </a:extLst>
                </p:cNvPr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8503220" y="4727442"/>
                  <a:ext cx="3015680" cy="10002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深度学习方法利用神经网络模型，如卷积神经网络（CNN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）、</a:t>
                  </a:r>
                  <a:r>
                    <a:rPr kumimoji="1" lang="en-US" altLang="zh-CN" sz="1200" dirty="0" err="1">
                      <a:solidFill>
                        <a:schemeClr val="tx1"/>
                      </a:solidFill>
                    </a:rPr>
                    <a:t>循环神经网络（RNN）等，自动学习文本特征并进行情感分类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。</a:t>
                  </a:r>
                </a:p>
              </p:txBody>
            </p:sp>
          </p:grpSp>
          <p:sp>
            <p:nvSpPr>
              <p:cNvPr id="20" name="Number3">
                <a:extLst>
                  <a:ext uri="{FF2B5EF4-FFF2-40B4-BE49-F238E27FC236}">
                    <a16:creationId xmlns:a16="http://schemas.microsoft.com/office/drawing/2014/main" id="{DED2E931-93F9-CAED-00E6-46C0C87BF48A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741060" y="3549065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 lIns="91440" tIns="45720" rIns="91440" bIns="45720" rtlCol="0" anchor="ctr" anchorCtr="1">
                <a:normAutofit lnSpcReduction="10000"/>
              </a:bodyPr>
              <a:lstStyle/>
              <a:p>
                <a:pPr algn="ctr"/>
                <a:r>
                  <a:rPr kumimoji="1" lang="en-US" altLang="zh-CN" sz="2000" b="1">
                    <a:solidFill>
                      <a:srgbClr val="FFFFFF"/>
                    </a:solidFill>
                  </a:rPr>
                  <a:t>03</a:t>
                </a:r>
                <a:endParaRPr kumimoji="1" lang="zh-CN" altLang="en-US" sz="20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情感</a:t>
            </a:r>
            <a:r>
              <a:rPr lang="zh-CN" altLang="en-US" dirty="0"/>
              <a:t>分析</a:t>
            </a:r>
            <a:r>
              <a:rPr lang="en-US" dirty="0" err="1"/>
              <a:t>方法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3B71E1E-04DF-4460-B1EA-3A3FF03D94E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4613B4-66D0-A6A2-D391-3071984C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7</a:t>
            </a:fld>
            <a:endParaRPr lang="en-US"/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8502ED87-2785-DE4F-5A8D-59747423C5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1435" y="2720080"/>
            <a:ext cx="4568092" cy="3254131"/>
          </a:xfrm>
          <a:prstGeom prst="round2Diag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正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负双分区或正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负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Microsoft YaHei" panose="020B0503020204020204" pitchFamily="34" charset="-122"/>
              </a:rPr>
              <a:t>中性三分区的情感分析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FEFF80CA-698E-C227-909D-B0464562E0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740174" y="2720080"/>
            <a:ext cx="4568092" cy="3254131"/>
          </a:xfrm>
          <a:prstGeom prst="round2Diag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关注用户情绪变化及其心理状态更全面的情感分析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Number1">
            <a:extLst>
              <a:ext uri="{FF2B5EF4-FFF2-40B4-BE49-F238E27FC236}">
                <a16:creationId xmlns:a16="http://schemas.microsoft.com/office/drawing/2014/main" id="{3EB12313-1917-DE71-D9BC-873B166E08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76670" y="5182796"/>
            <a:ext cx="6399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accent1"/>
                </a:solidFill>
              </a:rPr>
              <a:t>01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7" name="Number1">
            <a:extLst>
              <a:ext uri="{FF2B5EF4-FFF2-40B4-BE49-F238E27FC236}">
                <a16:creationId xmlns:a16="http://schemas.microsoft.com/office/drawing/2014/main" id="{3AEC1E07-FC86-2333-42D6-884A4F7381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13059" y="5182796"/>
            <a:ext cx="63991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ctr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accent1"/>
                </a:solidFill>
              </a:rPr>
              <a:t>02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66EF3C-6BF0-3CF3-91A0-03E612195976}"/>
              </a:ext>
            </a:extLst>
          </p:cNvPr>
          <p:cNvSpPr txBox="1"/>
          <p:nvPr/>
        </p:nvSpPr>
        <p:spPr>
          <a:xfrm>
            <a:off x="1096629" y="2228850"/>
            <a:ext cx="324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粗粒度情感分析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518700-9C20-736B-2F26-D161EAE7BB8B}"/>
              </a:ext>
            </a:extLst>
          </p:cNvPr>
          <p:cNvSpPr txBox="1"/>
          <p:nvPr/>
        </p:nvSpPr>
        <p:spPr>
          <a:xfrm>
            <a:off x="7233018" y="2228850"/>
            <a:ext cx="324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细粒度情感分析</a:t>
            </a:r>
          </a:p>
        </p:txBody>
      </p:sp>
    </p:spTree>
    <p:extLst>
      <p:ext uri="{BB962C8B-B14F-4D97-AF65-F5344CB8AC3E}">
        <p14:creationId xmlns:p14="http://schemas.microsoft.com/office/powerpoint/2010/main" val="328582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AC2AD-D4B7-D05A-EA1C-E5315DD3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5" y="623000"/>
            <a:ext cx="11422069" cy="58301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18051D-2DDB-4B42-690D-0E3237AE06E7}"/>
              </a:ext>
            </a:extLst>
          </p:cNvPr>
          <p:cNvSpPr txBox="1"/>
          <p:nvPr/>
        </p:nvSpPr>
        <p:spPr>
          <a:xfrm>
            <a:off x="0" y="6611779"/>
            <a:ext cx="11934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图片来源：</a:t>
            </a:r>
            <a:r>
              <a:rPr lang="en-US" altLang="zh-CN" sz="1000" dirty="0"/>
              <a:t>[1]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Albahli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Nawaz M. TSM-CV: Twitter Sentiment Analysis for COVID-19 Vaccines Using Deep Learning[J]. Electronics, 2023, 12(15): 3372.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539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6BE484D-A79A-C5D0-5AE3-6A934CBF29B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71133" y="1770658"/>
            <a:ext cx="8249734" cy="4573579"/>
            <a:chOff x="6380666" y="3212960"/>
            <a:chExt cx="5138234" cy="2921140"/>
          </a:xfrm>
        </p:grpSpPr>
        <p:sp>
          <p:nvSpPr>
            <p:cNvPr id="11" name="Text2">
              <a:extLst>
                <a:ext uri="{FF2B5EF4-FFF2-40B4-BE49-F238E27FC236}">
                  <a16:creationId xmlns:a16="http://schemas.microsoft.com/office/drawing/2014/main" id="{7E7ED8B1-DE49-F449-31D1-2EB99AB5EF8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380666" y="3429000"/>
              <a:ext cx="5138234" cy="2705100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 w="12700" cap="flat">
              <a:noFill/>
              <a:prstDash val="solid"/>
              <a:miter/>
            </a:ln>
            <a:effectLst/>
          </p:spPr>
          <p:txBody>
            <a:bodyPr wrap="square" lIns="180000" tIns="180000" rIns="180000" bIns="18000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pt-BR" altLang="zh-CN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1.</a:t>
              </a:r>
              <a:r>
                <a:rPr lang="zh-CN" altLang="en-US" sz="3200" b="1" i="0" dirty="0">
                  <a:solidFill>
                    <a:srgbClr val="24292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理解情感趋势</a:t>
              </a:r>
              <a:endParaRPr lang="pt-BR" altLang="zh-CN" sz="3200" b="1" i="0" dirty="0">
                <a:solidFill>
                  <a:srgbClr val="24292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pt-BR" altLang="zh-CN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</a:t>
              </a:r>
              <a:r>
                <a:rPr lang="zh-CN" altLang="en-US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掌握、监督社会群体价值判断</a:t>
              </a:r>
              <a:endParaRPr lang="pt-BR" altLang="zh-CN" sz="3200" b="1" dirty="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pt-BR" altLang="zh-CN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</a:t>
              </a:r>
              <a:r>
                <a:rPr lang="zh-CN" altLang="en-US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利于网站监督管理</a:t>
              </a:r>
              <a:endParaRPr lang="pt-BR" altLang="zh-CN" sz="3200" b="1" dirty="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pt-BR" altLang="zh-CN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en-US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加深对经典作品的研究</a:t>
              </a:r>
              <a:endParaRPr lang="en-US" altLang="zh-CN" sz="3200" b="1" dirty="0">
                <a:solidFill>
                  <a:srgbClr val="24292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</a:t>
              </a:r>
              <a:r>
                <a:rPr lang="zh-CN" altLang="en-US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帮助视频创作者提高视频质量，极大地增强在线用户的观看体验。</a:t>
              </a:r>
              <a:r>
                <a:rPr lang="pt-BR" altLang="zh-CN" sz="3200" b="1" dirty="0">
                  <a:solidFill>
                    <a:srgbClr val="24292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    </a:t>
              </a:r>
              <a:endParaRPr lang="pt-BR" altLang="zh-CN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Bullet2">
              <a:extLst>
                <a:ext uri="{FF2B5EF4-FFF2-40B4-BE49-F238E27FC236}">
                  <a16:creationId xmlns:a16="http://schemas.microsoft.com/office/drawing/2014/main" id="{7BB07383-DC2D-BDA0-A046-84EA18C6D84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715201" y="3212960"/>
              <a:ext cx="2408665" cy="432079"/>
            </a:xfrm>
            <a:prstGeom prst="homePlate">
              <a:avLst/>
            </a:prstGeom>
            <a:solidFill>
              <a:schemeClr val="accent1"/>
            </a:solidFill>
            <a:ln w="6055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b="1" dirty="0">
                  <a:solidFill>
                    <a:srgbClr val="FFFFFF"/>
                  </a:solidFill>
                </a:rPr>
                <a:t>情感演化分析的意义</a:t>
              </a:r>
              <a:endParaRPr kumimoji="1" lang="en-US" altLang="zh-CN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1C139"/>
      </a:accent1>
      <a:accent2>
        <a:srgbClr val="066186"/>
      </a:accent2>
      <a:accent3>
        <a:srgbClr val="F48B1F"/>
      </a:accent3>
      <a:accent4>
        <a:srgbClr val="CC470F"/>
      </a:accent4>
      <a:accent5>
        <a:srgbClr val="A5A5A5"/>
      </a:accent5>
      <a:accent6>
        <a:srgbClr val="7F7F7F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1480</Words>
  <Application>Microsoft Office PowerPoint</Application>
  <PresentationFormat>宽屏</PresentationFormat>
  <Paragraphs>168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-apple-system</vt:lpstr>
      <vt:lpstr>Arial Unicode MS</vt:lpstr>
      <vt:lpstr>Helvetica Neue</vt:lpstr>
      <vt:lpstr>PingFangSC-Regular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Consolas</vt:lpstr>
      <vt:lpstr>Office 主题​​</vt:lpstr>
      <vt:lpstr>Designed by iSlide</vt:lpstr>
      <vt:lpstr>弹幕情感演化分析</vt:lpstr>
      <vt:lpstr>目录</vt:lpstr>
      <vt:lpstr>1. 简介</vt:lpstr>
      <vt:lpstr>PowerPoint 演示文稿</vt:lpstr>
      <vt:lpstr>PowerPoint 演示文稿</vt:lpstr>
      <vt:lpstr>情感分析方法</vt:lpstr>
      <vt:lpstr>PowerPoint 演示文稿</vt:lpstr>
      <vt:lpstr>PowerPoint 演示文稿</vt:lpstr>
      <vt:lpstr>PowerPoint 演示文稿</vt:lpstr>
      <vt:lpstr>2.特征提取</vt:lpstr>
      <vt:lpstr>语义级</vt:lpstr>
      <vt:lpstr>主题提取</vt:lpstr>
      <vt:lpstr>词嵌入模型</vt:lpstr>
      <vt:lpstr>PowerPoint 演示文稿</vt:lpstr>
      <vt:lpstr>PowerPoint 演示文稿</vt:lpstr>
      <vt:lpstr>3.情感分析</vt:lpstr>
      <vt:lpstr>深度学习相关算法</vt:lpstr>
      <vt:lpstr>深度学习相关算法</vt:lpstr>
      <vt:lpstr>LSTM与GRU比较</vt:lpstr>
      <vt:lpstr>评估参数</vt:lpstr>
      <vt:lpstr>实验结果</vt:lpstr>
      <vt:lpstr>4. 未来发展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弹幕情感演化分析</dc:title>
  <dc:creator>文昊 平</dc:creator>
  <cp:lastModifiedBy>文昊 平</cp:lastModifiedBy>
  <cp:revision>2</cp:revision>
  <dcterms:created xsi:type="dcterms:W3CDTF">2024-03-24T08:21:06Z</dcterms:created>
  <dcterms:modified xsi:type="dcterms:W3CDTF">2024-03-25T12:14:42Z</dcterms:modified>
</cp:coreProperties>
</file>