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58" r:id="rId4"/>
    <p:sldId id="271" r:id="rId5"/>
    <p:sldId id="256" r:id="rId6"/>
    <p:sldId id="272" r:id="rId7"/>
    <p:sldId id="273" r:id="rId8"/>
    <p:sldId id="261" r:id="rId9"/>
    <p:sldId id="260" r:id="rId10"/>
    <p:sldId id="275" r:id="rId11"/>
    <p:sldId id="276" r:id="rId12"/>
    <p:sldId id="277" r:id="rId13"/>
    <p:sldId id="278" r:id="rId14"/>
    <p:sldId id="266" r:id="rId15"/>
    <p:sldId id="269" r:id="rId16"/>
    <p:sldId id="267" r:id="rId17"/>
    <p:sldId id="268" r:id="rId18"/>
    <p:sldId id="263" r:id="rId19"/>
    <p:sldId id="26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E2711"/>
    <a:srgbClr val="8C6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6F4C6-9BC9-49DC-89B0-51C658864DE7}" v="233" dt="2024-06-13T00:47:41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5971-292A-C5D3-EC5D-582C9E2B5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ED568-7145-CB26-BEB2-BC2EBFBAC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EF18E-5E93-8391-13CF-AF138B49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148B39-4768-F355-6A91-00C89034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49E10-974A-2255-F9BE-8B4F954E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0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84364-2AD6-A6D4-3528-AC0EF3AE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F61E0D-0EFC-10CB-9A48-292EA319A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95E7D-0052-6037-5A22-9FEE065C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8F9526-D234-E114-FF06-6F1D2BC0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8C52B-4588-4F74-D191-AF1116F6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0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0535AA-6623-B429-6E1E-815205F36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0A1BC5-CBDC-0FE1-B6D0-6D727967F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B4840-D668-5D8E-75F5-A7A3D0C8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1EF83-59BE-E30D-00A2-D1777AA3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25EBF4-A4D5-95F9-D82D-9D775CD7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31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6BCAE-7A5B-EBE2-D0AF-A753BC42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5C209E-01F5-3E33-4838-7A84FF5C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C02BA7-D278-8CEE-40A2-D7E388FE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836CA4-8CC0-5E66-8B5B-59A93F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46CCBD-554B-3B04-F43D-E1646F72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3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2D837-A901-9623-2578-AD6CF682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E165AA-324B-6593-13BD-CBD072A06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9E426-90CC-8B17-B749-72A404D3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2338F-5477-3E70-06A7-B45BE3AD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6741F-97C2-F3C4-3C64-26B3B7C4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11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F6928-359F-53CD-8EA8-F0C92E33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5867A-0DC3-39AA-8B21-9795B0908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B6E27A-BE6E-09B1-0C67-8CFA5198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DEBA6-2312-8AA4-B8BC-6283AAB4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7C3A51-CCFA-9CFE-3F3F-9611B771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A3621E-5971-72DE-4C0E-33ACE7CA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19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815B1-48BB-FCDD-0751-A7CB7191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F840D3-17E6-2429-6BE2-BAB1DBA2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45A6E4-FF9A-271E-7A77-AB822872A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23CA4B-188E-AEF3-CFCC-E56C3170A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0A649E-495A-2C04-E1B0-2FEC19E96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0EA281-BFAF-2B56-E441-5E98C47B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C39B9-FE8E-E00B-0EF2-AF2516D2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EC6A01-4A02-A74F-F619-B3DFD2F4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76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6460A-9A62-6256-7E99-DF6D4A36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0DC129-770D-AE31-3A29-4DC2AC37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169BA1-B10F-224B-8735-9BD7E6C3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BD433F-135D-74B6-4B04-A1072386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82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8C6C21-CC15-260A-5B33-963B8178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3E553E-FD71-8C15-1AC3-792BC276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3EFB5F-3598-8A28-BD1D-4FDA3615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51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1A950-9A75-785A-1F90-9958CC00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13772-646D-3386-6BD0-59F9F6CD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29C7E4-91D1-01C6-C376-190402F3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2EA0D-8F71-80C9-7F9A-16646C2E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612EDE-6E5E-198C-A836-5091651E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C2C04-89BB-4723-375A-BADBEB82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AE6F1-41D3-3E84-8EAB-E673E741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E77064-BDEB-0A5C-5685-252B6605A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A99C72-272D-4605-81C3-72A0C77A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C7998F-A6B6-A8DF-BA98-E7ED3709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D27BA6-8E5D-C717-0A68-BFF8B2E0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F1CFA9-3164-1D57-5695-06629679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5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8314EB-E524-608E-5B90-C53C8BB9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C345E-84A9-CC44-F787-23C51E5D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318C4-5596-C747-0BAC-075DB9F88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C42A9FD-C206-474C-AD59-CCA298ACD16E}" type="datetimeFigureOut">
              <a:rPr lang="pt-BR" smtClean="0"/>
              <a:pPr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DDBC8-2C67-4CF6-1738-CB57BA052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CF240-774B-2563-FE7B-924427188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8E8CCEF-762C-4AF8-9645-B94EFCDF34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72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4D7C7-FAF4-8E5A-B4A0-B5637D1B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9052E-5690-113E-6933-C2F82D99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pt-BR" dirty="0"/>
              <a:t>Dados experimentais em </a:t>
            </a:r>
            <a:r>
              <a:rPr lang="pt-BR" dirty="0" err="1"/>
              <a:t>metabolômica</a:t>
            </a:r>
            <a:endParaRPr lang="pt-BR" dirty="0"/>
          </a:p>
          <a:p>
            <a:pPr lvl="2" algn="just">
              <a:spcBef>
                <a:spcPts val="600"/>
              </a:spcBef>
            </a:pPr>
            <a:r>
              <a:rPr lang="pt-BR" dirty="0"/>
              <a:t>Controle vs. Câncer</a:t>
            </a:r>
          </a:p>
          <a:p>
            <a:pPr algn="just">
              <a:spcBef>
                <a:spcPts val="600"/>
              </a:spcBef>
            </a:pPr>
            <a:r>
              <a:rPr lang="pt-BR" dirty="0"/>
              <a:t>Análise estatística dos metabólitos</a:t>
            </a:r>
          </a:p>
          <a:p>
            <a:pPr lvl="2" algn="just">
              <a:spcBef>
                <a:spcPts val="600"/>
              </a:spcBef>
            </a:pPr>
            <a:r>
              <a:rPr lang="pt-BR" dirty="0"/>
              <a:t>Separação em metabólitos sobre e sub representados na grupo câncer</a:t>
            </a:r>
          </a:p>
          <a:p>
            <a:pPr algn="just">
              <a:spcBef>
                <a:spcPts val="600"/>
              </a:spcBef>
            </a:pPr>
            <a:r>
              <a:rPr lang="pt-BR" dirty="0"/>
              <a:t>Enriquecimento de vias metabólicas</a:t>
            </a:r>
          </a:p>
          <a:p>
            <a:pPr lvl="2" algn="just">
              <a:spcBef>
                <a:spcPts val="600"/>
              </a:spcBef>
            </a:pPr>
            <a:r>
              <a:rPr lang="pt-BR" dirty="0"/>
              <a:t>Análise de </a:t>
            </a:r>
            <a:r>
              <a:rPr lang="pt-BR" dirty="0" err="1"/>
              <a:t>sobrerrepresentação</a:t>
            </a:r>
            <a:r>
              <a:rPr lang="pt-BR" dirty="0"/>
              <a:t> em cada um dos subgrupos de metabólitos</a:t>
            </a:r>
          </a:p>
          <a:p>
            <a:pPr algn="just">
              <a:spcBef>
                <a:spcPts val="600"/>
              </a:spcBef>
            </a:pPr>
            <a:r>
              <a:rPr lang="pt-BR" dirty="0"/>
              <a:t>Análise topológica das redes</a:t>
            </a:r>
          </a:p>
          <a:p>
            <a:pPr lvl="2" algn="just">
              <a:spcBef>
                <a:spcPts val="600"/>
              </a:spcBef>
            </a:pPr>
            <a:r>
              <a:rPr lang="pt-BR" dirty="0"/>
              <a:t>Redes de correlação entre metabólitos</a:t>
            </a:r>
          </a:p>
          <a:p>
            <a:pPr lvl="2" algn="just">
              <a:spcBef>
                <a:spcPts val="600"/>
              </a:spcBef>
            </a:pPr>
            <a:r>
              <a:rPr lang="pt-BR" dirty="0"/>
              <a:t>Redes de interação entre metabólitos das vias enriquecidas</a:t>
            </a:r>
          </a:p>
        </p:txBody>
      </p:sp>
    </p:spTree>
    <p:extLst>
      <p:ext uri="{BB962C8B-B14F-4D97-AF65-F5344CB8AC3E}">
        <p14:creationId xmlns:p14="http://schemas.microsoft.com/office/powerpoint/2010/main" val="259188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8F8F0-6F89-4F73-BBF6-79F8948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correlação entre metabólitos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B06B7F8-9E2E-6C86-9B7A-B28F6CDEF2F1}"/>
              </a:ext>
            </a:extLst>
          </p:cNvPr>
          <p:cNvSpPr/>
          <p:nvPr/>
        </p:nvSpPr>
        <p:spPr>
          <a:xfrm>
            <a:off x="838200" y="1942820"/>
            <a:ext cx="10515600" cy="4388400"/>
          </a:xfrm>
          <a:prstGeom prst="roundRect">
            <a:avLst>
              <a:gd name="adj" fmla="val 589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Estruturam-se 4 redes de correlação entre metabólitos seguindo o mesmo modelo lógico.</a:t>
            </a:r>
          </a:p>
          <a:p>
            <a:pPr marL="0" indent="0">
              <a:spcAft>
                <a:spcPts val="600"/>
              </a:spcAft>
              <a:buNone/>
            </a:pPr>
            <a:endParaRPr lang="pt-B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Os metabólitos são os nós, e a correlação entre eles, a aresta que os ligam.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Cada uma das quatro matrizes de correlação torna-se uma rede.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1239A76-7232-2A0A-D42F-F866089A5157}"/>
              </a:ext>
            </a:extLst>
          </p:cNvPr>
          <p:cNvGrpSpPr/>
          <p:nvPr/>
        </p:nvGrpSpPr>
        <p:grpSpPr>
          <a:xfrm>
            <a:off x="5900836" y="4162882"/>
            <a:ext cx="2169750" cy="1492117"/>
            <a:chOff x="1439250" y="3985879"/>
            <a:chExt cx="2169750" cy="1492117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985F646D-89B5-291F-E8CB-D2F75A1AE658}"/>
                </a:ext>
              </a:extLst>
            </p:cNvPr>
            <p:cNvSpPr/>
            <p:nvPr/>
          </p:nvSpPr>
          <p:spPr>
            <a:xfrm>
              <a:off x="1619250" y="4038600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pt-BR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FC7FF39-8E3B-0C1F-84F1-2339BB71E190}"/>
                </a:ext>
              </a:extLst>
            </p:cNvPr>
            <p:cNvSpPr/>
            <p:nvPr/>
          </p:nvSpPr>
          <p:spPr>
            <a:xfrm>
              <a:off x="1439250" y="4795076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0E93602-7593-D550-3000-EDE76B35568F}"/>
                </a:ext>
              </a:extLst>
            </p:cNvPr>
            <p:cNvSpPr/>
            <p:nvPr/>
          </p:nvSpPr>
          <p:spPr>
            <a:xfrm>
              <a:off x="3249000" y="3985879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B21887F-53AB-8EC4-DF66-DB9F94EEF382}"/>
                </a:ext>
              </a:extLst>
            </p:cNvPr>
            <p:cNvCxnSpPr>
              <a:cxnSpLocks/>
              <a:stCxn id="8" idx="3"/>
              <a:endCxn id="6" idx="7"/>
            </p:cNvCxnSpPr>
            <p:nvPr/>
          </p:nvCxnSpPr>
          <p:spPr>
            <a:xfrm flipH="1">
              <a:off x="2869058" y="4293158"/>
              <a:ext cx="432663" cy="87755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CA2AB4F-1F55-736C-CF6F-18B3577955A9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 flipV="1">
              <a:off x="1799250" y="4975076"/>
              <a:ext cx="762529" cy="3229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800D03C0-BB2F-7C0A-69EC-09D2964E32DD}"/>
                </a:ext>
              </a:extLst>
            </p:cNvPr>
            <p:cNvCxnSpPr>
              <a:cxnSpLocks/>
              <a:stCxn id="3" idx="5"/>
              <a:endCxn id="6" idx="1"/>
            </p:cNvCxnSpPr>
            <p:nvPr/>
          </p:nvCxnSpPr>
          <p:spPr>
            <a:xfrm>
              <a:off x="1926529" y="4345879"/>
              <a:ext cx="687971" cy="82483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126AC94-A48F-137C-47AA-CD992DF9CBC6}"/>
                </a:ext>
              </a:extLst>
            </p:cNvPr>
            <p:cNvSpPr/>
            <p:nvPr/>
          </p:nvSpPr>
          <p:spPr>
            <a:xfrm>
              <a:off x="2561779" y="5117996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5861EF2-618D-C0DC-5F99-44ADBA958105}"/>
              </a:ext>
            </a:extLst>
          </p:cNvPr>
          <p:cNvSpPr txBox="1"/>
          <p:nvPr/>
        </p:nvSpPr>
        <p:spPr>
          <a:xfrm>
            <a:off x="838197" y="4276661"/>
            <a:ext cx="421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Tabela de nós (para vias </a:t>
            </a:r>
            <a:r>
              <a:rPr lang="pt-BR" sz="1000" dirty="0" err="1">
                <a:solidFill>
                  <a:schemeClr val="bg1"/>
                </a:solidFill>
              </a:rPr>
              <a:t>sub-representadas</a:t>
            </a:r>
            <a:r>
              <a:rPr lang="pt-BR" sz="1000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43" name="Tabela 42">
            <a:extLst>
              <a:ext uri="{FF2B5EF4-FFF2-40B4-BE49-F238E27FC236}">
                <a16:creationId xmlns:a16="http://schemas.microsoft.com/office/drawing/2014/main" id="{B6FF20CF-8552-8B00-347A-D934B13E4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48332"/>
              </p:ext>
            </p:extLst>
          </p:nvPr>
        </p:nvGraphicFramePr>
        <p:xfrm>
          <a:off x="838200" y="3637606"/>
          <a:ext cx="421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8539661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2327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52848655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20287582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pt-BR" sz="800" dirty="0" err="1"/>
                        <a:t>name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kegg_id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pathway</a:t>
                      </a:r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163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pt-BR" sz="800" err="1"/>
                        <a:t>ornithine</a:t>
                      </a:r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C00077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err="1"/>
                        <a:t>Arginine</a:t>
                      </a:r>
                      <a:r>
                        <a:rPr lang="pt-BR" sz="800"/>
                        <a:t> </a:t>
                      </a:r>
                      <a:r>
                        <a:rPr lang="pt-BR" sz="800" err="1"/>
                        <a:t>biosynthesis</a:t>
                      </a:r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134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pt-BR" sz="800" dirty="0" err="1"/>
                        <a:t>citrulline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C00327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Arginine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biosynthesis</a:t>
                      </a:r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9794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1D2BD02-EF58-3956-D43D-C3255C8B4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83344"/>
              </p:ext>
            </p:extLst>
          </p:nvPr>
        </p:nvGraphicFramePr>
        <p:xfrm>
          <a:off x="838200" y="4679665"/>
          <a:ext cx="421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18539661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5232700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5284865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pt-BR" sz="800" dirty="0" err="1"/>
                        <a:t>source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err="1"/>
                        <a:t>correlation</a:t>
                      </a:r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163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pt-BR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citrulline</a:t>
                      </a:r>
                      <a:endParaRPr lang="pt-B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ornithine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0.2078</a:t>
                      </a:r>
                      <a:endParaRPr lang="pt-BR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13477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C7A49401-D764-7D33-6B07-868730FF3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95102"/>
              </p:ext>
            </p:extLst>
          </p:nvPr>
        </p:nvGraphicFramePr>
        <p:xfrm>
          <a:off x="838200" y="5666045"/>
          <a:ext cx="421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18539661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5232700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5284865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pt-BR" sz="800" dirty="0" err="1"/>
                        <a:t>source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err="1"/>
                        <a:t>correlation</a:t>
                      </a:r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163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pt-BR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citrulline</a:t>
                      </a:r>
                      <a:endParaRPr lang="pt-B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ornithine</a:t>
                      </a:r>
                      <a:endParaRPr lang="pt-B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0.6968</a:t>
                      </a:r>
                      <a:endParaRPr lang="pt-BR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13477"/>
                  </a:ext>
                </a:extLst>
              </a:tr>
            </a:tbl>
          </a:graphicData>
        </a:graphic>
      </p:graphicFrame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388C4A9-C9B0-D54C-50BA-1C61A5F5F2FC}"/>
              </a:ext>
            </a:extLst>
          </p:cNvPr>
          <p:cNvGrpSpPr/>
          <p:nvPr/>
        </p:nvGrpSpPr>
        <p:grpSpPr>
          <a:xfrm>
            <a:off x="9247690" y="4189242"/>
            <a:ext cx="2169750" cy="1492117"/>
            <a:chOff x="1439250" y="3985879"/>
            <a:chExt cx="2169750" cy="1492117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AABB3D55-1B1F-0DE0-628D-A0B7AB069BAA}"/>
                </a:ext>
              </a:extLst>
            </p:cNvPr>
            <p:cNvSpPr/>
            <p:nvPr/>
          </p:nvSpPr>
          <p:spPr>
            <a:xfrm>
              <a:off x="1619250" y="4038600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pt-BR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1DB5F9D5-F716-378E-9C30-13A874408947}"/>
                </a:ext>
              </a:extLst>
            </p:cNvPr>
            <p:cNvSpPr/>
            <p:nvPr/>
          </p:nvSpPr>
          <p:spPr>
            <a:xfrm>
              <a:off x="1439250" y="4795076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D67AF273-78B1-CFE5-8F29-5047F5F3BC10}"/>
                </a:ext>
              </a:extLst>
            </p:cNvPr>
            <p:cNvSpPr/>
            <p:nvPr/>
          </p:nvSpPr>
          <p:spPr>
            <a:xfrm>
              <a:off x="3249000" y="3985879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4178D812-C339-5E8E-B968-D4047BF1EA98}"/>
                </a:ext>
              </a:extLst>
            </p:cNvPr>
            <p:cNvCxnSpPr>
              <a:cxnSpLocks/>
              <a:stCxn id="59" idx="6"/>
              <a:endCxn id="62" idx="2"/>
            </p:cNvCxnSpPr>
            <p:nvPr/>
          </p:nvCxnSpPr>
          <p:spPr>
            <a:xfrm flipV="1">
              <a:off x="1979250" y="4165879"/>
              <a:ext cx="1269750" cy="5272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4632080F-AABF-2747-89FE-DF33406F4D57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1619250" y="4398600"/>
              <a:ext cx="180000" cy="39647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491D85C2-C768-2E04-59F7-B7697CB4A880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1926529" y="4345879"/>
              <a:ext cx="687971" cy="8248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7014ACC-5FC3-3EE8-0CD0-BA1403A42CC2}"/>
                </a:ext>
              </a:extLst>
            </p:cNvPr>
            <p:cNvSpPr/>
            <p:nvPr/>
          </p:nvSpPr>
          <p:spPr>
            <a:xfrm>
              <a:off x="2561779" y="5117996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21B91EC-4482-F1CA-FAB8-0FD5EA1DB2B5}"/>
              </a:ext>
            </a:extLst>
          </p:cNvPr>
          <p:cNvSpPr txBox="1"/>
          <p:nvPr/>
        </p:nvSpPr>
        <p:spPr>
          <a:xfrm>
            <a:off x="838200" y="5106385"/>
            <a:ext cx="421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Tabela de arestas com correlações entre metabólitos de vias </a:t>
            </a:r>
            <a:r>
              <a:rPr lang="pt-BR" sz="1000" dirty="0" err="1">
                <a:solidFill>
                  <a:schemeClr val="bg1"/>
                </a:solidFill>
              </a:rPr>
              <a:t>sub-representadas</a:t>
            </a:r>
            <a:r>
              <a:rPr lang="pt-BR" sz="1000" dirty="0">
                <a:solidFill>
                  <a:schemeClr val="bg1"/>
                </a:solidFill>
              </a:rPr>
              <a:t>, de indivíduos com câncer.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700472B-C6B1-C4FE-C956-A68D19E16D45}"/>
              </a:ext>
            </a:extLst>
          </p:cNvPr>
          <p:cNvSpPr txBox="1"/>
          <p:nvPr/>
        </p:nvSpPr>
        <p:spPr>
          <a:xfrm>
            <a:off x="838198" y="6092765"/>
            <a:ext cx="421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Tabela de arestas com correlações entre metabólitos de vias </a:t>
            </a:r>
            <a:r>
              <a:rPr lang="pt-BR" sz="1000" dirty="0" err="1">
                <a:solidFill>
                  <a:schemeClr val="bg1"/>
                </a:solidFill>
              </a:rPr>
              <a:t>sub-representadas</a:t>
            </a:r>
            <a:r>
              <a:rPr lang="pt-BR" sz="1000" dirty="0">
                <a:solidFill>
                  <a:schemeClr val="bg1"/>
                </a:solidFill>
              </a:rPr>
              <a:t>, de indivíduos saudáveis.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AEEDB89-A423-8926-E088-56EB868D4454}"/>
              </a:ext>
            </a:extLst>
          </p:cNvPr>
          <p:cNvSpPr txBox="1"/>
          <p:nvPr/>
        </p:nvSpPr>
        <p:spPr>
          <a:xfrm>
            <a:off x="6665557" y="471399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0.2078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4F1C17B-5A97-3BF2-D81D-0268D85B56BC}"/>
              </a:ext>
            </a:extLst>
          </p:cNvPr>
          <p:cNvSpPr txBox="1"/>
          <p:nvPr/>
        </p:nvSpPr>
        <p:spPr>
          <a:xfrm>
            <a:off x="10045655" y="4790131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0.6968</a:t>
            </a:r>
            <a:endParaRPr lang="pt-BR" sz="1100" dirty="0">
              <a:solidFill>
                <a:schemeClr val="bg1"/>
              </a:solidFill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94BED180-727B-32B9-4AD5-EC736ECFFDA3}"/>
              </a:ext>
            </a:extLst>
          </p:cNvPr>
          <p:cNvCxnSpPr>
            <a:cxnSpLocks/>
            <a:stCxn id="3" idx="7"/>
            <a:endCxn id="82" idx="1"/>
          </p:cNvCxnSpPr>
          <p:nvPr/>
        </p:nvCxnSpPr>
        <p:spPr>
          <a:xfrm flipV="1">
            <a:off x="6388115" y="3685597"/>
            <a:ext cx="942265" cy="58272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8BEEA5E-A2F2-5F65-F3D0-483631D0C9CB}"/>
              </a:ext>
            </a:extLst>
          </p:cNvPr>
          <p:cNvSpPr txBox="1"/>
          <p:nvPr/>
        </p:nvSpPr>
        <p:spPr>
          <a:xfrm>
            <a:off x="7330380" y="3470153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</a:rPr>
              <a:t>name</a:t>
            </a:r>
            <a:r>
              <a:rPr lang="pt-BR" sz="1100" dirty="0">
                <a:solidFill>
                  <a:schemeClr val="bg1"/>
                </a:solidFill>
              </a:rPr>
              <a:t>: “</a:t>
            </a:r>
            <a:r>
              <a:rPr lang="pt-BR" sz="1100" dirty="0" err="1">
                <a:solidFill>
                  <a:schemeClr val="bg1"/>
                </a:solidFill>
              </a:rPr>
              <a:t>ornithine</a:t>
            </a:r>
            <a:r>
              <a:rPr lang="pt-BR" sz="1100" dirty="0">
                <a:solidFill>
                  <a:schemeClr val="bg1"/>
                </a:solidFill>
              </a:rPr>
              <a:t>”</a:t>
            </a:r>
          </a:p>
          <a:p>
            <a:r>
              <a:rPr lang="pt-BR" sz="1100" dirty="0" err="1">
                <a:solidFill>
                  <a:schemeClr val="bg1"/>
                </a:solidFill>
              </a:rPr>
              <a:t>kegg_id</a:t>
            </a:r>
            <a:r>
              <a:rPr lang="pt-BR" sz="1100" dirty="0">
                <a:solidFill>
                  <a:schemeClr val="bg1"/>
                </a:solidFill>
              </a:rPr>
              <a:t>: “C00077”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8B5A7D82-743D-C67F-0CE6-629927A11582}"/>
              </a:ext>
            </a:extLst>
          </p:cNvPr>
          <p:cNvSpPr txBox="1"/>
          <p:nvPr/>
        </p:nvSpPr>
        <p:spPr>
          <a:xfrm>
            <a:off x="7890586" y="543955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</a:rPr>
              <a:t>name</a:t>
            </a:r>
            <a:r>
              <a:rPr lang="pt-BR" sz="1100" dirty="0">
                <a:solidFill>
                  <a:schemeClr val="bg1"/>
                </a:solidFill>
              </a:rPr>
              <a:t>: “</a:t>
            </a:r>
            <a:r>
              <a:rPr lang="pt-BR" sz="1100" dirty="0" err="1">
                <a:solidFill>
                  <a:schemeClr val="bg1"/>
                </a:solidFill>
              </a:rPr>
              <a:t>citrulline</a:t>
            </a:r>
            <a:r>
              <a:rPr lang="pt-BR" sz="1100" dirty="0">
                <a:solidFill>
                  <a:schemeClr val="bg1"/>
                </a:solidFill>
              </a:rPr>
              <a:t>”</a:t>
            </a:r>
          </a:p>
          <a:p>
            <a:r>
              <a:rPr lang="pt-BR" sz="1100" dirty="0" err="1">
                <a:solidFill>
                  <a:schemeClr val="bg1"/>
                </a:solidFill>
              </a:rPr>
              <a:t>kegg_id</a:t>
            </a:r>
            <a:r>
              <a:rPr lang="pt-BR" sz="1100" dirty="0">
                <a:solidFill>
                  <a:schemeClr val="bg1"/>
                </a:solidFill>
              </a:rPr>
              <a:t>: “C00327”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0D2AB338-D704-AFAF-6F45-869CD3522315}"/>
              </a:ext>
            </a:extLst>
          </p:cNvPr>
          <p:cNvCxnSpPr>
            <a:cxnSpLocks/>
            <a:stCxn id="6" idx="6"/>
            <a:endCxn id="90" idx="1"/>
          </p:cNvCxnSpPr>
          <p:nvPr/>
        </p:nvCxnSpPr>
        <p:spPr>
          <a:xfrm>
            <a:off x="7383365" y="5474999"/>
            <a:ext cx="507221" cy="18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8586A5DD-2BEB-8F74-8617-9C06D0A495E0}"/>
              </a:ext>
            </a:extLst>
          </p:cNvPr>
          <p:cNvCxnSpPr>
            <a:cxnSpLocks/>
            <a:stCxn id="59" idx="1"/>
            <a:endCxn id="82" idx="3"/>
          </p:cNvCxnSpPr>
          <p:nvPr/>
        </p:nvCxnSpPr>
        <p:spPr>
          <a:xfrm flipH="1" flipV="1">
            <a:off x="8643560" y="3685597"/>
            <a:ext cx="836851" cy="60908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DFBBECF0-E97B-8825-8E9B-CF1FD83829F3}"/>
              </a:ext>
            </a:extLst>
          </p:cNvPr>
          <p:cNvCxnSpPr>
            <a:cxnSpLocks/>
            <a:stCxn id="61" idx="3"/>
            <a:endCxn id="90" idx="3"/>
          </p:cNvCxnSpPr>
          <p:nvPr/>
        </p:nvCxnSpPr>
        <p:spPr>
          <a:xfrm flipH="1">
            <a:off x="9203766" y="5628638"/>
            <a:ext cx="1219174" cy="263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D714683-E790-90D8-298B-9C4A87E72A45}"/>
              </a:ext>
            </a:extLst>
          </p:cNvPr>
          <p:cNvSpPr txBox="1"/>
          <p:nvPr/>
        </p:nvSpPr>
        <p:spPr>
          <a:xfrm>
            <a:off x="6497883" y="6011418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Rede Câncer | Sub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267254E2-89B5-429C-0DD6-BA6005312087}"/>
              </a:ext>
            </a:extLst>
          </p:cNvPr>
          <p:cNvSpPr txBox="1"/>
          <p:nvPr/>
        </p:nvSpPr>
        <p:spPr>
          <a:xfrm>
            <a:off x="9356530" y="6011418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Rede Saudável | Sub</a:t>
            </a:r>
          </a:p>
        </p:txBody>
      </p:sp>
    </p:spTree>
    <p:extLst>
      <p:ext uri="{BB962C8B-B14F-4D97-AF65-F5344CB8AC3E}">
        <p14:creationId xmlns:p14="http://schemas.microsoft.com/office/powerpoint/2010/main" val="354966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8F8F0-6F89-4F73-BBF6-79F8948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correlação entre metabólitos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B06B7F8-9E2E-6C86-9B7A-B28F6CDEF2F1}"/>
              </a:ext>
            </a:extLst>
          </p:cNvPr>
          <p:cNvSpPr/>
          <p:nvPr/>
        </p:nvSpPr>
        <p:spPr>
          <a:xfrm>
            <a:off x="838200" y="1942820"/>
            <a:ext cx="10515600" cy="4388400"/>
          </a:xfrm>
          <a:prstGeom prst="roundRect">
            <a:avLst>
              <a:gd name="adj" fmla="val 589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Estruturam-se 4 redes de correlação entre metabólitos seguindo o mesmo modelo lógico.</a:t>
            </a:r>
          </a:p>
          <a:p>
            <a:pPr marL="0" indent="0">
              <a:spcAft>
                <a:spcPts val="600"/>
              </a:spcAft>
              <a:buNone/>
            </a:pPr>
            <a:endParaRPr lang="pt-B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Os metabólitos são os nós, e a correlação entre eles, a aresta que </a:t>
            </a:r>
            <a:r>
              <a:rPr lang="pt-BR"/>
              <a:t>os ligam.</a:t>
            </a:r>
            <a:endParaRPr lang="pt-BR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Cada uma das quatro matrizes de correlação torna-se uma rede.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Foram consideradas somente as arestas cujo valor de correlação foi superior a 0.6 ou inferior a -0.6.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4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8F8F0-6F89-4F73-BBF6-79F8948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das vias </a:t>
            </a:r>
            <a:r>
              <a:rPr lang="pt-BR" dirty="0" err="1"/>
              <a:t>sub-representadas</a:t>
            </a:r>
            <a:endParaRPr lang="pt-BR" dirty="0"/>
          </a:p>
        </p:txBody>
      </p:sp>
      <p:pic>
        <p:nvPicPr>
          <p:cNvPr id="3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FBFE6FE-F59B-876A-69A9-AF4146626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6464" r="21943" b="7493"/>
          <a:stretch>
            <a:fillRect/>
          </a:stretch>
        </p:blipFill>
        <p:spPr>
          <a:xfrm>
            <a:off x="838200" y="1690688"/>
            <a:ext cx="5040000" cy="4248000"/>
          </a:xfrm>
          <a:custGeom>
            <a:avLst/>
            <a:gdLst>
              <a:gd name="connsiteX0" fmla="*/ 0 w 5040000"/>
              <a:gd name="connsiteY0" fmla="*/ 0 h 4248000"/>
              <a:gd name="connsiteX1" fmla="*/ 5040000 w 5040000"/>
              <a:gd name="connsiteY1" fmla="*/ 0 h 4248000"/>
              <a:gd name="connsiteX2" fmla="*/ 5040000 w 5040000"/>
              <a:gd name="connsiteY2" fmla="*/ 4248000 h 4248000"/>
              <a:gd name="connsiteX3" fmla="*/ 0 w 5040000"/>
              <a:gd name="connsiteY3" fmla="*/ 4248000 h 4248000"/>
              <a:gd name="connsiteX4" fmla="*/ 0 w 5040000"/>
              <a:gd name="connsiteY4" fmla="*/ 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48000">
                <a:moveTo>
                  <a:pt x="0" y="0"/>
                </a:moveTo>
                <a:lnTo>
                  <a:pt x="5040000" y="0"/>
                </a:lnTo>
                <a:lnTo>
                  <a:pt x="5040000" y="4248000"/>
                </a:lnTo>
                <a:lnTo>
                  <a:pt x="0" y="42480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64FEA44E-CCAB-D141-2051-6B66D436D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6464" r="21943" b="7493"/>
          <a:stretch>
            <a:fillRect/>
          </a:stretch>
        </p:blipFill>
        <p:spPr>
          <a:xfrm>
            <a:off x="6313802" y="1690688"/>
            <a:ext cx="5040000" cy="4248000"/>
          </a:xfrm>
          <a:custGeom>
            <a:avLst/>
            <a:gdLst>
              <a:gd name="connsiteX0" fmla="*/ 0 w 5040000"/>
              <a:gd name="connsiteY0" fmla="*/ 0 h 4248000"/>
              <a:gd name="connsiteX1" fmla="*/ 5040000 w 5040000"/>
              <a:gd name="connsiteY1" fmla="*/ 0 h 4248000"/>
              <a:gd name="connsiteX2" fmla="*/ 5040000 w 5040000"/>
              <a:gd name="connsiteY2" fmla="*/ 4248000 h 4248000"/>
              <a:gd name="connsiteX3" fmla="*/ 0 w 5040000"/>
              <a:gd name="connsiteY3" fmla="*/ 4248000 h 4248000"/>
              <a:gd name="connsiteX4" fmla="*/ 0 w 5040000"/>
              <a:gd name="connsiteY4" fmla="*/ 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48000">
                <a:moveTo>
                  <a:pt x="0" y="0"/>
                </a:moveTo>
                <a:lnTo>
                  <a:pt x="5040000" y="0"/>
                </a:lnTo>
                <a:lnTo>
                  <a:pt x="5040000" y="4248000"/>
                </a:lnTo>
                <a:lnTo>
                  <a:pt x="0" y="424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CA581C1-BD40-F198-3011-1816CAC55F9F}"/>
              </a:ext>
            </a:extLst>
          </p:cNvPr>
          <p:cNvSpPr txBox="1"/>
          <p:nvPr/>
        </p:nvSpPr>
        <p:spPr>
          <a:xfrm>
            <a:off x="838201" y="5981740"/>
            <a:ext cx="50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Saudável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ABF9D0-A63A-7D81-785F-28371023B53E}"/>
              </a:ext>
            </a:extLst>
          </p:cNvPr>
          <p:cNvSpPr txBox="1"/>
          <p:nvPr/>
        </p:nvSpPr>
        <p:spPr>
          <a:xfrm>
            <a:off x="6313800" y="5981740"/>
            <a:ext cx="50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Câncer</a:t>
            </a:r>
          </a:p>
        </p:txBody>
      </p:sp>
    </p:spTree>
    <p:extLst>
      <p:ext uri="{BB962C8B-B14F-4D97-AF65-F5344CB8AC3E}">
        <p14:creationId xmlns:p14="http://schemas.microsoft.com/office/powerpoint/2010/main" val="375472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8F8F0-6F89-4F73-BBF6-79F8948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das vias </a:t>
            </a:r>
            <a:r>
              <a:rPr lang="pt-BR" dirty="0" err="1"/>
              <a:t>sobrerrepresentadas</a:t>
            </a:r>
            <a:endParaRPr lang="pt-BR" dirty="0"/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A686FC5-5A34-B049-61E6-84A4DA7AB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6464" r="21943" b="7493"/>
          <a:stretch>
            <a:fillRect/>
          </a:stretch>
        </p:blipFill>
        <p:spPr>
          <a:xfrm>
            <a:off x="838198" y="1690688"/>
            <a:ext cx="5040000" cy="4248000"/>
          </a:xfrm>
          <a:custGeom>
            <a:avLst/>
            <a:gdLst>
              <a:gd name="connsiteX0" fmla="*/ 0 w 5040000"/>
              <a:gd name="connsiteY0" fmla="*/ 0 h 4248000"/>
              <a:gd name="connsiteX1" fmla="*/ 5040000 w 5040000"/>
              <a:gd name="connsiteY1" fmla="*/ 0 h 4248000"/>
              <a:gd name="connsiteX2" fmla="*/ 5040000 w 5040000"/>
              <a:gd name="connsiteY2" fmla="*/ 4248000 h 4248000"/>
              <a:gd name="connsiteX3" fmla="*/ 0 w 5040000"/>
              <a:gd name="connsiteY3" fmla="*/ 4248000 h 4248000"/>
              <a:gd name="connsiteX4" fmla="*/ 0 w 5040000"/>
              <a:gd name="connsiteY4" fmla="*/ 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48000">
                <a:moveTo>
                  <a:pt x="0" y="0"/>
                </a:moveTo>
                <a:lnTo>
                  <a:pt x="5040000" y="0"/>
                </a:lnTo>
                <a:lnTo>
                  <a:pt x="5040000" y="4248000"/>
                </a:lnTo>
                <a:lnTo>
                  <a:pt x="0" y="42480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Imagem 5" descr="Diagrama&#10;&#10;Descrição gerada automaticamente com confiança baixa">
            <a:extLst>
              <a:ext uri="{FF2B5EF4-FFF2-40B4-BE49-F238E27FC236}">
                <a16:creationId xmlns:a16="http://schemas.microsoft.com/office/drawing/2014/main" id="{53A885F7-0754-2FC6-DD2C-994672E34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6464" r="21943" b="7493"/>
          <a:stretch>
            <a:fillRect/>
          </a:stretch>
        </p:blipFill>
        <p:spPr>
          <a:xfrm>
            <a:off x="6313800" y="1690688"/>
            <a:ext cx="5040000" cy="4248000"/>
          </a:xfrm>
          <a:custGeom>
            <a:avLst/>
            <a:gdLst>
              <a:gd name="connsiteX0" fmla="*/ 0 w 5040000"/>
              <a:gd name="connsiteY0" fmla="*/ 0 h 4248000"/>
              <a:gd name="connsiteX1" fmla="*/ 5040000 w 5040000"/>
              <a:gd name="connsiteY1" fmla="*/ 0 h 4248000"/>
              <a:gd name="connsiteX2" fmla="*/ 5040000 w 5040000"/>
              <a:gd name="connsiteY2" fmla="*/ 4248000 h 4248000"/>
              <a:gd name="connsiteX3" fmla="*/ 0 w 5040000"/>
              <a:gd name="connsiteY3" fmla="*/ 4248000 h 4248000"/>
              <a:gd name="connsiteX4" fmla="*/ 0 w 5040000"/>
              <a:gd name="connsiteY4" fmla="*/ 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48000">
                <a:moveTo>
                  <a:pt x="0" y="0"/>
                </a:moveTo>
                <a:lnTo>
                  <a:pt x="5040000" y="0"/>
                </a:lnTo>
                <a:lnTo>
                  <a:pt x="5040000" y="4248000"/>
                </a:lnTo>
                <a:lnTo>
                  <a:pt x="0" y="424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3EE22CE-B839-D6A6-4D74-1E452EC0063E}"/>
              </a:ext>
            </a:extLst>
          </p:cNvPr>
          <p:cNvSpPr txBox="1"/>
          <p:nvPr/>
        </p:nvSpPr>
        <p:spPr>
          <a:xfrm>
            <a:off x="838201" y="5981740"/>
            <a:ext cx="50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Saudável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2623BC-1A09-A114-95C3-B341A618826B}"/>
              </a:ext>
            </a:extLst>
          </p:cNvPr>
          <p:cNvSpPr txBox="1"/>
          <p:nvPr/>
        </p:nvSpPr>
        <p:spPr>
          <a:xfrm>
            <a:off x="6313800" y="5981740"/>
            <a:ext cx="50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Câncer</a:t>
            </a:r>
          </a:p>
        </p:txBody>
      </p:sp>
    </p:spTree>
    <p:extLst>
      <p:ext uri="{BB962C8B-B14F-4D97-AF65-F5344CB8AC3E}">
        <p14:creationId xmlns:p14="http://schemas.microsoft.com/office/powerpoint/2010/main" val="357263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A4317-4831-2A9C-99C3-B6B4AA7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Healthy</a:t>
            </a:r>
            <a:r>
              <a:rPr lang="pt-BR" dirty="0"/>
              <a:t> </a:t>
            </a:r>
            <a:r>
              <a:rPr lang="pt-BR" dirty="0" err="1"/>
              <a:t>down</a:t>
            </a:r>
            <a:endParaRPr lang="pt-BR" dirty="0"/>
          </a:p>
        </p:txBody>
      </p:sp>
      <p:pic>
        <p:nvPicPr>
          <p:cNvPr id="13" name="Imagem 1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D9859AA1-B364-2BB8-1678-BBCFB58A2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6464" r="21943" b="7493"/>
          <a:stretch>
            <a:fillRect/>
          </a:stretch>
        </p:blipFill>
        <p:spPr>
          <a:xfrm>
            <a:off x="4476750" y="1279600"/>
            <a:ext cx="5040000" cy="4248000"/>
          </a:xfrm>
          <a:custGeom>
            <a:avLst/>
            <a:gdLst>
              <a:gd name="connsiteX0" fmla="*/ 0 w 5040000"/>
              <a:gd name="connsiteY0" fmla="*/ 0 h 4248000"/>
              <a:gd name="connsiteX1" fmla="*/ 5040000 w 5040000"/>
              <a:gd name="connsiteY1" fmla="*/ 0 h 4248000"/>
              <a:gd name="connsiteX2" fmla="*/ 5040000 w 5040000"/>
              <a:gd name="connsiteY2" fmla="*/ 4248000 h 4248000"/>
              <a:gd name="connsiteX3" fmla="*/ 0 w 5040000"/>
              <a:gd name="connsiteY3" fmla="*/ 4248000 h 4248000"/>
              <a:gd name="connsiteX4" fmla="*/ 0 w 5040000"/>
              <a:gd name="connsiteY4" fmla="*/ 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48000">
                <a:moveTo>
                  <a:pt x="0" y="0"/>
                </a:moveTo>
                <a:lnTo>
                  <a:pt x="5040000" y="0"/>
                </a:lnTo>
                <a:lnTo>
                  <a:pt x="5040000" y="4248000"/>
                </a:lnTo>
                <a:lnTo>
                  <a:pt x="0" y="424800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956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A4317-4831-2A9C-99C3-B6B4AA7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Cancer</a:t>
            </a:r>
            <a:r>
              <a:rPr lang="pt-BR"/>
              <a:t> </a:t>
            </a:r>
            <a:r>
              <a:rPr lang="pt-BR" err="1"/>
              <a:t>down</a:t>
            </a:r>
            <a:endParaRPr lang="pt-BR"/>
          </a:p>
        </p:txBody>
      </p:sp>
      <p:pic>
        <p:nvPicPr>
          <p:cNvPr id="7" name="Imagem 6" descr="Gráfico&#10;&#10;Descrição gerada automaticamente">
            <a:extLst>
              <a:ext uri="{FF2B5EF4-FFF2-40B4-BE49-F238E27FC236}">
                <a16:creationId xmlns:a16="http://schemas.microsoft.com/office/drawing/2014/main" id="{E40983F2-F3A4-D3C1-39C3-E214D958C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6464" r="21943" b="7493"/>
          <a:stretch>
            <a:fillRect/>
          </a:stretch>
        </p:blipFill>
        <p:spPr>
          <a:xfrm>
            <a:off x="4476750" y="1279600"/>
            <a:ext cx="5040000" cy="4248000"/>
          </a:xfrm>
          <a:custGeom>
            <a:avLst/>
            <a:gdLst>
              <a:gd name="connsiteX0" fmla="*/ 0 w 5040000"/>
              <a:gd name="connsiteY0" fmla="*/ 0 h 4248000"/>
              <a:gd name="connsiteX1" fmla="*/ 5040000 w 5040000"/>
              <a:gd name="connsiteY1" fmla="*/ 0 h 4248000"/>
              <a:gd name="connsiteX2" fmla="*/ 5040000 w 5040000"/>
              <a:gd name="connsiteY2" fmla="*/ 4248000 h 4248000"/>
              <a:gd name="connsiteX3" fmla="*/ 0 w 5040000"/>
              <a:gd name="connsiteY3" fmla="*/ 4248000 h 4248000"/>
              <a:gd name="connsiteX4" fmla="*/ 0 w 5040000"/>
              <a:gd name="connsiteY4" fmla="*/ 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48000">
                <a:moveTo>
                  <a:pt x="0" y="0"/>
                </a:moveTo>
                <a:lnTo>
                  <a:pt x="5040000" y="0"/>
                </a:lnTo>
                <a:lnTo>
                  <a:pt x="5040000" y="4248000"/>
                </a:lnTo>
                <a:lnTo>
                  <a:pt x="0" y="424800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447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A4317-4831-2A9C-99C3-B6B4AA7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Healthy</a:t>
            </a:r>
            <a:r>
              <a:rPr lang="pt-BR"/>
              <a:t> </a:t>
            </a:r>
            <a:r>
              <a:rPr lang="pt-BR" err="1"/>
              <a:t>up</a:t>
            </a:r>
            <a:endParaRPr lang="pt-BR"/>
          </a:p>
        </p:txBody>
      </p:sp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6195A53-F332-26D3-0ECA-C9C994009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6464" r="21943" b="7493"/>
          <a:stretch>
            <a:fillRect/>
          </a:stretch>
        </p:blipFill>
        <p:spPr>
          <a:xfrm>
            <a:off x="4476750" y="1279600"/>
            <a:ext cx="5040000" cy="4248000"/>
          </a:xfrm>
          <a:custGeom>
            <a:avLst/>
            <a:gdLst>
              <a:gd name="connsiteX0" fmla="*/ 0 w 5040000"/>
              <a:gd name="connsiteY0" fmla="*/ 0 h 4248000"/>
              <a:gd name="connsiteX1" fmla="*/ 5040000 w 5040000"/>
              <a:gd name="connsiteY1" fmla="*/ 0 h 4248000"/>
              <a:gd name="connsiteX2" fmla="*/ 5040000 w 5040000"/>
              <a:gd name="connsiteY2" fmla="*/ 4248000 h 4248000"/>
              <a:gd name="connsiteX3" fmla="*/ 0 w 5040000"/>
              <a:gd name="connsiteY3" fmla="*/ 4248000 h 4248000"/>
              <a:gd name="connsiteX4" fmla="*/ 0 w 5040000"/>
              <a:gd name="connsiteY4" fmla="*/ 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48000">
                <a:moveTo>
                  <a:pt x="0" y="0"/>
                </a:moveTo>
                <a:lnTo>
                  <a:pt x="5040000" y="0"/>
                </a:lnTo>
                <a:lnTo>
                  <a:pt x="5040000" y="4248000"/>
                </a:lnTo>
                <a:lnTo>
                  <a:pt x="0" y="424800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630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A4317-4831-2A9C-99C3-B6B4AA7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Cancer</a:t>
            </a:r>
            <a:r>
              <a:rPr lang="pt-BR"/>
              <a:t> </a:t>
            </a:r>
            <a:r>
              <a:rPr lang="pt-BR" err="1"/>
              <a:t>up</a:t>
            </a:r>
            <a:endParaRPr lang="pt-BR"/>
          </a:p>
        </p:txBody>
      </p:sp>
      <p:pic>
        <p:nvPicPr>
          <p:cNvPr id="7" name="Imagem 6" descr="Diagrama&#10;&#10;Descrição gerada automaticamente com confiança baixa">
            <a:extLst>
              <a:ext uri="{FF2B5EF4-FFF2-40B4-BE49-F238E27FC236}">
                <a16:creationId xmlns:a16="http://schemas.microsoft.com/office/drawing/2014/main" id="{99779CA8-A430-7587-014E-F45E8AF96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6464" r="21943" b="7493"/>
          <a:stretch>
            <a:fillRect/>
          </a:stretch>
        </p:blipFill>
        <p:spPr>
          <a:xfrm>
            <a:off x="4476750" y="1279600"/>
            <a:ext cx="5040000" cy="4248000"/>
          </a:xfrm>
          <a:custGeom>
            <a:avLst/>
            <a:gdLst>
              <a:gd name="connsiteX0" fmla="*/ 0 w 5040000"/>
              <a:gd name="connsiteY0" fmla="*/ 0 h 4248000"/>
              <a:gd name="connsiteX1" fmla="*/ 5040000 w 5040000"/>
              <a:gd name="connsiteY1" fmla="*/ 0 h 4248000"/>
              <a:gd name="connsiteX2" fmla="*/ 5040000 w 5040000"/>
              <a:gd name="connsiteY2" fmla="*/ 4248000 h 4248000"/>
              <a:gd name="connsiteX3" fmla="*/ 0 w 5040000"/>
              <a:gd name="connsiteY3" fmla="*/ 4248000 h 4248000"/>
              <a:gd name="connsiteX4" fmla="*/ 0 w 5040000"/>
              <a:gd name="connsiteY4" fmla="*/ 0 h 42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48000">
                <a:moveTo>
                  <a:pt x="0" y="0"/>
                </a:moveTo>
                <a:lnTo>
                  <a:pt x="5040000" y="0"/>
                </a:lnTo>
                <a:lnTo>
                  <a:pt x="5040000" y="4248000"/>
                </a:lnTo>
                <a:lnTo>
                  <a:pt x="0" y="424800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873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10F9F29-5974-641E-C422-6E2AD4C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Rede exportada para </a:t>
            </a:r>
            <a:r>
              <a:rPr lang="pt-BR" err="1"/>
              <a:t>Cytoscape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000238-E083-7CBD-07C1-741A7B202B8B}"/>
              </a:ext>
            </a:extLst>
          </p:cNvPr>
          <p:cNvSpPr txBox="1"/>
          <p:nvPr/>
        </p:nvSpPr>
        <p:spPr>
          <a:xfrm>
            <a:off x="838200" y="2282736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200">
                <a:latin typeface="Aptos Mono" panose="020F0502020204030204" pitchFamily="49" charset="0"/>
              </a:defRPr>
            </a:lvl1pPr>
          </a:lstStyle>
          <a:p>
            <a:r>
              <a:rPr lang="pt-BR"/>
              <a:t>MATCH (c1:Healthy)-[</a:t>
            </a:r>
            <a:r>
              <a:rPr lang="pt-BR" err="1"/>
              <a:t>c:HealthyCorrelates</a:t>
            </a:r>
            <a:r>
              <a:rPr lang="pt-BR"/>
              <a:t>]-(c2:Healthy)</a:t>
            </a:r>
          </a:p>
          <a:p>
            <a:r>
              <a:rPr lang="pt-BR"/>
              <a:t>WHERE  </a:t>
            </a:r>
            <a:r>
              <a:rPr lang="pt-BR" err="1"/>
              <a:t>abs</a:t>
            </a:r>
            <a:r>
              <a:rPr lang="pt-BR"/>
              <a:t>(</a:t>
            </a:r>
            <a:r>
              <a:rPr lang="pt-BR" err="1"/>
              <a:t>c.correlation</a:t>
            </a:r>
            <a:r>
              <a:rPr lang="pt-BR"/>
              <a:t>) &gt; 0.5 AND c1 &gt; c2</a:t>
            </a:r>
          </a:p>
          <a:p>
            <a:r>
              <a:rPr lang="pt-BR"/>
              <a:t>// RETURN c1, c2, c</a:t>
            </a:r>
          </a:p>
          <a:p>
            <a:r>
              <a:rPr lang="pt-BR"/>
              <a:t>RETURN c1.name, c2.name, </a:t>
            </a:r>
            <a:r>
              <a:rPr lang="pt-BR" err="1"/>
              <a:t>c.correlation</a:t>
            </a:r>
            <a:r>
              <a:rPr lang="pt-BR"/>
              <a:t>, c1.kegg_id, c2.kegg_id, c1.pathway, c2.pathway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DAC192-B5DD-EB34-36B1-6180379F99BE}"/>
              </a:ext>
            </a:extLst>
          </p:cNvPr>
          <p:cNvSpPr txBox="1"/>
          <p:nvPr/>
        </p:nvSpPr>
        <p:spPr>
          <a:xfrm>
            <a:off x="838200" y="4608513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>
                <a:latin typeface="Aptos Mono" panose="020F0502020204030204" pitchFamily="49" charset="0"/>
              </a:rPr>
              <a:t>MATCH (c1:Cancer)-[</a:t>
            </a:r>
            <a:r>
              <a:rPr lang="pt-BR" sz="1200" err="1">
                <a:latin typeface="Aptos Mono" panose="020F0502020204030204" pitchFamily="49" charset="0"/>
              </a:rPr>
              <a:t>c:CancerCorrelates</a:t>
            </a:r>
            <a:r>
              <a:rPr lang="pt-BR" sz="1200">
                <a:latin typeface="Aptos Mono" panose="020F0502020204030204" pitchFamily="49" charset="0"/>
              </a:rPr>
              <a:t>]-(c2:Cancer)</a:t>
            </a:r>
          </a:p>
          <a:p>
            <a:r>
              <a:rPr lang="pt-BR" sz="1200">
                <a:latin typeface="Aptos Mono" panose="020F0502020204030204" pitchFamily="49" charset="0"/>
              </a:rPr>
              <a:t>WHERE </a:t>
            </a:r>
            <a:r>
              <a:rPr lang="pt-BR" sz="1200" err="1">
                <a:latin typeface="Aptos Mono" panose="020F0502020204030204" pitchFamily="49" charset="0"/>
              </a:rPr>
              <a:t>abs</a:t>
            </a:r>
            <a:r>
              <a:rPr lang="pt-BR" sz="1200">
                <a:latin typeface="Aptos Mono" panose="020F0502020204030204" pitchFamily="49" charset="0"/>
              </a:rPr>
              <a:t>(</a:t>
            </a:r>
            <a:r>
              <a:rPr lang="pt-BR" sz="1200" err="1">
                <a:latin typeface="Aptos Mono" panose="020F0502020204030204" pitchFamily="49" charset="0"/>
              </a:rPr>
              <a:t>c.correlation</a:t>
            </a:r>
            <a:r>
              <a:rPr lang="pt-BR" sz="1200">
                <a:latin typeface="Aptos Mono" panose="020F0502020204030204" pitchFamily="49" charset="0"/>
              </a:rPr>
              <a:t>) &gt; 0.5 AND c1 &gt; c2</a:t>
            </a:r>
          </a:p>
          <a:p>
            <a:r>
              <a:rPr lang="pt-BR" sz="1200">
                <a:latin typeface="Aptos Mono" panose="020F0502020204030204" pitchFamily="49" charset="0"/>
              </a:rPr>
              <a:t>// RETURN c1, c2, c</a:t>
            </a:r>
          </a:p>
          <a:p>
            <a:r>
              <a:rPr lang="pt-BR" sz="1200">
                <a:latin typeface="Aptos Mono" panose="020F0502020204030204" pitchFamily="49" charset="0"/>
              </a:rPr>
              <a:t>RETURN c1.name, c2.name, </a:t>
            </a:r>
            <a:r>
              <a:rPr lang="pt-BR" sz="1200" err="1">
                <a:latin typeface="Aptos Mono" panose="020F0502020204030204" pitchFamily="49" charset="0"/>
              </a:rPr>
              <a:t>c.correlation</a:t>
            </a:r>
            <a:r>
              <a:rPr lang="pt-BR" sz="1200">
                <a:latin typeface="Aptos Mono" panose="020F0502020204030204" pitchFamily="49" charset="0"/>
              </a:rPr>
              <a:t>, c1.kegg_id, c2.kegg_id, c1.pathway, c2.pathway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688DEC-597E-5898-1679-9807D40354DD}"/>
              </a:ext>
            </a:extLst>
          </p:cNvPr>
          <p:cNvSpPr txBox="1"/>
          <p:nvPr/>
        </p:nvSpPr>
        <p:spPr>
          <a:xfrm>
            <a:off x="838200" y="1913404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neo4j_query_table_data_healthy.csv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14BC3C-DBBB-4B87-1815-FF4485A51C91}"/>
              </a:ext>
            </a:extLst>
          </p:cNvPr>
          <p:cNvSpPr txBox="1"/>
          <p:nvPr/>
        </p:nvSpPr>
        <p:spPr>
          <a:xfrm>
            <a:off x="838200" y="423918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neo4j_query_table_data_cancer.csv</a:t>
            </a:r>
          </a:p>
        </p:txBody>
      </p:sp>
    </p:spTree>
    <p:extLst>
      <p:ext uri="{BB962C8B-B14F-4D97-AF65-F5344CB8AC3E}">
        <p14:creationId xmlns:p14="http://schemas.microsoft.com/office/powerpoint/2010/main" val="1578763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10F9F29-5974-641E-C422-6E2AD4C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unificado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000238-E083-7CBD-07C1-741A7B202B8B}"/>
              </a:ext>
            </a:extLst>
          </p:cNvPr>
          <p:cNvSpPr txBox="1"/>
          <p:nvPr/>
        </p:nvSpPr>
        <p:spPr>
          <a:xfrm>
            <a:off x="838200" y="2282736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200">
                <a:latin typeface="Aptos Mono" panose="020F0502020204030204" pitchFamily="49" charset="0"/>
              </a:defRPr>
            </a:lvl1pPr>
          </a:lstStyle>
          <a:p>
            <a:r>
              <a:rPr lang="en-US"/>
              <a:t>MATCH (m1:Metabolite)-[</a:t>
            </a:r>
            <a:r>
              <a:rPr lang="en-US" err="1"/>
              <a:t>c:CorrelatesCancer</a:t>
            </a:r>
            <a:r>
              <a:rPr lang="en-US"/>
              <a:t>]-(m2:Metabolite)</a:t>
            </a:r>
          </a:p>
          <a:p>
            <a:r>
              <a:rPr lang="en-US"/>
              <a:t>MATCH (m1)-[</a:t>
            </a:r>
            <a:r>
              <a:rPr lang="en-US" err="1"/>
              <a:t>h:CorrelatesHealthy</a:t>
            </a:r>
            <a:r>
              <a:rPr lang="en-US"/>
              <a:t>]-(m2)</a:t>
            </a:r>
          </a:p>
          <a:p>
            <a:r>
              <a:rPr lang="en-US"/>
              <a:t>WHERE abs(</a:t>
            </a:r>
            <a:r>
              <a:rPr lang="en-US" err="1"/>
              <a:t>c.correlation</a:t>
            </a:r>
            <a:r>
              <a:rPr lang="en-US"/>
              <a:t>) &lt; 0.6 and abs(</a:t>
            </a:r>
            <a:r>
              <a:rPr lang="en-US" err="1"/>
              <a:t>h.correlation</a:t>
            </a:r>
            <a:r>
              <a:rPr lang="en-US"/>
              <a:t>) &gt; 0.6</a:t>
            </a:r>
          </a:p>
          <a:p>
            <a:r>
              <a:rPr lang="en-US"/>
              <a:t>RETURN m1, h, m2</a:t>
            </a:r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DAC192-B5DD-EB34-36B1-6180379F99BE}"/>
              </a:ext>
            </a:extLst>
          </p:cNvPr>
          <p:cNvSpPr txBox="1"/>
          <p:nvPr/>
        </p:nvSpPr>
        <p:spPr>
          <a:xfrm>
            <a:off x="838200" y="4608513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Aptos Mono" panose="020F0502020204030204" pitchFamily="49" charset="0"/>
              </a:rPr>
              <a:t>MATCH (m1:Metabolite)-[</a:t>
            </a:r>
            <a:r>
              <a:rPr lang="en-US" sz="1200" err="1">
                <a:latin typeface="Aptos Mono" panose="020F0502020204030204" pitchFamily="49" charset="0"/>
              </a:rPr>
              <a:t>c:CorrelatesCancer</a:t>
            </a:r>
            <a:r>
              <a:rPr lang="en-US" sz="1200">
                <a:latin typeface="Aptos Mono" panose="020F0502020204030204" pitchFamily="49" charset="0"/>
              </a:rPr>
              <a:t>]-(m2:Metabolite)</a:t>
            </a:r>
          </a:p>
          <a:p>
            <a:r>
              <a:rPr lang="en-US" sz="1200">
                <a:latin typeface="Aptos Mono" panose="020F0502020204030204" pitchFamily="49" charset="0"/>
              </a:rPr>
              <a:t>MATCH (m1)-[</a:t>
            </a:r>
            <a:r>
              <a:rPr lang="en-US" sz="1200" err="1">
                <a:latin typeface="Aptos Mono" panose="020F0502020204030204" pitchFamily="49" charset="0"/>
              </a:rPr>
              <a:t>h:CorrelatesHealthy</a:t>
            </a:r>
            <a:r>
              <a:rPr lang="en-US" sz="1200">
                <a:latin typeface="Aptos Mono" panose="020F0502020204030204" pitchFamily="49" charset="0"/>
              </a:rPr>
              <a:t>]-(m2)</a:t>
            </a:r>
          </a:p>
          <a:p>
            <a:r>
              <a:rPr lang="en-US" sz="1200">
                <a:latin typeface="Aptos Mono" panose="020F0502020204030204" pitchFamily="49" charset="0"/>
              </a:rPr>
              <a:t>WHERE abs(</a:t>
            </a:r>
            <a:r>
              <a:rPr lang="en-US" sz="1200" err="1">
                <a:latin typeface="Aptos Mono" panose="020F0502020204030204" pitchFamily="49" charset="0"/>
              </a:rPr>
              <a:t>c.correlation</a:t>
            </a:r>
            <a:r>
              <a:rPr lang="en-US" sz="1200">
                <a:latin typeface="Aptos Mono" panose="020F0502020204030204" pitchFamily="49" charset="0"/>
              </a:rPr>
              <a:t>) &gt; 0.6 and abs(</a:t>
            </a:r>
            <a:r>
              <a:rPr lang="en-US" sz="1200" err="1">
                <a:latin typeface="Aptos Mono" panose="020F0502020204030204" pitchFamily="49" charset="0"/>
              </a:rPr>
              <a:t>h.correlation</a:t>
            </a:r>
            <a:r>
              <a:rPr lang="en-US" sz="1200">
                <a:latin typeface="Aptos Mono" panose="020F0502020204030204" pitchFamily="49" charset="0"/>
              </a:rPr>
              <a:t>) &lt; 0.6</a:t>
            </a:r>
          </a:p>
          <a:p>
            <a:r>
              <a:rPr lang="en-US" sz="1200">
                <a:latin typeface="Aptos Mono" panose="020F0502020204030204" pitchFamily="49" charset="0"/>
              </a:rPr>
              <a:t>RETURN m1, c, m2</a:t>
            </a:r>
            <a:endParaRPr lang="pt-BR" sz="1200">
              <a:latin typeface="Aptos Mono" panose="020F0502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688DEC-597E-5898-1679-9807D40354DD}"/>
              </a:ext>
            </a:extLst>
          </p:cNvPr>
          <p:cNvSpPr txBox="1"/>
          <p:nvPr/>
        </p:nvSpPr>
        <p:spPr>
          <a:xfrm>
            <a:off x="838200" y="1913404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neo4j_query_table_data_healthy_diff.csv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14BC3C-DBBB-4B87-1815-FF4485A51C91}"/>
              </a:ext>
            </a:extLst>
          </p:cNvPr>
          <p:cNvSpPr txBox="1"/>
          <p:nvPr/>
        </p:nvSpPr>
        <p:spPr>
          <a:xfrm>
            <a:off x="838200" y="423918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neo4j_query_table_data_cancer_diff.csv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B20431-6184-FB39-FAF5-EBC160FB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55" y="1951931"/>
            <a:ext cx="3600000" cy="14926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B5B44A-2BD4-FDB6-AC92-AB6922128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255" y="4325137"/>
            <a:ext cx="3600000" cy="139774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4C1455-AD68-16B5-6B55-88837D55D63E}"/>
              </a:ext>
            </a:extLst>
          </p:cNvPr>
          <p:cNvSpPr txBox="1"/>
          <p:nvPr/>
        </p:nvSpPr>
        <p:spPr>
          <a:xfrm>
            <a:off x="9004300" y="387336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/>
              <a:t>Filtra arestas significativas para um grupo, mas não para o outro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27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256FD-8329-5A75-0359-E1F07E42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Dados experimentais em </a:t>
            </a:r>
            <a:r>
              <a:rPr lang="pt-BR" err="1"/>
              <a:t>metabolômica</a:t>
            </a:r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6E9160A-6B4D-F588-4552-64E797AFE470}"/>
              </a:ext>
            </a:extLst>
          </p:cNvPr>
          <p:cNvGrpSpPr/>
          <p:nvPr/>
        </p:nvGrpSpPr>
        <p:grpSpPr>
          <a:xfrm>
            <a:off x="7363481" y="2681375"/>
            <a:ext cx="3704065" cy="2604464"/>
            <a:chOff x="1167881" y="2199195"/>
            <a:chExt cx="3704065" cy="2604464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8E835CCC-5B7A-4FD7-1365-0186D71A0D6F}"/>
                </a:ext>
              </a:extLst>
            </p:cNvPr>
            <p:cNvGrpSpPr/>
            <p:nvPr/>
          </p:nvGrpSpPr>
          <p:grpSpPr>
            <a:xfrm>
              <a:off x="1170013" y="2768246"/>
              <a:ext cx="1697832" cy="868531"/>
              <a:chOff x="6352175" y="2810875"/>
              <a:chExt cx="3168650" cy="1574800"/>
            </a:xfrm>
          </p:grpSpPr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3A8764F2-87A8-0337-A801-02A0593AD64B}"/>
                  </a:ext>
                </a:extLst>
              </p:cNvPr>
              <p:cNvCxnSpPr/>
              <p:nvPr/>
            </p:nvCxnSpPr>
            <p:spPr>
              <a:xfrm>
                <a:off x="66379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248507A3-7BB1-76B6-5260-6C3E1759D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7775" y="3674475"/>
                <a:ext cx="0" cy="6223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1EB650B0-0DD0-EEDD-0A48-55FA7B8C5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7475" y="4150725"/>
                <a:ext cx="0" cy="1460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E47D06B3-AAF4-138A-116C-A75AFAA70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2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60FDC7A5-193D-EB74-B683-982EA4B9C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7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41E8BDE0-ED9C-00F1-1BD1-B5CD0F78A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2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76972C57-F253-4E0C-0E23-0DA50DC4A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575" y="3776075"/>
                <a:ext cx="0" cy="5207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6C118E10-403F-74C5-CCEC-09F60F6D0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47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FCFA327B-E2A5-1309-6B8F-300603F3E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6625" y="404277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55AF8954-4959-6ED4-B16B-B9D39BA8A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325" y="3909425"/>
                <a:ext cx="0" cy="387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C28481D0-F4AE-FB2D-961F-FE1048336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2725" y="3896725"/>
                <a:ext cx="0" cy="4000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9375CA82-8A4A-F9D1-D1A0-19F1F262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475" y="3674475"/>
                <a:ext cx="0" cy="6223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8C735BD0-AFB9-8387-8D2A-F668954583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767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23BDEFF3-F80C-16EE-CE55-ACBD0EDD0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025" y="3776075"/>
                <a:ext cx="0" cy="5207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699495A5-EC78-8C63-5948-EDB9E5E0E87C}"/>
                  </a:ext>
                </a:extLst>
              </p:cNvPr>
              <p:cNvCxnSpPr/>
              <p:nvPr/>
            </p:nvCxnSpPr>
            <p:spPr>
              <a:xfrm>
                <a:off x="6434725" y="2810875"/>
                <a:ext cx="0" cy="157480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C87A80D6-3895-DD01-EBEF-194ED2DED96D}"/>
                  </a:ext>
                </a:extLst>
              </p:cNvPr>
              <p:cNvCxnSpPr/>
              <p:nvPr/>
            </p:nvCxnSpPr>
            <p:spPr>
              <a:xfrm>
                <a:off x="6352175" y="4296775"/>
                <a:ext cx="316865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B426ACA9-442B-6BCF-64A7-D985A9A0FA16}"/>
                </a:ext>
              </a:extLst>
            </p:cNvPr>
            <p:cNvGrpSpPr/>
            <p:nvPr/>
          </p:nvGrpSpPr>
          <p:grpSpPr>
            <a:xfrm>
              <a:off x="3174114" y="2768246"/>
              <a:ext cx="1697832" cy="868531"/>
              <a:chOff x="1308100" y="3136900"/>
              <a:chExt cx="3168650" cy="1574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158B1644-02D5-3870-1D7E-CB6026536290}"/>
                  </a:ext>
                </a:extLst>
              </p:cNvPr>
              <p:cNvCxnSpPr/>
              <p:nvPr/>
            </p:nvCxnSpPr>
            <p:spPr>
              <a:xfrm>
                <a:off x="15938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4D51234B-925F-D561-B236-50238646A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3700" y="4000500"/>
                <a:ext cx="0" cy="6223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D86B83BE-6E1F-14F4-F305-B3CF22EB2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3400" y="4476750"/>
                <a:ext cx="0" cy="1460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731953F5-AED5-75CF-6754-B62B07A9B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1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53AE4728-E7BC-46A6-A278-2E00944A9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6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C05ECB0D-291A-D3E9-72AD-7748FF25B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91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D3AE6501-BC60-7474-9FD6-6EC8E47A6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500" y="4102100"/>
                <a:ext cx="0" cy="520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AA6A3CB-EE8F-5B55-3940-2D1B5777F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540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A28A343D-B7A7-2F41-E00A-AF2A04D0F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550" y="436880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813662FC-DE7E-81C1-75AC-466394689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9250" y="4235450"/>
                <a:ext cx="0" cy="387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477A68F-C233-684B-72C4-3E930DDB8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8650" y="4222750"/>
                <a:ext cx="0" cy="4000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FF10FCB0-E309-EEEF-D7C5-467329F76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400" y="4000500"/>
                <a:ext cx="0" cy="6223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5992FC72-CBB6-6093-2FD7-5B9288CB2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360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8EA30EB2-210B-99CC-EB4A-D7D33DF0B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3950" y="4102100"/>
                <a:ext cx="0" cy="520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E0C0AFB-C4A4-9A41-F809-DEB32791D836}"/>
                  </a:ext>
                </a:extLst>
              </p:cNvPr>
              <p:cNvCxnSpPr/>
              <p:nvPr/>
            </p:nvCxnSpPr>
            <p:spPr>
              <a:xfrm>
                <a:off x="1390650" y="3136900"/>
                <a:ext cx="0" cy="157480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BAD7E5E4-5C25-193E-1F02-3D4D6B5D1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8100" y="4622800"/>
                <a:ext cx="316865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2E851993-11B3-960C-D4CC-AE38528E41BA}"/>
                </a:ext>
              </a:extLst>
            </p:cNvPr>
            <p:cNvGrpSpPr/>
            <p:nvPr/>
          </p:nvGrpSpPr>
          <p:grpSpPr>
            <a:xfrm>
              <a:off x="1167881" y="3935128"/>
              <a:ext cx="1697832" cy="868531"/>
              <a:chOff x="6352175" y="2810875"/>
              <a:chExt cx="3168650" cy="1574800"/>
            </a:xfrm>
          </p:grpSpPr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8F6C87D7-39D5-2093-772B-7539967DD2E7}"/>
                  </a:ext>
                </a:extLst>
              </p:cNvPr>
              <p:cNvCxnSpPr/>
              <p:nvPr/>
            </p:nvCxnSpPr>
            <p:spPr>
              <a:xfrm>
                <a:off x="66379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7444E313-964F-3BB7-B25B-CCB127CD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7775" y="3674475"/>
                <a:ext cx="0" cy="6223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929F826E-2C39-5D2B-9248-E841A134E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7475" y="4150725"/>
                <a:ext cx="0" cy="1460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CB3C01E6-5DCE-C97B-ED8E-9D0769EBF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2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69FB33B2-3A18-0A35-71B8-C964C285D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7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829F5657-2F2F-3A85-5DBA-2534C196B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2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6C3F62A6-7B4F-C87E-E496-0B2A0DEFC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575" y="3776075"/>
                <a:ext cx="0" cy="5207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3A9337F3-3631-168E-6E9B-97F793C65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47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C889DE8D-A4FB-3906-DC95-C808A13A0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6625" y="404277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C61DD5BC-532C-89F4-7AD5-FCCBD9884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325" y="3909425"/>
                <a:ext cx="0" cy="387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7B098D4C-94C1-FDAD-B29E-E94311430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2725" y="3896725"/>
                <a:ext cx="0" cy="4000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5A31364-A3C5-2156-E6F4-E69432792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475" y="3674475"/>
                <a:ext cx="0" cy="6223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6076E91B-7D35-16E8-1C69-B90033134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767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7C58D4D7-64B0-9FC2-501B-24B8BC6C5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025" y="3776075"/>
                <a:ext cx="0" cy="5207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81A2BA7F-491C-CC89-A550-9CE5CFF57555}"/>
                  </a:ext>
                </a:extLst>
              </p:cNvPr>
              <p:cNvCxnSpPr/>
              <p:nvPr/>
            </p:nvCxnSpPr>
            <p:spPr>
              <a:xfrm>
                <a:off x="6434725" y="2810875"/>
                <a:ext cx="0" cy="157480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5B384B0C-33EC-A6B0-CF93-D256725B1612}"/>
                  </a:ext>
                </a:extLst>
              </p:cNvPr>
              <p:cNvCxnSpPr/>
              <p:nvPr/>
            </p:nvCxnSpPr>
            <p:spPr>
              <a:xfrm>
                <a:off x="6352175" y="4296775"/>
                <a:ext cx="316865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B04EEEC6-C7D7-6093-643E-5FF3BEA98F93}"/>
                </a:ext>
              </a:extLst>
            </p:cNvPr>
            <p:cNvGrpSpPr/>
            <p:nvPr/>
          </p:nvGrpSpPr>
          <p:grpSpPr>
            <a:xfrm>
              <a:off x="3174114" y="3928795"/>
              <a:ext cx="1697832" cy="868531"/>
              <a:chOff x="1308100" y="3136900"/>
              <a:chExt cx="3168650" cy="1574800"/>
            </a:xfrm>
          </p:grpSpPr>
          <p:cxnSp>
            <p:nvCxnSpPr>
              <p:cNvPr id="84" name="Conector reto 83">
                <a:extLst>
                  <a:ext uri="{FF2B5EF4-FFF2-40B4-BE49-F238E27FC236}">
                    <a16:creationId xmlns:a16="http://schemas.microsoft.com/office/drawing/2014/main" id="{AD3632A9-C85D-2449-A048-B10281EE1B79}"/>
                  </a:ext>
                </a:extLst>
              </p:cNvPr>
              <p:cNvCxnSpPr/>
              <p:nvPr/>
            </p:nvCxnSpPr>
            <p:spPr>
              <a:xfrm>
                <a:off x="15938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to 84">
                <a:extLst>
                  <a:ext uri="{FF2B5EF4-FFF2-40B4-BE49-F238E27FC236}">
                    <a16:creationId xmlns:a16="http://schemas.microsoft.com/office/drawing/2014/main" id="{2E26D340-708E-8D50-3B4A-15F914BF2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3700" y="4000500"/>
                <a:ext cx="0" cy="6223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>
                <a:extLst>
                  <a:ext uri="{FF2B5EF4-FFF2-40B4-BE49-F238E27FC236}">
                    <a16:creationId xmlns:a16="http://schemas.microsoft.com/office/drawing/2014/main" id="{F859EA2E-E2C5-DD3A-7395-1090B44FF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3400" y="4476750"/>
                <a:ext cx="0" cy="1460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A7E62D11-5D1F-A10A-6987-22984E235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1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C1B220AF-D29F-5203-6BF1-EB7A7660F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6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C8497F45-0628-EB67-8EA6-EF7F814CF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91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5CCFA3BB-7C3D-353B-E8BE-03629F022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500" y="4102100"/>
                <a:ext cx="0" cy="520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2BE21AB8-B7EE-6B69-ADE1-8C4863A18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540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FF978637-7652-6154-358F-EE693CA1F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550" y="436880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02765EB5-FF38-7396-A621-897140637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9250" y="4235450"/>
                <a:ext cx="0" cy="387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FCC6DA36-141A-9C0A-3CC5-C5D41E6F5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8650" y="4222750"/>
                <a:ext cx="0" cy="4000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20A3A117-21F0-F328-A8CA-8B489750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400" y="4000500"/>
                <a:ext cx="0" cy="6223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4EE8D04B-1247-3C40-5764-F1C1D70D2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360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14098509-3ECB-B71E-5BCB-9204AF83B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3950" y="4102100"/>
                <a:ext cx="0" cy="520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>
                <a:extLst>
                  <a:ext uri="{FF2B5EF4-FFF2-40B4-BE49-F238E27FC236}">
                    <a16:creationId xmlns:a16="http://schemas.microsoft.com/office/drawing/2014/main" id="{FE524526-5FB5-529C-AFC1-24E792112700}"/>
                  </a:ext>
                </a:extLst>
              </p:cNvPr>
              <p:cNvCxnSpPr/>
              <p:nvPr/>
            </p:nvCxnSpPr>
            <p:spPr>
              <a:xfrm>
                <a:off x="1390650" y="3136900"/>
                <a:ext cx="0" cy="157480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>
                <a:extLst>
                  <a:ext uri="{FF2B5EF4-FFF2-40B4-BE49-F238E27FC236}">
                    <a16:creationId xmlns:a16="http://schemas.microsoft.com/office/drawing/2014/main" id="{C3B72882-A636-86E0-B072-B9BDEF12AC3D}"/>
                  </a:ext>
                </a:extLst>
              </p:cNvPr>
              <p:cNvCxnSpPr/>
              <p:nvPr/>
            </p:nvCxnSpPr>
            <p:spPr>
              <a:xfrm>
                <a:off x="1308100" y="4622800"/>
                <a:ext cx="316865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2CD95CC-7BD7-A657-5EFA-528CD2593C45}"/>
                </a:ext>
              </a:extLst>
            </p:cNvPr>
            <p:cNvSpPr txBox="1"/>
            <p:nvPr/>
          </p:nvSpPr>
          <p:spPr>
            <a:xfrm>
              <a:off x="1442393" y="2217626"/>
              <a:ext cx="1153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Saudável</a:t>
              </a: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DF320D3E-761D-4AB3-7E6C-3AF97C188A97}"/>
                </a:ext>
              </a:extLst>
            </p:cNvPr>
            <p:cNvSpPr txBox="1"/>
            <p:nvPr/>
          </p:nvSpPr>
          <p:spPr>
            <a:xfrm>
              <a:off x="3549183" y="2199195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Câncer</a:t>
              </a:r>
            </a:p>
          </p:txBody>
        </p:sp>
      </p:grp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25CEF04-D3F5-8488-0CD9-492975D006A5}"/>
              </a:ext>
            </a:extLst>
          </p:cNvPr>
          <p:cNvSpPr/>
          <p:nvPr/>
        </p:nvSpPr>
        <p:spPr>
          <a:xfrm>
            <a:off x="838200" y="1942820"/>
            <a:ext cx="6015272" cy="4387850"/>
          </a:xfrm>
          <a:prstGeom prst="roundRect">
            <a:avLst>
              <a:gd name="adj" fmla="val 589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600"/>
              </a:spcBef>
            </a:pPr>
            <a:r>
              <a:rPr lang="pt-BR" dirty="0">
                <a:solidFill>
                  <a:schemeClr val="bg1"/>
                </a:solidFill>
              </a:rPr>
              <a:t>Dados obtidos do estudo MTBLS6039: </a:t>
            </a:r>
            <a:r>
              <a:rPr lang="pt-BR" b="1" dirty="0" err="1">
                <a:solidFill>
                  <a:schemeClr val="bg1"/>
                </a:solidFill>
              </a:rPr>
              <a:t>Serum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organic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acid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metabolites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can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used</a:t>
            </a:r>
            <a:r>
              <a:rPr lang="pt-BR" b="1" dirty="0">
                <a:solidFill>
                  <a:schemeClr val="bg1"/>
                </a:solidFill>
              </a:rPr>
              <a:t> as </a:t>
            </a:r>
            <a:r>
              <a:rPr lang="pt-BR" b="1" dirty="0" err="1">
                <a:solidFill>
                  <a:schemeClr val="bg1"/>
                </a:solidFill>
              </a:rPr>
              <a:t>potential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biomarkers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to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identify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prostatitis</a:t>
            </a:r>
            <a:r>
              <a:rPr lang="pt-BR" b="1" dirty="0">
                <a:solidFill>
                  <a:schemeClr val="bg1"/>
                </a:solidFill>
              </a:rPr>
              <a:t>, </a:t>
            </a:r>
            <a:r>
              <a:rPr lang="pt-BR" b="1" dirty="0" err="1">
                <a:solidFill>
                  <a:schemeClr val="bg1"/>
                </a:solidFill>
              </a:rPr>
              <a:t>benign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prostatic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hyperplasia</a:t>
            </a:r>
            <a:r>
              <a:rPr lang="pt-BR" b="1" dirty="0">
                <a:solidFill>
                  <a:schemeClr val="bg1"/>
                </a:solidFill>
              </a:rPr>
              <a:t>, </a:t>
            </a:r>
            <a:r>
              <a:rPr lang="pt-BR" b="1" dirty="0" err="1">
                <a:solidFill>
                  <a:schemeClr val="bg1"/>
                </a:solidFill>
              </a:rPr>
              <a:t>and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prostate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cancer</a:t>
            </a:r>
            <a:r>
              <a:rPr lang="pt-BR" b="1" dirty="0">
                <a:solidFill>
                  <a:schemeClr val="bg1"/>
                </a:solidFill>
              </a:rPr>
              <a:t> (</a:t>
            </a:r>
            <a:r>
              <a:rPr lang="pt-BR" b="1" dirty="0" err="1">
                <a:solidFill>
                  <a:schemeClr val="bg1"/>
                </a:solidFill>
              </a:rPr>
              <a:t>Untargeted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assay</a:t>
            </a:r>
            <a:r>
              <a:rPr lang="pt-BR" b="1" dirty="0">
                <a:solidFill>
                  <a:schemeClr val="bg1"/>
                </a:solidFill>
              </a:rPr>
              <a:t>)</a:t>
            </a:r>
          </a:p>
          <a:p>
            <a:pPr algn="just">
              <a:spcBef>
                <a:spcPts val="600"/>
              </a:spcBef>
            </a:pPr>
            <a:endParaRPr lang="pt-BR" b="1" dirty="0">
              <a:solidFill>
                <a:schemeClr val="bg1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40 participantes: 20 controle (saudável), 20 câncer.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Técnica: cromatografia líquida acoplada à espectrometria de massas.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411 metabólitos coletados do soro sanguíneo.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Os dados representam as intensidades dos picos correspondentes a cada um dos metabólitos identificados.</a:t>
            </a:r>
          </a:p>
        </p:txBody>
      </p:sp>
    </p:spTree>
    <p:extLst>
      <p:ext uri="{BB962C8B-B14F-4D97-AF65-F5344CB8AC3E}">
        <p14:creationId xmlns:p14="http://schemas.microsoft.com/office/powerpoint/2010/main" val="300183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BCC9E-1CD5-2805-62CF-097769C2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Análise estatística dos metabólitos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78C3DE8-C65C-1B4E-877A-2A5B89BACD53}"/>
              </a:ext>
            </a:extLst>
          </p:cNvPr>
          <p:cNvSpPr/>
          <p:nvPr/>
        </p:nvSpPr>
        <p:spPr>
          <a:xfrm>
            <a:off x="838200" y="1942820"/>
            <a:ext cx="10515600" cy="4387850"/>
          </a:xfrm>
          <a:prstGeom prst="roundRect">
            <a:avLst>
              <a:gd name="adj" fmla="val 589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600"/>
              </a:spcBef>
            </a:pPr>
            <a:r>
              <a:rPr lang="pt-BR" b="1" dirty="0">
                <a:solidFill>
                  <a:schemeClr val="bg1"/>
                </a:solidFill>
              </a:rPr>
              <a:t>Análise estatística </a:t>
            </a:r>
            <a:r>
              <a:rPr lang="pt-BR" dirty="0" err="1">
                <a:solidFill>
                  <a:schemeClr val="bg1"/>
                </a:solidFill>
              </a:rPr>
              <a:t>univariada</a:t>
            </a:r>
            <a:r>
              <a:rPr lang="pt-BR" dirty="0">
                <a:solidFill>
                  <a:schemeClr val="bg1"/>
                </a:solidFill>
              </a:rPr>
              <a:t> utilizando a ferramenta </a:t>
            </a:r>
            <a:r>
              <a:rPr lang="pt-BR" b="1" dirty="0" err="1">
                <a:solidFill>
                  <a:schemeClr val="bg1"/>
                </a:solidFill>
              </a:rPr>
              <a:t>MetaboAnalys</a:t>
            </a:r>
            <a:r>
              <a:rPr lang="pt-BR" dirty="0" err="1">
                <a:solidFill>
                  <a:schemeClr val="bg1"/>
                </a:solidFill>
              </a:rPr>
              <a:t>t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Filtragem, normalização e transformação dos dados dentro da própria ferramenta.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Filtro: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Normalização: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Transformação: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Determinação de metabólitos que tiveram alterações significativas e expressivas entre indivíduos de diferentes condições: log(FC) &gt; 2 e </a:t>
            </a:r>
            <a:r>
              <a:rPr lang="pt-BR" dirty="0" err="1">
                <a:solidFill>
                  <a:schemeClr val="bg1"/>
                </a:solidFill>
              </a:rPr>
              <a:t>p-val</a:t>
            </a:r>
            <a:r>
              <a:rPr lang="pt-BR" dirty="0">
                <a:solidFill>
                  <a:schemeClr val="bg1"/>
                </a:solidFill>
              </a:rPr>
              <a:t> &lt; 0.05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Uma lista de metabólitos diferenciais é extraída do </a:t>
            </a:r>
            <a:r>
              <a:rPr lang="pt-BR" dirty="0" err="1">
                <a:solidFill>
                  <a:schemeClr val="bg1"/>
                </a:solidFill>
              </a:rPr>
              <a:t>volcano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plot</a:t>
            </a:r>
            <a:r>
              <a:rPr lang="pt-BR" dirty="0">
                <a:solidFill>
                  <a:schemeClr val="bg1"/>
                </a:solidFill>
              </a:rPr>
              <a:t> resultante da análise.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Separação desses metabólitos em dois subgrupos: sobre, e </a:t>
            </a:r>
            <a:r>
              <a:rPr lang="pt-BR" dirty="0" err="1">
                <a:solidFill>
                  <a:schemeClr val="bg1"/>
                </a:solidFill>
              </a:rPr>
              <a:t>sub-representados</a:t>
            </a:r>
            <a:r>
              <a:rPr lang="pt-BR" dirty="0">
                <a:solidFill>
                  <a:schemeClr val="bg1"/>
                </a:solidFill>
              </a:rPr>
              <a:t> no câncer.</a:t>
            </a:r>
          </a:p>
        </p:txBody>
      </p:sp>
    </p:spTree>
    <p:extLst>
      <p:ext uri="{BB962C8B-B14F-4D97-AF65-F5344CB8AC3E}">
        <p14:creationId xmlns:p14="http://schemas.microsoft.com/office/powerpoint/2010/main" val="263226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BCC9E-1CD5-2805-62CF-097769C2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estatística dos metabólitos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3184458-4B1A-8EE5-0C84-C3D6C7466606}"/>
              </a:ext>
            </a:extLst>
          </p:cNvPr>
          <p:cNvSpPr/>
          <p:nvPr/>
        </p:nvSpPr>
        <p:spPr>
          <a:xfrm>
            <a:off x="838200" y="1942820"/>
            <a:ext cx="10515600" cy="4387850"/>
          </a:xfrm>
          <a:prstGeom prst="roundRect">
            <a:avLst>
              <a:gd name="adj" fmla="val 589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600"/>
              </a:spcBef>
            </a:pPr>
            <a:r>
              <a:rPr lang="pt-BR" b="1" dirty="0">
                <a:solidFill>
                  <a:schemeClr val="bg1"/>
                </a:solidFill>
              </a:rPr>
              <a:t>Análise estatística </a:t>
            </a:r>
            <a:r>
              <a:rPr lang="pt-BR" dirty="0" err="1">
                <a:solidFill>
                  <a:schemeClr val="bg1"/>
                </a:solidFill>
              </a:rPr>
              <a:t>univariada</a:t>
            </a:r>
            <a:r>
              <a:rPr lang="pt-BR" dirty="0">
                <a:solidFill>
                  <a:schemeClr val="bg1"/>
                </a:solidFill>
              </a:rPr>
              <a:t> utilizando a ferramenta </a:t>
            </a:r>
            <a:r>
              <a:rPr lang="pt-BR" b="1" dirty="0" err="1">
                <a:solidFill>
                  <a:schemeClr val="bg1"/>
                </a:solidFill>
              </a:rPr>
              <a:t>MetaboAnalys</a:t>
            </a:r>
            <a:r>
              <a:rPr lang="pt-BR" dirty="0" err="1">
                <a:solidFill>
                  <a:schemeClr val="bg1"/>
                </a:solidFill>
              </a:rPr>
              <a:t>t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B365F05-E410-4DF2-2B76-28993BC25F44}"/>
              </a:ext>
            </a:extLst>
          </p:cNvPr>
          <p:cNvGrpSpPr/>
          <p:nvPr/>
        </p:nvGrpSpPr>
        <p:grpSpPr>
          <a:xfrm>
            <a:off x="3576000" y="2731085"/>
            <a:ext cx="5040000" cy="3243630"/>
            <a:chOff x="6313800" y="2405390"/>
            <a:chExt cx="5040000" cy="3243630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FC3DD36-B4F6-F97A-629D-1F76908F5DDA}"/>
                </a:ext>
              </a:extLst>
            </p:cNvPr>
            <p:cNvSpPr txBox="1"/>
            <p:nvPr/>
          </p:nvSpPr>
          <p:spPr>
            <a:xfrm>
              <a:off x="8692356" y="2405390"/>
              <a:ext cx="211534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8C66E3"/>
                  </a:solidFill>
                </a:rPr>
                <a:t>Metabólitos </a:t>
              </a:r>
              <a:r>
                <a:rPr lang="pt-BR" sz="1050" dirty="0" err="1">
                  <a:solidFill>
                    <a:srgbClr val="8C66E3"/>
                  </a:solidFill>
                </a:rPr>
                <a:t>sobrerrepresentados</a:t>
              </a:r>
              <a:endParaRPr lang="pt-BR" sz="1050" dirty="0">
                <a:solidFill>
                  <a:srgbClr val="8C66E3"/>
                </a:solidFill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0C90F3C-653C-145F-F8E5-6CFC7713B422}"/>
                </a:ext>
              </a:extLst>
            </p:cNvPr>
            <p:cNvSpPr txBox="1"/>
            <p:nvPr/>
          </p:nvSpPr>
          <p:spPr>
            <a:xfrm>
              <a:off x="6525297" y="2413084"/>
              <a:ext cx="20079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050">
                  <a:solidFill>
                    <a:srgbClr val="8C66E3"/>
                  </a:solidFill>
                </a:defRPr>
              </a:lvl1pPr>
            </a:lstStyle>
            <a:p>
              <a:r>
                <a:rPr lang="pt-BR" dirty="0">
                  <a:solidFill>
                    <a:srgbClr val="FE2711"/>
                  </a:solidFill>
                </a:rPr>
                <a:t>Metabólitos sub-representados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31D613E-6B3F-4E5B-2728-BB0A1ABE9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13800" y="2625020"/>
              <a:ext cx="5040000" cy="302400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0664577-6ADC-8218-F7D1-93C71B288C8B}"/>
                </a:ext>
              </a:extLst>
            </p:cNvPr>
            <p:cNvSpPr/>
            <p:nvPr/>
          </p:nvSpPr>
          <p:spPr>
            <a:xfrm>
              <a:off x="8326286" y="2667000"/>
              <a:ext cx="2398864" cy="2349500"/>
            </a:xfrm>
            <a:prstGeom prst="rect">
              <a:avLst/>
            </a:prstGeom>
            <a:solidFill>
              <a:srgbClr val="8C66E3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9FFBECB-F628-0369-F971-A30BEB30A634}"/>
                </a:ext>
              </a:extLst>
            </p:cNvPr>
            <p:cNvSpPr/>
            <p:nvPr/>
          </p:nvSpPr>
          <p:spPr>
            <a:xfrm>
              <a:off x="6622256" y="2667000"/>
              <a:ext cx="1519238" cy="2349500"/>
            </a:xfrm>
            <a:prstGeom prst="rect">
              <a:avLst/>
            </a:prstGeom>
            <a:solidFill>
              <a:srgbClr val="FE2711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9545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DF74F9-DE5B-C5EA-9FF7-CFBD80E5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Enriquecimento de vias metabólicas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590D4A0-EAA2-6261-F7F5-E108256E5D2B}"/>
              </a:ext>
            </a:extLst>
          </p:cNvPr>
          <p:cNvSpPr/>
          <p:nvPr/>
        </p:nvSpPr>
        <p:spPr>
          <a:xfrm>
            <a:off x="838200" y="1942820"/>
            <a:ext cx="10515600" cy="4388400"/>
          </a:xfrm>
          <a:prstGeom prst="roundRect">
            <a:avLst>
              <a:gd name="adj" fmla="val 589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Enriquecimento de vias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com a </a:t>
            </a:r>
            <a:r>
              <a:rPr lang="pt-BR" b="1" dirty="0">
                <a:solidFill>
                  <a:schemeClr val="bg1"/>
                </a:solidFill>
              </a:rPr>
              <a:t>Análise de </a:t>
            </a:r>
            <a:r>
              <a:rPr lang="pt-BR" b="1" dirty="0" err="1">
                <a:solidFill>
                  <a:schemeClr val="bg1"/>
                </a:solidFill>
              </a:rPr>
              <a:t>Sobrerrepresentação</a:t>
            </a:r>
            <a:r>
              <a:rPr lang="pt-BR" dirty="0">
                <a:solidFill>
                  <a:schemeClr val="bg1"/>
                </a:solidFill>
              </a:rPr>
              <a:t> de metabólitos utilizando a ferramenta </a:t>
            </a:r>
            <a:r>
              <a:rPr lang="pt-BR" b="1" dirty="0" err="1">
                <a:solidFill>
                  <a:schemeClr val="bg1"/>
                </a:solidFill>
              </a:rPr>
              <a:t>MetaboAnalyst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pPr algn="just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Metabólitos diferenciais de cada subgrupo foram fornecidos a ferramenta para identificação das vias metabólicas associadas a eles.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Cada subgrupo resultou em uma lista de vias: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No subgrupo dos metabólitos </a:t>
            </a:r>
            <a:r>
              <a:rPr lang="pt-BR" dirty="0" err="1">
                <a:solidFill>
                  <a:schemeClr val="bg1"/>
                </a:solidFill>
              </a:rPr>
              <a:t>sobrerrepresentados</a:t>
            </a:r>
            <a:r>
              <a:rPr lang="pt-BR" dirty="0">
                <a:solidFill>
                  <a:schemeClr val="bg1"/>
                </a:solidFill>
              </a:rPr>
              <a:t>, as vias são mais ativas em indivíduos com câncer do que em pessoas saudáveis.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No outro, ocorre o contrário: há menos atividade dessas vias na condição câncer.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As vias com maior significância (</a:t>
            </a:r>
            <a:r>
              <a:rPr lang="pt-BR" dirty="0" err="1">
                <a:solidFill>
                  <a:schemeClr val="bg1"/>
                </a:solidFill>
              </a:rPr>
              <a:t>p-val</a:t>
            </a:r>
            <a:r>
              <a:rPr lang="pt-BR" dirty="0">
                <a:solidFill>
                  <a:schemeClr val="bg1"/>
                </a:solidFill>
              </a:rPr>
              <a:t> &lt; 0.05) no conjunto de metabólitos de entrada foram selecionadas em cada um dos subgrupos</a:t>
            </a:r>
          </a:p>
        </p:txBody>
      </p:sp>
    </p:spTree>
    <p:extLst>
      <p:ext uri="{BB962C8B-B14F-4D97-AF65-F5344CB8AC3E}">
        <p14:creationId xmlns:p14="http://schemas.microsoft.com/office/powerpoint/2010/main" val="104024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DF74F9-DE5B-C5EA-9FF7-CFBD80E5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Enriquecimento de vias metabólicas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F62F3A-9A27-2B04-63B4-D71EFF5A76AE}"/>
              </a:ext>
            </a:extLst>
          </p:cNvPr>
          <p:cNvSpPr txBox="1"/>
          <p:nvPr/>
        </p:nvSpPr>
        <p:spPr>
          <a:xfrm>
            <a:off x="838201" y="1942820"/>
            <a:ext cx="50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Vias metabólicas sub-representadas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18AE00-CAB3-6816-D450-930A601FB95D}"/>
              </a:ext>
            </a:extLst>
          </p:cNvPr>
          <p:cNvSpPr txBox="1"/>
          <p:nvPr/>
        </p:nvSpPr>
        <p:spPr>
          <a:xfrm>
            <a:off x="6313800" y="1942820"/>
            <a:ext cx="50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Vias metabólicas </a:t>
            </a:r>
            <a:r>
              <a:rPr lang="pt-BR" dirty="0" err="1">
                <a:solidFill>
                  <a:schemeClr val="bg1"/>
                </a:solidFill>
              </a:rPr>
              <a:t>sobrerrepresentadas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Gráfico&#10;&#10;Descrição gerada automaticamente">
            <a:extLst>
              <a:ext uri="{FF2B5EF4-FFF2-40B4-BE49-F238E27FC236}">
                <a16:creationId xmlns:a16="http://schemas.microsoft.com/office/drawing/2014/main" id="{D2E482EA-EC9B-15CF-9BE2-1E9EB9C52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01" y="2564284"/>
            <a:ext cx="3600000" cy="3600000"/>
          </a:xfrm>
          <a:prstGeom prst="roundRect">
            <a:avLst>
              <a:gd name="adj" fmla="val 3967"/>
            </a:avLst>
          </a:prstGeom>
        </p:spPr>
      </p:pic>
      <p:pic>
        <p:nvPicPr>
          <p:cNvPr id="16" name="Imagem 15" descr="Gráfico&#10;&#10;Descrição gerada automaticamente">
            <a:extLst>
              <a:ext uri="{FF2B5EF4-FFF2-40B4-BE49-F238E27FC236}">
                <a16:creationId xmlns:a16="http://schemas.microsoft.com/office/drawing/2014/main" id="{14DE2DCB-7354-DD26-CE7A-5F230E78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00" y="2564284"/>
            <a:ext cx="3600000" cy="3600000"/>
          </a:xfrm>
          <a:prstGeom prst="roundRect">
            <a:avLst>
              <a:gd name="adj" fmla="val 3967"/>
            </a:avLst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6C77240-C284-B309-124A-D1CEE0A67B9B}"/>
              </a:ext>
            </a:extLst>
          </p:cNvPr>
          <p:cNvSpPr/>
          <p:nvPr/>
        </p:nvSpPr>
        <p:spPr>
          <a:xfrm>
            <a:off x="7318226" y="2920067"/>
            <a:ext cx="3034812" cy="703005"/>
          </a:xfrm>
          <a:prstGeom prst="rect">
            <a:avLst/>
          </a:prstGeom>
          <a:solidFill>
            <a:srgbClr val="B2B2B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D42E24D-3180-13C0-4211-5834DEEAF6F6}"/>
              </a:ext>
            </a:extLst>
          </p:cNvPr>
          <p:cNvSpPr/>
          <p:nvPr/>
        </p:nvSpPr>
        <p:spPr>
          <a:xfrm>
            <a:off x="1838962" y="2920067"/>
            <a:ext cx="3037838" cy="703005"/>
          </a:xfrm>
          <a:prstGeom prst="rect">
            <a:avLst/>
          </a:prstGeom>
          <a:solidFill>
            <a:srgbClr val="B2B2B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32EE41E-1E0C-60BC-26EE-C0AFC4144610}"/>
              </a:ext>
            </a:extLst>
          </p:cNvPr>
          <p:cNvSpPr txBox="1"/>
          <p:nvPr/>
        </p:nvSpPr>
        <p:spPr>
          <a:xfrm>
            <a:off x="838200" y="6416416"/>
            <a:ext cx="3203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Seleções acima indicam as vias mais significativas, com </a:t>
            </a:r>
            <a:r>
              <a:rPr lang="pt-BR" sz="800" dirty="0" err="1">
                <a:solidFill>
                  <a:schemeClr val="bg1"/>
                </a:solidFill>
              </a:rPr>
              <a:t>p-val</a:t>
            </a:r>
            <a:r>
              <a:rPr lang="pt-BR" sz="800" dirty="0">
                <a:solidFill>
                  <a:schemeClr val="bg1"/>
                </a:solidFill>
              </a:rPr>
              <a:t> &lt; 0.05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695DA9C-181F-9360-0583-CC5FB8BDA850}"/>
              </a:ext>
            </a:extLst>
          </p:cNvPr>
          <p:cNvCxnSpPr>
            <a:cxnSpLocks/>
          </p:cNvCxnSpPr>
          <p:nvPr/>
        </p:nvCxnSpPr>
        <p:spPr>
          <a:xfrm>
            <a:off x="838200" y="6355080"/>
            <a:ext cx="187452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4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DF74F9-DE5B-C5EA-9FF7-CFBD80E5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metabólitos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B175291-B254-C727-FF66-392CCC21F44B}"/>
              </a:ext>
            </a:extLst>
          </p:cNvPr>
          <p:cNvSpPr/>
          <p:nvPr/>
        </p:nvSpPr>
        <p:spPr>
          <a:xfrm>
            <a:off x="838200" y="1942820"/>
            <a:ext cx="10515600" cy="4388400"/>
          </a:xfrm>
          <a:prstGeom prst="roundRect">
            <a:avLst>
              <a:gd name="adj" fmla="val 589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Filtragem de metabólitos diferenciais </a:t>
            </a:r>
            <a:r>
              <a:rPr lang="pt-BR" b="1" dirty="0">
                <a:solidFill>
                  <a:schemeClr val="bg1"/>
                </a:solidFill>
              </a:rPr>
              <a:t>associados às vias metabólicas de maior significância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pPr algn="just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Selecionam-se somente as vias cujo p valor é inferior a 0.05: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6 vias sub, e 6 sobrerepresentadas.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</a:rPr>
              <a:t>MetaboAnalyst</a:t>
            </a:r>
            <a:r>
              <a:rPr lang="pt-BR" dirty="0">
                <a:solidFill>
                  <a:schemeClr val="bg1"/>
                </a:solidFill>
              </a:rPr>
              <a:t> provê, além das vias enriquecidas, a lista de metabólitos associadas a elas com o identificador único </a:t>
            </a:r>
            <a:r>
              <a:rPr lang="pt-BR" dirty="0" err="1">
                <a:solidFill>
                  <a:schemeClr val="bg1"/>
                </a:solidFill>
              </a:rPr>
              <a:t>Compound</a:t>
            </a:r>
            <a:r>
              <a:rPr lang="pt-BR" dirty="0">
                <a:solidFill>
                  <a:schemeClr val="bg1"/>
                </a:solidFill>
              </a:rPr>
              <a:t> ID, que também está presente na página da via no KEGG.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Esses identificadores são usados para filtragem da lista de metabólitos diferenciais.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As informações de </a:t>
            </a:r>
            <a:r>
              <a:rPr lang="pt-BR" dirty="0" err="1">
                <a:solidFill>
                  <a:schemeClr val="bg1"/>
                </a:solidFill>
              </a:rPr>
              <a:t>Compound</a:t>
            </a:r>
            <a:r>
              <a:rPr lang="pt-BR" dirty="0">
                <a:solidFill>
                  <a:schemeClr val="bg1"/>
                </a:solidFill>
              </a:rPr>
              <a:t> ID desses dois bancos são cruzadas, o que resulta em uma </a:t>
            </a:r>
            <a:r>
              <a:rPr lang="pt-BR" b="1" dirty="0">
                <a:solidFill>
                  <a:schemeClr val="bg1"/>
                </a:solidFill>
              </a:rPr>
              <a:t>lista de metabólitos significativamente alterados relacionados às vias enriquecidas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algn="just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2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BB6E6-C734-73AE-7813-26EECBCD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Correlação entre metabólitos selecionados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05F721E-806A-EB00-B8C0-49B3FA229135}"/>
              </a:ext>
            </a:extLst>
          </p:cNvPr>
          <p:cNvSpPr/>
          <p:nvPr/>
        </p:nvSpPr>
        <p:spPr>
          <a:xfrm>
            <a:off x="838200" y="1942820"/>
            <a:ext cx="10515600" cy="4388400"/>
          </a:xfrm>
          <a:prstGeom prst="roundRect">
            <a:avLst>
              <a:gd name="adj" fmla="val 589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Determinação da correlação entre metabólitos dos seguintes grupos:</a:t>
            </a:r>
          </a:p>
          <a:p>
            <a:pPr algn="just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Presentes nas vias </a:t>
            </a:r>
            <a:r>
              <a:rPr lang="pt-BR" sz="1400" dirty="0" err="1">
                <a:solidFill>
                  <a:schemeClr val="bg1"/>
                </a:solidFill>
              </a:rPr>
              <a:t>sub-representadas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Em indivíduos saudáveis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Em indivíduos diagnosticados com câncer de próstata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Presentes nas vias </a:t>
            </a:r>
            <a:r>
              <a:rPr lang="pt-BR" sz="1400" dirty="0" err="1">
                <a:solidFill>
                  <a:schemeClr val="bg1"/>
                </a:solidFill>
              </a:rPr>
              <a:t>sobrerrepresentadas</a:t>
            </a:r>
            <a:r>
              <a:rPr lang="pt-BR" sz="14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Em indivíduos saudáveis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Em indivíduos diagnosticados com câncer de próstata</a:t>
            </a:r>
          </a:p>
          <a:p>
            <a:pPr algn="just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9F4FA420-4FAE-E4B3-1862-898D635B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01" y="4461498"/>
            <a:ext cx="4320000" cy="1509600"/>
          </a:xfrm>
          <a:prstGeom prst="rect">
            <a:avLst/>
          </a:prstGeom>
        </p:spPr>
      </p:pic>
      <p:pic>
        <p:nvPicPr>
          <p:cNvPr id="7" name="Imagem 6" descr="Imagem de cores diferentes&#10;&#10;Descrição gerada automaticamente com confiança média">
            <a:extLst>
              <a:ext uri="{FF2B5EF4-FFF2-40B4-BE49-F238E27FC236}">
                <a16:creationId xmlns:a16="http://schemas.microsoft.com/office/drawing/2014/main" id="{61D408E6-1F4C-1662-C631-C733D4097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01" y="4461497"/>
            <a:ext cx="4320000" cy="15248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5E252D-E7A7-B1F5-0450-ED7D1DD05198}"/>
              </a:ext>
            </a:extLst>
          </p:cNvPr>
          <p:cNvSpPr txBox="1"/>
          <p:nvPr/>
        </p:nvSpPr>
        <p:spPr>
          <a:xfrm>
            <a:off x="838201" y="5981740"/>
            <a:ext cx="50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Vias metabólicas sub-representadas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A2E358-F0E9-E700-C671-3653079F7F65}"/>
              </a:ext>
            </a:extLst>
          </p:cNvPr>
          <p:cNvSpPr txBox="1"/>
          <p:nvPr/>
        </p:nvSpPr>
        <p:spPr>
          <a:xfrm>
            <a:off x="6313800" y="5981740"/>
            <a:ext cx="50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Vias metabólicas </a:t>
            </a:r>
            <a:r>
              <a:rPr lang="pt-BR" dirty="0" err="1">
                <a:solidFill>
                  <a:schemeClr val="bg1"/>
                </a:solidFill>
              </a:rPr>
              <a:t>sobrerrepresentadas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7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8F8F0-6F89-4F73-BBF6-79F8948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correlação entre metabólitos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B06B7F8-9E2E-6C86-9B7A-B28F6CDEF2F1}"/>
              </a:ext>
            </a:extLst>
          </p:cNvPr>
          <p:cNvSpPr/>
          <p:nvPr/>
        </p:nvSpPr>
        <p:spPr>
          <a:xfrm>
            <a:off x="838200" y="1942820"/>
            <a:ext cx="10515600" cy="4388400"/>
          </a:xfrm>
          <a:prstGeom prst="roundRect">
            <a:avLst>
              <a:gd name="adj" fmla="val 589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Estruturam-se 4 redes de correlação entre metabólitos seguindo o mesmo modelo lógico:</a:t>
            </a:r>
          </a:p>
        </p:txBody>
      </p:sp>
      <p:pic>
        <p:nvPicPr>
          <p:cNvPr id="39" name="Imagem 38" descr="Diagrama&#10;&#10;Descrição gerada automaticamente">
            <a:extLst>
              <a:ext uri="{FF2B5EF4-FFF2-40B4-BE49-F238E27FC236}">
                <a16:creationId xmlns:a16="http://schemas.microsoft.com/office/drawing/2014/main" id="{DD9DA357-96AE-AB51-BA6C-F1A21F371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3" y="3213370"/>
            <a:ext cx="3725333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2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Microsoft Office PowerPoint</Application>
  <PresentationFormat>Widescreen</PresentationFormat>
  <Paragraphs>144</Paragraphs>
  <Slides>19</Slides>
  <Notes>0</Notes>
  <HiddenSlides>6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Aptos Mono</vt:lpstr>
      <vt:lpstr>Arial</vt:lpstr>
      <vt:lpstr>Tema do Office</vt:lpstr>
      <vt:lpstr>Metodologia</vt:lpstr>
      <vt:lpstr>Dados experimentais em metabolômica</vt:lpstr>
      <vt:lpstr>Análise estatística dos metabólitos</vt:lpstr>
      <vt:lpstr>Análise estatística dos metabólitos</vt:lpstr>
      <vt:lpstr>Enriquecimento de vias metabólicas</vt:lpstr>
      <vt:lpstr>Enriquecimento de vias metabólicas</vt:lpstr>
      <vt:lpstr>Seleção de metabólitos</vt:lpstr>
      <vt:lpstr>Correlação entre metabólitos selecionados</vt:lpstr>
      <vt:lpstr>Redes de correlação entre metabólitos</vt:lpstr>
      <vt:lpstr>Redes de correlação entre metabólitos</vt:lpstr>
      <vt:lpstr>Redes de correlação entre metabólitos</vt:lpstr>
      <vt:lpstr>Redes das vias sub-representadas</vt:lpstr>
      <vt:lpstr>Redes das vias sobrerrepresentadas</vt:lpstr>
      <vt:lpstr>Healthy down</vt:lpstr>
      <vt:lpstr>Cancer down</vt:lpstr>
      <vt:lpstr>Healthy up</vt:lpstr>
      <vt:lpstr>Cancer up</vt:lpstr>
      <vt:lpstr>Rede exportada para Cytoscape</vt:lpstr>
      <vt:lpstr>Modelo unificado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</dc:title>
  <dc:creator>Rafael Matumoto</dc:creator>
  <cp:lastModifiedBy>Rafael Matumoto</cp:lastModifiedBy>
  <cp:revision>2</cp:revision>
  <dcterms:created xsi:type="dcterms:W3CDTF">2024-06-09T13:49:19Z</dcterms:created>
  <dcterms:modified xsi:type="dcterms:W3CDTF">2024-06-13T00:56:02Z</dcterms:modified>
</cp:coreProperties>
</file>