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2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15971-292A-C5D3-EC5D-582C9E2B5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CED568-7145-CB26-BEB2-BC2EBFBAC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7EF18E-5E93-8391-13CF-AF138B49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148B39-4768-F355-6A91-00C89034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049E10-974A-2255-F9BE-8B4F954E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06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84364-2AD6-A6D4-3528-AC0EF3AE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F61E0D-0EFC-10CB-9A48-292EA319A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95E7D-0052-6037-5A22-9FEE065C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8F9526-D234-E114-FF06-6F1D2BC0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78C52B-4588-4F74-D191-AF1116F6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60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0535AA-6623-B429-6E1E-815205F36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0A1BC5-CBDC-0FE1-B6D0-6D727967F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AB4840-D668-5D8E-75F5-A7A3D0C8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1EF83-59BE-E30D-00A2-D1777AA3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25EBF4-A4D5-95F9-D82D-9D775CD7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31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6BCAE-7A5B-EBE2-D0AF-A753BC42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5C209E-01F5-3E33-4838-7A84FF5C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C02BA7-D278-8CEE-40A2-D7E388FE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836CA4-8CC0-5E66-8B5B-59A93FB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46CCBD-554B-3B04-F43D-E1646F72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53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2D837-A901-9623-2578-AD6CF682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E165AA-324B-6593-13BD-CBD072A06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89E426-90CC-8B17-B749-72A404D3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B2338F-5477-3E70-06A7-B45BE3AD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F6741F-97C2-F3C4-3C64-26B3B7C4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11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F6928-359F-53CD-8EA8-F0C92E33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65867A-0DC3-39AA-8B21-9795B0908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B6E27A-BE6E-09B1-0C67-8CFA51984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2DEBA6-2312-8AA4-B8BC-6283AAB4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7C3A51-CCFA-9CFE-3F3F-9611B771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A3621E-5971-72DE-4C0E-33ACE7CA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19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815B1-48BB-FCDD-0751-A7CB7191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F840D3-17E6-2429-6BE2-BAB1DBA26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45A6E4-FF9A-271E-7A77-AB822872A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23CA4B-188E-AEF3-CFCC-E56C3170A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0A649E-495A-2C04-E1B0-2FEC19E96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0EA281-BFAF-2B56-E441-5E98C47B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0C39B9-FE8E-E00B-0EF2-AF2516D2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EC6A01-4A02-A74F-F619-B3DFD2F4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76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6460A-9A62-6256-7E99-DF6D4A36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0DC129-770D-AE31-3A29-4DC2AC37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169BA1-B10F-224B-8735-9BD7E6C3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BD433F-135D-74B6-4B04-A1072386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82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8C6C21-CC15-260A-5B33-963B8178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3E553E-FD71-8C15-1AC3-792BC276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3EFB5F-3598-8A28-BD1D-4FDA3615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51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1A950-9A75-785A-1F90-9958CC00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B13772-646D-3386-6BD0-59F9F6CD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29C7E4-91D1-01C6-C376-190402F3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62EA0D-8F71-80C9-7F9A-16646C2E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612EDE-6E5E-198C-A836-5091651E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3C2C04-89BB-4723-375A-BADBEB82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99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AE6F1-41D3-3E84-8EAB-E673E741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E77064-BDEB-0A5C-5685-252B6605A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A99C72-272D-4605-81C3-72A0C77A0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C7998F-A6B6-A8DF-BA98-E7ED3709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A9FD-C206-474C-AD59-CCA298ACD16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D27BA6-8E5D-C717-0A68-BFF8B2E0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F1CFA9-3164-1D57-5695-06629679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55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8314EB-E524-608E-5B90-C53C8BB9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C345E-84A9-CC44-F787-23C51E5DF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0318C4-5596-C747-0BAC-075DB9F88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42A9FD-C206-474C-AD59-CCA298ACD16E}" type="datetimeFigureOut">
              <a:rPr lang="pt-BR" smtClean="0"/>
              <a:t>09/06/2024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3DDBC8-2C67-4CF6-1738-CB57BA052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7CF240-774B-2563-FE7B-924427188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E8CCEF-762C-4AF8-9645-B94EFCDF34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72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256FD-8329-5A75-0359-E1F07E42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de perfil </a:t>
            </a:r>
            <a:r>
              <a:rPr lang="pt-BR" dirty="0" err="1"/>
              <a:t>metabolômico</a:t>
            </a:r>
            <a:endParaRPr lang="pt-BR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7D579A46-8DA2-1256-1CA4-B2C847F2B489}"/>
              </a:ext>
            </a:extLst>
          </p:cNvPr>
          <p:cNvSpPr/>
          <p:nvPr/>
        </p:nvSpPr>
        <p:spPr>
          <a:xfrm>
            <a:off x="838200" y="1987550"/>
            <a:ext cx="4320000" cy="4387850"/>
          </a:xfrm>
          <a:prstGeom prst="roundRect">
            <a:avLst>
              <a:gd name="adj" fmla="val 589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64E9C71-DB2F-F8F0-C0FD-76AA34FFBE3C}"/>
              </a:ext>
            </a:extLst>
          </p:cNvPr>
          <p:cNvSpPr txBox="1"/>
          <p:nvPr/>
        </p:nvSpPr>
        <p:spPr>
          <a:xfrm>
            <a:off x="1853422" y="5754708"/>
            <a:ext cx="21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Perfil </a:t>
            </a:r>
            <a:r>
              <a:rPr lang="pt-BR" dirty="0" err="1"/>
              <a:t>metabolômico</a:t>
            </a:r>
            <a:endParaRPr lang="pt-BR" dirty="0"/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131593BB-1C23-3B8E-74AC-17D30823D480}"/>
              </a:ext>
            </a:extLst>
          </p:cNvPr>
          <p:cNvGrpSpPr/>
          <p:nvPr/>
        </p:nvGrpSpPr>
        <p:grpSpPr>
          <a:xfrm>
            <a:off x="1118929" y="2662512"/>
            <a:ext cx="1800000" cy="1080000"/>
            <a:chOff x="7869824" y="2895600"/>
            <a:chExt cx="3359325" cy="1958231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154F5536-F10A-5E62-07A3-DD965346B812}"/>
                </a:ext>
              </a:extLst>
            </p:cNvPr>
            <p:cNvSpPr/>
            <p:nvPr/>
          </p:nvSpPr>
          <p:spPr>
            <a:xfrm>
              <a:off x="7869824" y="2895600"/>
              <a:ext cx="3359325" cy="1958231"/>
            </a:xfrm>
            <a:prstGeom prst="roundRect">
              <a:avLst>
                <a:gd name="adj" fmla="val 589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8E835CCC-5B7A-4FD7-1365-0186D71A0D6F}"/>
                </a:ext>
              </a:extLst>
            </p:cNvPr>
            <p:cNvGrpSpPr/>
            <p:nvPr/>
          </p:nvGrpSpPr>
          <p:grpSpPr>
            <a:xfrm>
              <a:off x="7965161" y="3087315"/>
              <a:ext cx="3168650" cy="1574800"/>
              <a:chOff x="6352175" y="2810875"/>
              <a:chExt cx="3168650" cy="1574800"/>
            </a:xfrm>
          </p:grpSpPr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699495A5-EC78-8C63-5948-EDB9E5E0E87C}"/>
                  </a:ext>
                </a:extLst>
              </p:cNvPr>
              <p:cNvCxnSpPr/>
              <p:nvPr/>
            </p:nvCxnSpPr>
            <p:spPr>
              <a:xfrm>
                <a:off x="6434725" y="2810875"/>
                <a:ext cx="0" cy="15748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C87A80D6-3895-DD01-EBEF-194ED2DED96D}"/>
                  </a:ext>
                </a:extLst>
              </p:cNvPr>
              <p:cNvCxnSpPr/>
              <p:nvPr/>
            </p:nvCxnSpPr>
            <p:spPr>
              <a:xfrm>
                <a:off x="6352175" y="4296775"/>
                <a:ext cx="31686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3A8764F2-87A8-0337-A801-02A0593AD64B}"/>
                  </a:ext>
                </a:extLst>
              </p:cNvPr>
              <p:cNvCxnSpPr/>
              <p:nvPr/>
            </p:nvCxnSpPr>
            <p:spPr>
              <a:xfrm>
                <a:off x="663792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248507A3-7BB1-76B6-5260-6C3E1759DB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7775" y="3674475"/>
                <a:ext cx="0" cy="6223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1EB650B0-0DD0-EEDD-0A48-55FA7B8C5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7475" y="4150725"/>
                <a:ext cx="0" cy="1460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E47D06B3-AAF4-138A-116C-A75AFAA70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22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60FDC7A5-193D-EB74-B683-982EA4B9CC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972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41E8BDE0-ED9C-00F1-1BD1-B5CD0F78A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322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76972C57-F253-4E0C-0E23-0DA50DC4A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3575" y="3776075"/>
                <a:ext cx="0" cy="5207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6C118E10-403F-74C5-CCEC-09F60F6D0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947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FCFA327B-E2A5-1309-6B8F-300603F3E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6625" y="404277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55AF8954-4959-6ED4-B16B-B9D39BA8A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325" y="3909425"/>
                <a:ext cx="0" cy="387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C28481D0-F4AE-FB2D-961F-FE1048336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2725" y="3896725"/>
                <a:ext cx="0" cy="4000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9375CA82-8A4A-F9D1-D1A0-19F1F262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1475" y="3674475"/>
                <a:ext cx="0" cy="6223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8C735BD0-AFB9-8387-8D2A-F668954583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767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23BDEFF3-F80C-16EE-CE55-ACBD0EDD0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025" y="3776075"/>
                <a:ext cx="0" cy="5207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A389CCF4-7471-0742-D5DC-4CFDBDA5C866}"/>
              </a:ext>
            </a:extLst>
          </p:cNvPr>
          <p:cNvGrpSpPr/>
          <p:nvPr/>
        </p:nvGrpSpPr>
        <p:grpSpPr>
          <a:xfrm>
            <a:off x="3123030" y="2662512"/>
            <a:ext cx="1800000" cy="1080000"/>
            <a:chOff x="6097261" y="3148091"/>
            <a:chExt cx="3359325" cy="1958231"/>
          </a:xfrm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C1F1B599-A6DA-4E15-FBD7-79242EEE13B8}"/>
                </a:ext>
              </a:extLst>
            </p:cNvPr>
            <p:cNvSpPr/>
            <p:nvPr/>
          </p:nvSpPr>
          <p:spPr>
            <a:xfrm>
              <a:off x="6097261" y="3148091"/>
              <a:ext cx="3359325" cy="1958231"/>
            </a:xfrm>
            <a:prstGeom prst="roundRect">
              <a:avLst>
                <a:gd name="adj" fmla="val 589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B426ACA9-442B-6BCF-64A7-D985A9A0FA16}"/>
                </a:ext>
              </a:extLst>
            </p:cNvPr>
            <p:cNvGrpSpPr/>
            <p:nvPr/>
          </p:nvGrpSpPr>
          <p:grpSpPr>
            <a:xfrm>
              <a:off x="6192598" y="3339806"/>
              <a:ext cx="3168650" cy="1574800"/>
              <a:chOff x="1308100" y="3136900"/>
              <a:chExt cx="3168650" cy="15748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E0C0AFB-C4A4-9A41-F809-DEB32791D836}"/>
                  </a:ext>
                </a:extLst>
              </p:cNvPr>
              <p:cNvCxnSpPr/>
              <p:nvPr/>
            </p:nvCxnSpPr>
            <p:spPr>
              <a:xfrm>
                <a:off x="1390650" y="3136900"/>
                <a:ext cx="0" cy="15748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BAD7E5E4-5C25-193E-1F02-3D4D6B5D17CD}"/>
                  </a:ext>
                </a:extLst>
              </p:cNvPr>
              <p:cNvCxnSpPr/>
              <p:nvPr/>
            </p:nvCxnSpPr>
            <p:spPr>
              <a:xfrm>
                <a:off x="1308100" y="4622800"/>
                <a:ext cx="31686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158B1644-02D5-3870-1D7E-CB6026536290}"/>
                  </a:ext>
                </a:extLst>
              </p:cNvPr>
              <p:cNvCxnSpPr/>
              <p:nvPr/>
            </p:nvCxnSpPr>
            <p:spPr>
              <a:xfrm>
                <a:off x="159385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4D51234B-925F-D561-B236-50238646A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3700" y="4000500"/>
                <a:ext cx="0" cy="6223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D86B83BE-6E1F-14F4-F305-B3CF22EB2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3400" y="4476750"/>
                <a:ext cx="0" cy="1460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731953F5-AED5-75CF-6754-B62B07A9B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15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53AE4728-E7BC-46A6-A278-2E00944A9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565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C05ECB0D-291A-D3E9-72AD-7748FF25B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915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D3AE6501-BC60-7474-9FD6-6EC8E47A6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9500" y="4102100"/>
                <a:ext cx="0" cy="5207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1AA6A3CB-EE8F-5B55-3940-2D1B5777F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540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A28A343D-B7A7-2F41-E00A-AF2A04D0F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2550" y="436880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813662FC-DE7E-81C1-75AC-466394689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9250" y="4235450"/>
                <a:ext cx="0" cy="387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2477A68F-C233-684B-72C4-3E930DDB8C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8650" y="4222750"/>
                <a:ext cx="0" cy="4000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FF10FCB0-E309-EEEF-D7C5-467329F76A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400" y="4000500"/>
                <a:ext cx="0" cy="6223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5992FC72-CBB6-6093-2FD7-5B9288CB2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360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8EA30EB2-210B-99CC-EB4A-D7D33DF0B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3950" y="4102100"/>
                <a:ext cx="0" cy="5207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06DE6BA0-CDE7-5662-68DA-2677E452C67C}"/>
              </a:ext>
            </a:extLst>
          </p:cNvPr>
          <p:cNvGrpSpPr/>
          <p:nvPr/>
        </p:nvGrpSpPr>
        <p:grpSpPr>
          <a:xfrm>
            <a:off x="1116797" y="3829394"/>
            <a:ext cx="1800000" cy="1080000"/>
            <a:chOff x="7869824" y="2895600"/>
            <a:chExt cx="3359325" cy="1958231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D54F97CA-0E43-6E33-2C06-11640BE5A32D}"/>
                </a:ext>
              </a:extLst>
            </p:cNvPr>
            <p:cNvSpPr/>
            <p:nvPr/>
          </p:nvSpPr>
          <p:spPr>
            <a:xfrm>
              <a:off x="7869824" y="2895600"/>
              <a:ext cx="3359325" cy="1958231"/>
            </a:xfrm>
            <a:prstGeom prst="roundRect">
              <a:avLst>
                <a:gd name="adj" fmla="val 589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2E851993-11B3-960C-D4CC-AE38528E41BA}"/>
                </a:ext>
              </a:extLst>
            </p:cNvPr>
            <p:cNvGrpSpPr/>
            <p:nvPr/>
          </p:nvGrpSpPr>
          <p:grpSpPr>
            <a:xfrm>
              <a:off x="7965161" y="3087315"/>
              <a:ext cx="3168650" cy="1574800"/>
              <a:chOff x="6352175" y="2810875"/>
              <a:chExt cx="3168650" cy="1574800"/>
            </a:xfrm>
          </p:grpSpPr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81A2BA7F-491C-CC89-A550-9CE5CFF57555}"/>
                  </a:ext>
                </a:extLst>
              </p:cNvPr>
              <p:cNvCxnSpPr/>
              <p:nvPr/>
            </p:nvCxnSpPr>
            <p:spPr>
              <a:xfrm>
                <a:off x="6434725" y="2810875"/>
                <a:ext cx="0" cy="15748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5B384B0C-33EC-A6B0-CF93-D256725B1612}"/>
                  </a:ext>
                </a:extLst>
              </p:cNvPr>
              <p:cNvCxnSpPr/>
              <p:nvPr/>
            </p:nvCxnSpPr>
            <p:spPr>
              <a:xfrm>
                <a:off x="6352175" y="4296775"/>
                <a:ext cx="31686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8F6C87D7-39D5-2093-772B-7539967DD2E7}"/>
                  </a:ext>
                </a:extLst>
              </p:cNvPr>
              <p:cNvCxnSpPr/>
              <p:nvPr/>
            </p:nvCxnSpPr>
            <p:spPr>
              <a:xfrm>
                <a:off x="663792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7444E313-964F-3BB7-B25B-CCB127CD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7775" y="3674475"/>
                <a:ext cx="0" cy="6223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929F826E-2C39-5D2B-9248-E841A134E4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7475" y="4150725"/>
                <a:ext cx="0" cy="1460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CB3C01E6-5DCE-C97B-ED8E-9D0769EBF1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622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69FB33B2-3A18-0A35-71B8-C964C285D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972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829F5657-2F2F-3A85-5DBA-2534C196B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322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6C3F62A6-7B4F-C87E-E496-0B2A0DEFC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3575" y="3776075"/>
                <a:ext cx="0" cy="5207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3A9337F3-3631-168E-6E9B-97F793C65A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947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>
                <a:extLst>
                  <a:ext uri="{FF2B5EF4-FFF2-40B4-BE49-F238E27FC236}">
                    <a16:creationId xmlns:a16="http://schemas.microsoft.com/office/drawing/2014/main" id="{C889DE8D-A4FB-3906-DC95-C808A13A0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6625" y="404277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C61DD5BC-532C-89F4-7AD5-FCCBD9884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325" y="3909425"/>
                <a:ext cx="0" cy="387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7B098D4C-94C1-FDAD-B29E-E94311430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2725" y="3896725"/>
                <a:ext cx="0" cy="4000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65A31364-A3C5-2156-E6F4-E69432792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1475" y="3674475"/>
                <a:ext cx="0" cy="6223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>
                <a:extLst>
                  <a:ext uri="{FF2B5EF4-FFF2-40B4-BE49-F238E27FC236}">
                    <a16:creationId xmlns:a16="http://schemas.microsoft.com/office/drawing/2014/main" id="{6076E91B-7D35-16E8-1C69-B90033134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7675" y="4036425"/>
                <a:ext cx="0" cy="26035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to 77">
                <a:extLst>
                  <a:ext uri="{FF2B5EF4-FFF2-40B4-BE49-F238E27FC236}">
                    <a16:creationId xmlns:a16="http://schemas.microsoft.com/office/drawing/2014/main" id="{7C58D4D7-64B0-9FC2-501B-24B8BC6C5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08025" y="3776075"/>
                <a:ext cx="0" cy="5207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39127C3D-9E40-A2B5-81A1-50C0C3C01FE5}"/>
              </a:ext>
            </a:extLst>
          </p:cNvPr>
          <p:cNvGrpSpPr/>
          <p:nvPr/>
        </p:nvGrpSpPr>
        <p:grpSpPr>
          <a:xfrm>
            <a:off x="3123030" y="3823061"/>
            <a:ext cx="1800000" cy="1080000"/>
            <a:chOff x="6097261" y="3148091"/>
            <a:chExt cx="3359325" cy="1958231"/>
          </a:xfrm>
        </p:grpSpPr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390FBE90-24EC-D5FF-0BA7-5359D147782A}"/>
                </a:ext>
              </a:extLst>
            </p:cNvPr>
            <p:cNvSpPr/>
            <p:nvPr/>
          </p:nvSpPr>
          <p:spPr>
            <a:xfrm>
              <a:off x="6097261" y="3148091"/>
              <a:ext cx="3359325" cy="1958231"/>
            </a:xfrm>
            <a:prstGeom prst="roundRect">
              <a:avLst>
                <a:gd name="adj" fmla="val 589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B04EEEC6-C7D7-6093-643E-5FF3BEA98F93}"/>
                </a:ext>
              </a:extLst>
            </p:cNvPr>
            <p:cNvGrpSpPr/>
            <p:nvPr/>
          </p:nvGrpSpPr>
          <p:grpSpPr>
            <a:xfrm>
              <a:off x="6192598" y="3339806"/>
              <a:ext cx="3168650" cy="1574800"/>
              <a:chOff x="1308100" y="3136900"/>
              <a:chExt cx="3168650" cy="1574800"/>
            </a:xfrm>
          </p:grpSpPr>
          <p:cxnSp>
            <p:nvCxnSpPr>
              <p:cNvPr id="82" name="Conector reto 81">
                <a:extLst>
                  <a:ext uri="{FF2B5EF4-FFF2-40B4-BE49-F238E27FC236}">
                    <a16:creationId xmlns:a16="http://schemas.microsoft.com/office/drawing/2014/main" id="{FE524526-5FB5-529C-AFC1-24E792112700}"/>
                  </a:ext>
                </a:extLst>
              </p:cNvPr>
              <p:cNvCxnSpPr/>
              <p:nvPr/>
            </p:nvCxnSpPr>
            <p:spPr>
              <a:xfrm>
                <a:off x="1390650" y="3136900"/>
                <a:ext cx="0" cy="15748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to 82">
                <a:extLst>
                  <a:ext uri="{FF2B5EF4-FFF2-40B4-BE49-F238E27FC236}">
                    <a16:creationId xmlns:a16="http://schemas.microsoft.com/office/drawing/2014/main" id="{C3B72882-A636-86E0-B072-B9BDEF12AC3D}"/>
                  </a:ext>
                </a:extLst>
              </p:cNvPr>
              <p:cNvCxnSpPr/>
              <p:nvPr/>
            </p:nvCxnSpPr>
            <p:spPr>
              <a:xfrm>
                <a:off x="1308100" y="4622800"/>
                <a:ext cx="31686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to 83">
                <a:extLst>
                  <a:ext uri="{FF2B5EF4-FFF2-40B4-BE49-F238E27FC236}">
                    <a16:creationId xmlns:a16="http://schemas.microsoft.com/office/drawing/2014/main" id="{AD3632A9-C85D-2449-A048-B10281EE1B79}"/>
                  </a:ext>
                </a:extLst>
              </p:cNvPr>
              <p:cNvCxnSpPr/>
              <p:nvPr/>
            </p:nvCxnSpPr>
            <p:spPr>
              <a:xfrm>
                <a:off x="159385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to 84">
                <a:extLst>
                  <a:ext uri="{FF2B5EF4-FFF2-40B4-BE49-F238E27FC236}">
                    <a16:creationId xmlns:a16="http://schemas.microsoft.com/office/drawing/2014/main" id="{2E26D340-708E-8D50-3B4A-15F914BF2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3700" y="4000500"/>
                <a:ext cx="0" cy="6223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>
                <a:extLst>
                  <a:ext uri="{FF2B5EF4-FFF2-40B4-BE49-F238E27FC236}">
                    <a16:creationId xmlns:a16="http://schemas.microsoft.com/office/drawing/2014/main" id="{F859EA2E-E2C5-DD3A-7395-1090B44FF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3400" y="4476750"/>
                <a:ext cx="0" cy="1460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A7E62D11-5D1F-A10A-6987-22984E235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215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C1B220AF-D29F-5203-6BF1-EB7A7660F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565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C8497F45-0628-EB67-8EA6-EF7F814CF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915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ector reto 89">
                <a:extLst>
                  <a:ext uri="{FF2B5EF4-FFF2-40B4-BE49-F238E27FC236}">
                    <a16:creationId xmlns:a16="http://schemas.microsoft.com/office/drawing/2014/main" id="{5CCFA3BB-7C3D-353B-E8BE-03629F022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9500" y="4102100"/>
                <a:ext cx="0" cy="5207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to 90">
                <a:extLst>
                  <a:ext uri="{FF2B5EF4-FFF2-40B4-BE49-F238E27FC236}">
                    <a16:creationId xmlns:a16="http://schemas.microsoft.com/office/drawing/2014/main" id="{2BE21AB8-B7EE-6B69-ADE1-8C4863A18C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540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to 91">
                <a:extLst>
                  <a:ext uri="{FF2B5EF4-FFF2-40B4-BE49-F238E27FC236}">
                    <a16:creationId xmlns:a16="http://schemas.microsoft.com/office/drawing/2014/main" id="{FF978637-7652-6154-358F-EE693CA1F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2550" y="436880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to 92">
                <a:extLst>
                  <a:ext uri="{FF2B5EF4-FFF2-40B4-BE49-F238E27FC236}">
                    <a16:creationId xmlns:a16="http://schemas.microsoft.com/office/drawing/2014/main" id="{02765EB5-FF38-7396-A621-897140637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9250" y="4235450"/>
                <a:ext cx="0" cy="387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to 93">
                <a:extLst>
                  <a:ext uri="{FF2B5EF4-FFF2-40B4-BE49-F238E27FC236}">
                    <a16:creationId xmlns:a16="http://schemas.microsoft.com/office/drawing/2014/main" id="{FCC6DA36-141A-9C0A-3CC5-C5D41E6F5F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8650" y="4222750"/>
                <a:ext cx="0" cy="4000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20A3A117-21F0-F328-A8CA-8B4897507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400" y="4000500"/>
                <a:ext cx="0" cy="6223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4EE8D04B-1247-3C40-5764-F1C1D70D2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3600" y="4362450"/>
                <a:ext cx="0" cy="2603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14098509-3ECB-B71E-5BCB-9204AF83B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3950" y="4102100"/>
                <a:ext cx="0" cy="5207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A2CD95CC-7BD7-A657-5EFA-528CD2593C45}"/>
              </a:ext>
            </a:extLst>
          </p:cNvPr>
          <p:cNvSpPr txBox="1"/>
          <p:nvPr/>
        </p:nvSpPr>
        <p:spPr>
          <a:xfrm>
            <a:off x="1514562" y="2217626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Saudável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DF320D3E-761D-4AB3-7E6C-3AF97C188A97}"/>
              </a:ext>
            </a:extLst>
          </p:cNvPr>
          <p:cNvSpPr txBox="1"/>
          <p:nvPr/>
        </p:nvSpPr>
        <p:spPr>
          <a:xfrm>
            <a:off x="3470184" y="219919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Câncer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EA96DF91-A190-D8BB-9F28-FBC0B83ECD7E}"/>
              </a:ext>
            </a:extLst>
          </p:cNvPr>
          <p:cNvSpPr txBox="1"/>
          <p:nvPr/>
        </p:nvSpPr>
        <p:spPr>
          <a:xfrm>
            <a:off x="3750581" y="5112551"/>
            <a:ext cx="461665" cy="28950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88F31A6D-97FE-BC77-2D1C-C001B27F8047}"/>
              </a:ext>
            </a:extLst>
          </p:cNvPr>
          <p:cNvSpPr txBox="1"/>
          <p:nvPr/>
        </p:nvSpPr>
        <p:spPr>
          <a:xfrm>
            <a:off x="1788201" y="5112551"/>
            <a:ext cx="461665" cy="28950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A25CEF04-D3F5-8488-0CD9-492975D006A5}"/>
              </a:ext>
            </a:extLst>
          </p:cNvPr>
          <p:cNvSpPr/>
          <p:nvPr/>
        </p:nvSpPr>
        <p:spPr>
          <a:xfrm>
            <a:off x="7033802" y="1987196"/>
            <a:ext cx="4320000" cy="4387850"/>
          </a:xfrm>
          <a:prstGeom prst="roundRect">
            <a:avLst>
              <a:gd name="adj" fmla="val 589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‘	</a:t>
            </a:r>
          </a:p>
        </p:txBody>
      </p:sp>
    </p:spTree>
    <p:extLst>
      <p:ext uri="{BB962C8B-B14F-4D97-AF65-F5344CB8AC3E}">
        <p14:creationId xmlns:p14="http://schemas.microsoft.com/office/powerpoint/2010/main" val="376173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BCC9E-1CD5-2805-62CF-097769C2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estatística dos metabólitos</a:t>
            </a:r>
          </a:p>
        </p:txBody>
      </p:sp>
      <p:pic>
        <p:nvPicPr>
          <p:cNvPr id="4" name="Imagem 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89A463CA-1571-C29D-B532-1FCF50682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917000"/>
            <a:ext cx="5040000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6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DF74F9-DE5B-C5EA-9FF7-CFBD80E5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Enriquecimento de vias metabólicas</a:t>
            </a:r>
          </a:p>
        </p:txBody>
      </p:sp>
      <p:pic>
        <p:nvPicPr>
          <p:cNvPr id="6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id="{36F0DA75-C862-44BD-1060-EE82B0245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1858634"/>
            <a:ext cx="6426200" cy="31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4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67864-D988-EEA0-85E2-3A4E438D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Seleção de metabólitos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9CD8F-6595-C4B6-58BB-88BD15264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da análise de enriquecimento indica os metabólitos com </a:t>
            </a:r>
            <a:r>
              <a:rPr lang="pt-BR" dirty="0" err="1"/>
              <a:t>Compound</a:t>
            </a:r>
            <a:r>
              <a:rPr lang="pt-BR" dirty="0"/>
              <a:t> ID.</a:t>
            </a:r>
          </a:p>
          <a:p>
            <a:r>
              <a:rPr lang="pt-BR" dirty="0"/>
              <a:t>Selecionam-se as vias cujo p valor é inferior a 0.05, totalizando 11 vias.</a:t>
            </a:r>
          </a:p>
          <a:p>
            <a:pPr lvl="1"/>
            <a:r>
              <a:rPr lang="pt-BR" dirty="0"/>
              <a:t>A página do KEGG de cada delas contém a lista de </a:t>
            </a:r>
            <a:r>
              <a:rPr lang="pt-BR" dirty="0" err="1"/>
              <a:t>Compound</a:t>
            </a:r>
            <a:r>
              <a:rPr lang="pt-BR" dirty="0"/>
              <a:t> Ids associados.</a:t>
            </a:r>
          </a:p>
          <a:p>
            <a:r>
              <a:rPr lang="pt-BR" dirty="0"/>
              <a:t>As informações são cruzadas e temos um banco de dados de metabólitos significativamente alterados relacionados às vias alteradas.</a:t>
            </a:r>
          </a:p>
        </p:txBody>
      </p:sp>
    </p:spTree>
    <p:extLst>
      <p:ext uri="{BB962C8B-B14F-4D97-AF65-F5344CB8AC3E}">
        <p14:creationId xmlns:p14="http://schemas.microsoft.com/office/powerpoint/2010/main" val="348693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BB6E6-C734-73AE-7813-26EECBCD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 entre metabólitos selecionados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511B061-8DA1-1AE6-ADD0-F057AF81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573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Cálculo da correlação entre metabólitos:</a:t>
            </a:r>
          </a:p>
          <a:p>
            <a:pPr lvl="1"/>
            <a:r>
              <a:rPr lang="pt-BR" dirty="0"/>
              <a:t>Cuja alteração entre as duas condições foi expressiva (log FC &gt; 2) e significativa (p </a:t>
            </a:r>
            <a:r>
              <a:rPr lang="pt-BR" dirty="0" err="1"/>
              <a:t>val</a:t>
            </a:r>
            <a:r>
              <a:rPr lang="pt-BR" dirty="0"/>
              <a:t> &lt; 0.05)</a:t>
            </a:r>
          </a:p>
          <a:p>
            <a:pPr lvl="1"/>
            <a:r>
              <a:rPr lang="pt-BR" dirty="0"/>
              <a:t>Que estão presentes nas vias enriquecidas mais significativas (p </a:t>
            </a:r>
            <a:r>
              <a:rPr lang="pt-BR" dirty="0" err="1"/>
              <a:t>val</a:t>
            </a:r>
            <a:r>
              <a:rPr lang="pt-BR" dirty="0"/>
              <a:t> &lt; 0.05)</a:t>
            </a:r>
          </a:p>
        </p:txBody>
      </p:sp>
      <p:pic>
        <p:nvPicPr>
          <p:cNvPr id="5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49DD3DBA-7A0E-95B8-9539-956DE3813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429000"/>
            <a:ext cx="7200000" cy="251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7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0D21024-C50B-A7FC-D2DC-1EF5E97419F2}"/>
              </a:ext>
            </a:extLst>
          </p:cNvPr>
          <p:cNvSpPr/>
          <p:nvPr/>
        </p:nvSpPr>
        <p:spPr>
          <a:xfrm>
            <a:off x="838200" y="3821112"/>
            <a:ext cx="5899150" cy="2528888"/>
          </a:xfrm>
          <a:prstGeom prst="roundRect">
            <a:avLst>
              <a:gd name="adj" fmla="val 589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24FAA43-66CB-887C-78B2-8D9E8B76CD56}"/>
              </a:ext>
            </a:extLst>
          </p:cNvPr>
          <p:cNvSpPr/>
          <p:nvPr/>
        </p:nvSpPr>
        <p:spPr>
          <a:xfrm>
            <a:off x="838200" y="1987550"/>
            <a:ext cx="5899150" cy="1536700"/>
          </a:xfrm>
          <a:prstGeom prst="roundRect">
            <a:avLst>
              <a:gd name="adj" fmla="val 589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88F8F0-6F89-4F73-BBF6-79F8948B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Estruturação da rede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1B5277-E78F-DC1C-FDC7-AB5DA4950155}"/>
              </a:ext>
            </a:extLst>
          </p:cNvPr>
          <p:cNvSpPr txBox="1"/>
          <p:nvPr/>
        </p:nvSpPr>
        <p:spPr>
          <a:xfrm>
            <a:off x="1681775" y="215634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Nós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783B4C8-B95F-D107-34CE-F301C2888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11068"/>
              </p:ext>
            </p:extLst>
          </p:nvPr>
        </p:nvGraphicFramePr>
        <p:xfrm>
          <a:off x="1681775" y="2520514"/>
          <a:ext cx="421200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18539661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52327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52848655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420287582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pt-BR" sz="1050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KEGG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err="1"/>
                        <a:t>Pathway</a:t>
                      </a:r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163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pt-BR" sz="1050" dirty="0" err="1"/>
                        <a:t>ornithine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C00077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err="1"/>
                        <a:t>Arginine</a:t>
                      </a:r>
                      <a:r>
                        <a:rPr lang="pt-BR" sz="1050" dirty="0"/>
                        <a:t> </a:t>
                      </a:r>
                      <a:r>
                        <a:rPr lang="pt-BR" sz="1050" dirty="0" err="1"/>
                        <a:t>biosynthesis</a:t>
                      </a:r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71347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pt-BR" sz="1050" dirty="0" err="1"/>
                        <a:t>citrulline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C00327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err="1"/>
                        <a:t>Arginine</a:t>
                      </a:r>
                      <a:r>
                        <a:rPr lang="pt-BR" sz="1050" dirty="0"/>
                        <a:t> </a:t>
                      </a:r>
                      <a:r>
                        <a:rPr lang="pt-BR" sz="1050" dirty="0" err="1"/>
                        <a:t>biosynthesis</a:t>
                      </a:r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49794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6724BB8C-8767-CD4F-9868-825B59594208}"/>
              </a:ext>
            </a:extLst>
          </p:cNvPr>
          <p:cNvSpPr txBox="1"/>
          <p:nvPr/>
        </p:nvSpPr>
        <p:spPr>
          <a:xfrm>
            <a:off x="1681775" y="3962995"/>
            <a:ext cx="18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Arestas (câncer)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B2BD1181-AA02-8E68-208C-B093E93B6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47579"/>
              </p:ext>
            </p:extLst>
          </p:nvPr>
        </p:nvGraphicFramePr>
        <p:xfrm>
          <a:off x="1681775" y="4332327"/>
          <a:ext cx="421200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118539661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5232700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52848655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pt-BR" sz="1050" dirty="0" err="1"/>
                        <a:t>source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err="1"/>
                        <a:t>correlation</a:t>
                      </a:r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163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pt-BR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citrulline</a:t>
                      </a:r>
                      <a:endParaRPr lang="pt-B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ornithine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0.2078</a:t>
                      </a:r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713477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DB018428-C24E-6525-CACE-A11305B14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61964"/>
              </p:ext>
            </p:extLst>
          </p:nvPr>
        </p:nvGraphicFramePr>
        <p:xfrm>
          <a:off x="1681775" y="5568751"/>
          <a:ext cx="421200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118539661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5232700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52848655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pt-BR" sz="1050" dirty="0" err="1"/>
                        <a:t>source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dirty="0" err="1"/>
                        <a:t>correlation</a:t>
                      </a:r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163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pt-BR" sz="105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citrulline</a:t>
                      </a:r>
                      <a:endParaRPr lang="pt-BR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ornithine</a:t>
                      </a:r>
                      <a:endParaRPr lang="pt-B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0.6968</a:t>
                      </a:r>
                      <a:endParaRPr lang="pt-B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713477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7C4794-C49C-22F4-C48D-C00FFA0A473D}"/>
              </a:ext>
            </a:extLst>
          </p:cNvPr>
          <p:cNvSpPr txBox="1"/>
          <p:nvPr/>
        </p:nvSpPr>
        <p:spPr>
          <a:xfrm>
            <a:off x="1681775" y="5199419"/>
            <a:ext cx="201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Arestas (saudável)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EBAD5E1-95D0-F71C-8B24-BA8F23C11C1C}"/>
              </a:ext>
            </a:extLst>
          </p:cNvPr>
          <p:cNvSpPr/>
          <p:nvPr/>
        </p:nvSpPr>
        <p:spPr>
          <a:xfrm>
            <a:off x="7530125" y="3559147"/>
            <a:ext cx="1008000" cy="10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bg1"/>
                </a:solidFill>
              </a:rPr>
              <a:t>citrulline</a:t>
            </a:r>
            <a:endParaRPr lang="pt-BR" sz="1050" dirty="0">
              <a:solidFill>
                <a:schemeClr val="bg1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EAF0B6E-EA07-77D0-86E8-A14CA55B8006}"/>
              </a:ext>
            </a:extLst>
          </p:cNvPr>
          <p:cNvSpPr/>
          <p:nvPr/>
        </p:nvSpPr>
        <p:spPr>
          <a:xfrm>
            <a:off x="10510225" y="3885101"/>
            <a:ext cx="1008000" cy="10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bg1"/>
                </a:solidFill>
              </a:rPr>
              <a:t>ornithine</a:t>
            </a:r>
            <a:endParaRPr lang="pt-BR" sz="1050" dirty="0">
              <a:solidFill>
                <a:schemeClr val="bg1"/>
              </a:solidFill>
            </a:endParaRP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EAD78926-612D-E5CB-57C0-4E844F02F0B4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8538125" y="4063147"/>
            <a:ext cx="1972100" cy="325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0EDFE0E-431C-12D4-962A-03EE14158562}"/>
              </a:ext>
            </a:extLst>
          </p:cNvPr>
          <p:cNvSpPr txBox="1"/>
          <p:nvPr/>
        </p:nvSpPr>
        <p:spPr>
          <a:xfrm>
            <a:off x="9183868" y="3876339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0.2078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289DFFE-2063-80B9-17F3-0F4CA05C5BC2}"/>
              </a:ext>
            </a:extLst>
          </p:cNvPr>
          <p:cNvSpPr txBox="1"/>
          <p:nvPr/>
        </p:nvSpPr>
        <p:spPr>
          <a:xfrm>
            <a:off x="7530125" y="2924342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err="1"/>
              <a:t>kegg_id</a:t>
            </a:r>
            <a:r>
              <a:rPr lang="pt-BR" sz="1050" dirty="0"/>
              <a:t>: “C00327”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DC0F687-4511-9F5C-AEC1-B231ACB2693F}"/>
              </a:ext>
            </a:extLst>
          </p:cNvPr>
          <p:cNvSpPr txBox="1"/>
          <p:nvPr/>
        </p:nvSpPr>
        <p:spPr>
          <a:xfrm>
            <a:off x="7530125" y="3118844"/>
            <a:ext cx="21002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err="1"/>
              <a:t>pathway</a:t>
            </a:r>
            <a:r>
              <a:rPr lang="pt-BR" sz="1050" dirty="0"/>
              <a:t>: “</a:t>
            </a:r>
            <a:r>
              <a:rPr lang="pt-BR" sz="1050" dirty="0" err="1"/>
              <a:t>Arginine</a:t>
            </a:r>
            <a:r>
              <a:rPr lang="pt-BR" sz="1050" dirty="0"/>
              <a:t> </a:t>
            </a:r>
            <a:r>
              <a:rPr lang="pt-BR" sz="1050" dirty="0" err="1"/>
              <a:t>biosynthesis</a:t>
            </a:r>
            <a:r>
              <a:rPr lang="pt-BR" sz="10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838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CCA71-AEFA-291C-63A4-7783B365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Rede de correlação entre metabólitos</a:t>
            </a:r>
            <a:endParaRPr lang="pt-BR" dirty="0"/>
          </a:p>
        </p:txBody>
      </p:sp>
      <p:sp>
        <p:nvSpPr>
          <p:cNvPr id="39" name="Espaço Reservado para Conteúdo 38">
            <a:extLst>
              <a:ext uri="{FF2B5EF4-FFF2-40B4-BE49-F238E27FC236}">
                <a16:creationId xmlns:a16="http://schemas.microsoft.com/office/drawing/2014/main" id="{E5864C51-09CF-AE96-6FE2-66632CECD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Considerando somente as arestas cuja correlação é superior à 0.5 ou inferior à -0.5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335A5A-175D-E4B8-7C1B-3E413DAEB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37" y="2952828"/>
            <a:ext cx="3600000" cy="28866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5CA5DB2-80D9-9CE5-DB12-6DA52BAD2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763" y="3145608"/>
            <a:ext cx="3600000" cy="250105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7AD1A97-D7C0-FF7E-7DAB-BCE5CE1DE235}"/>
              </a:ext>
            </a:extLst>
          </p:cNvPr>
          <p:cNvSpPr txBox="1"/>
          <p:nvPr/>
        </p:nvSpPr>
        <p:spPr>
          <a:xfrm>
            <a:off x="2946224" y="5846544"/>
            <a:ext cx="1218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37 nós</a:t>
            </a:r>
          </a:p>
          <a:p>
            <a:r>
              <a:rPr lang="pt-BR" dirty="0"/>
              <a:t>64 arestas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DA37554-1FCE-997B-608C-6513F801A542}"/>
              </a:ext>
            </a:extLst>
          </p:cNvPr>
          <p:cNvSpPr txBox="1"/>
          <p:nvPr/>
        </p:nvSpPr>
        <p:spPr>
          <a:xfrm>
            <a:off x="7966035" y="5846543"/>
            <a:ext cx="1341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35 nós</a:t>
            </a:r>
          </a:p>
          <a:p>
            <a:r>
              <a:rPr lang="pt-BR" dirty="0"/>
              <a:t>143 arestas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5BBB6C2-802F-A0E2-F8DD-FE8B53E7CBAC}"/>
              </a:ext>
            </a:extLst>
          </p:cNvPr>
          <p:cNvSpPr txBox="1"/>
          <p:nvPr/>
        </p:nvSpPr>
        <p:spPr>
          <a:xfrm>
            <a:off x="3004093" y="2583497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Saudável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709D4BB-47E5-9C14-2B87-1D3C05BAED32}"/>
              </a:ext>
            </a:extLst>
          </p:cNvPr>
          <p:cNvSpPr txBox="1"/>
          <p:nvPr/>
        </p:nvSpPr>
        <p:spPr>
          <a:xfrm>
            <a:off x="8178946" y="258349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Câncer</a:t>
            </a:r>
          </a:p>
        </p:txBody>
      </p:sp>
    </p:spTree>
    <p:extLst>
      <p:ext uri="{BB962C8B-B14F-4D97-AF65-F5344CB8AC3E}">
        <p14:creationId xmlns:p14="http://schemas.microsoft.com/office/powerpoint/2010/main" val="320587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10F9F29-5974-641E-C422-6E2AD4C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exportada para </a:t>
            </a:r>
            <a:r>
              <a:rPr lang="pt-BR" dirty="0" err="1"/>
              <a:t>Cytoscape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4000238-E083-7CBD-07C1-741A7B202B8B}"/>
              </a:ext>
            </a:extLst>
          </p:cNvPr>
          <p:cNvSpPr txBox="1"/>
          <p:nvPr/>
        </p:nvSpPr>
        <p:spPr>
          <a:xfrm>
            <a:off x="838200" y="2282736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200">
                <a:latin typeface="Aptos Mono" panose="020F0502020204030204" pitchFamily="49" charset="0"/>
              </a:defRPr>
            </a:lvl1pPr>
          </a:lstStyle>
          <a:p>
            <a:r>
              <a:rPr lang="pt-BR" dirty="0"/>
              <a:t>MATCH (c1:Healthy)-[</a:t>
            </a:r>
            <a:r>
              <a:rPr lang="pt-BR" dirty="0" err="1"/>
              <a:t>c:HealthyCorrelates</a:t>
            </a:r>
            <a:r>
              <a:rPr lang="pt-BR" dirty="0"/>
              <a:t>]-(c2:Healthy)</a:t>
            </a:r>
          </a:p>
          <a:p>
            <a:r>
              <a:rPr lang="pt-BR" dirty="0"/>
              <a:t>WHERE 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c.correlation</a:t>
            </a:r>
            <a:r>
              <a:rPr lang="pt-BR" dirty="0"/>
              <a:t>) &gt; 0.5 AND c1 &gt; c2</a:t>
            </a:r>
          </a:p>
          <a:p>
            <a:r>
              <a:rPr lang="pt-BR" dirty="0"/>
              <a:t>// RETURN c1, c2, c</a:t>
            </a:r>
          </a:p>
          <a:p>
            <a:r>
              <a:rPr lang="pt-BR" dirty="0"/>
              <a:t>RETURN c1.name, c2.name, </a:t>
            </a:r>
            <a:r>
              <a:rPr lang="pt-BR" dirty="0" err="1"/>
              <a:t>c.correlation</a:t>
            </a:r>
            <a:r>
              <a:rPr lang="pt-BR" dirty="0"/>
              <a:t>, c1.kegg_id, c2.kegg_id, c1.pathway, c2.pathway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DAC192-B5DD-EB34-36B1-6180379F99BE}"/>
              </a:ext>
            </a:extLst>
          </p:cNvPr>
          <p:cNvSpPr txBox="1"/>
          <p:nvPr/>
        </p:nvSpPr>
        <p:spPr>
          <a:xfrm>
            <a:off x="838200" y="4608513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Aptos Mono" panose="020F0502020204030204" pitchFamily="49" charset="0"/>
              </a:rPr>
              <a:t>MATCH (c1:Cancer)-[</a:t>
            </a:r>
            <a:r>
              <a:rPr lang="pt-BR" sz="1200" dirty="0" err="1">
                <a:latin typeface="Aptos Mono" panose="020F0502020204030204" pitchFamily="49" charset="0"/>
              </a:rPr>
              <a:t>c:CancerCorrelates</a:t>
            </a:r>
            <a:r>
              <a:rPr lang="pt-BR" sz="1200" dirty="0">
                <a:latin typeface="Aptos Mono" panose="020F0502020204030204" pitchFamily="49" charset="0"/>
              </a:rPr>
              <a:t>]-(c2:Cancer)</a:t>
            </a:r>
          </a:p>
          <a:p>
            <a:r>
              <a:rPr lang="pt-BR" sz="1200" dirty="0">
                <a:latin typeface="Aptos Mono" panose="020F0502020204030204" pitchFamily="49" charset="0"/>
              </a:rPr>
              <a:t>WHERE </a:t>
            </a:r>
            <a:r>
              <a:rPr lang="pt-BR" sz="1200" dirty="0" err="1">
                <a:latin typeface="Aptos Mono" panose="020F0502020204030204" pitchFamily="49" charset="0"/>
              </a:rPr>
              <a:t>abs</a:t>
            </a:r>
            <a:r>
              <a:rPr lang="pt-BR" sz="1200" dirty="0">
                <a:latin typeface="Aptos Mono" panose="020F0502020204030204" pitchFamily="49" charset="0"/>
              </a:rPr>
              <a:t>(</a:t>
            </a:r>
            <a:r>
              <a:rPr lang="pt-BR" sz="1200" dirty="0" err="1">
                <a:latin typeface="Aptos Mono" panose="020F0502020204030204" pitchFamily="49" charset="0"/>
              </a:rPr>
              <a:t>c.correlation</a:t>
            </a:r>
            <a:r>
              <a:rPr lang="pt-BR" sz="1200" dirty="0">
                <a:latin typeface="Aptos Mono" panose="020F0502020204030204" pitchFamily="49" charset="0"/>
              </a:rPr>
              <a:t>) &gt; 0.5 AND c1 &gt; c2</a:t>
            </a:r>
          </a:p>
          <a:p>
            <a:r>
              <a:rPr lang="pt-BR" sz="1200" dirty="0">
                <a:latin typeface="Aptos Mono" panose="020F0502020204030204" pitchFamily="49" charset="0"/>
              </a:rPr>
              <a:t>// RETURN c1, c2, c</a:t>
            </a:r>
          </a:p>
          <a:p>
            <a:r>
              <a:rPr lang="pt-BR" sz="1200" dirty="0">
                <a:latin typeface="Aptos Mono" panose="020F0502020204030204" pitchFamily="49" charset="0"/>
              </a:rPr>
              <a:t>RETURN c1.name, c2.name, </a:t>
            </a:r>
            <a:r>
              <a:rPr lang="pt-BR" sz="1200" dirty="0" err="1">
                <a:latin typeface="Aptos Mono" panose="020F0502020204030204" pitchFamily="49" charset="0"/>
              </a:rPr>
              <a:t>c.correlation</a:t>
            </a:r>
            <a:r>
              <a:rPr lang="pt-BR" sz="1200" dirty="0">
                <a:latin typeface="Aptos Mono" panose="020F0502020204030204" pitchFamily="49" charset="0"/>
              </a:rPr>
              <a:t>, c1.kegg_id, c2.kegg_id, c1.pathway, c2.pathway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688DEC-597E-5898-1679-9807D40354DD}"/>
              </a:ext>
            </a:extLst>
          </p:cNvPr>
          <p:cNvSpPr txBox="1"/>
          <p:nvPr/>
        </p:nvSpPr>
        <p:spPr>
          <a:xfrm>
            <a:off x="838200" y="1913404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neo4j_query_table_data_healthy.csv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A14BC3C-DBBB-4B87-1815-FF4485A51C91}"/>
              </a:ext>
            </a:extLst>
          </p:cNvPr>
          <p:cNvSpPr txBox="1"/>
          <p:nvPr/>
        </p:nvSpPr>
        <p:spPr>
          <a:xfrm>
            <a:off x="838200" y="423918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neo4j_query_table_data_cancer.csv</a:t>
            </a:r>
          </a:p>
        </p:txBody>
      </p:sp>
    </p:spTree>
    <p:extLst>
      <p:ext uri="{BB962C8B-B14F-4D97-AF65-F5344CB8AC3E}">
        <p14:creationId xmlns:p14="http://schemas.microsoft.com/office/powerpoint/2010/main" val="157876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10F9F29-5974-641E-C422-6E2AD4C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unificado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4000238-E083-7CBD-07C1-741A7B202B8B}"/>
              </a:ext>
            </a:extLst>
          </p:cNvPr>
          <p:cNvSpPr txBox="1"/>
          <p:nvPr/>
        </p:nvSpPr>
        <p:spPr>
          <a:xfrm>
            <a:off x="838200" y="2282736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200">
                <a:latin typeface="Aptos Mono" panose="020F0502020204030204" pitchFamily="49" charset="0"/>
              </a:defRPr>
            </a:lvl1pPr>
          </a:lstStyle>
          <a:p>
            <a:r>
              <a:rPr lang="en-US" dirty="0"/>
              <a:t>MATCH (m1:Metabolite)-[</a:t>
            </a:r>
            <a:r>
              <a:rPr lang="en-US" dirty="0" err="1"/>
              <a:t>c:CorrelatesCancer</a:t>
            </a:r>
            <a:r>
              <a:rPr lang="en-US" dirty="0"/>
              <a:t>]-(m2:Metabolite)</a:t>
            </a:r>
          </a:p>
          <a:p>
            <a:r>
              <a:rPr lang="en-US" dirty="0"/>
              <a:t>MATCH (m1)-[</a:t>
            </a:r>
            <a:r>
              <a:rPr lang="en-US" dirty="0" err="1"/>
              <a:t>h:CorrelatesHealthy</a:t>
            </a:r>
            <a:r>
              <a:rPr lang="en-US" dirty="0"/>
              <a:t>]-(m2)</a:t>
            </a:r>
          </a:p>
          <a:p>
            <a:r>
              <a:rPr lang="en-US" dirty="0"/>
              <a:t>WHERE abs(</a:t>
            </a:r>
            <a:r>
              <a:rPr lang="en-US" dirty="0" err="1"/>
              <a:t>c.correlation</a:t>
            </a:r>
            <a:r>
              <a:rPr lang="en-US" dirty="0"/>
              <a:t>) &lt; 0.6 and abs(</a:t>
            </a:r>
            <a:r>
              <a:rPr lang="en-US" dirty="0" err="1"/>
              <a:t>h.correlation</a:t>
            </a:r>
            <a:r>
              <a:rPr lang="en-US" dirty="0"/>
              <a:t>) &gt; 0.6</a:t>
            </a:r>
          </a:p>
          <a:p>
            <a:r>
              <a:rPr lang="en-US" dirty="0"/>
              <a:t>RETURN m1, h, m2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DAC192-B5DD-EB34-36B1-6180379F99BE}"/>
              </a:ext>
            </a:extLst>
          </p:cNvPr>
          <p:cNvSpPr txBox="1"/>
          <p:nvPr/>
        </p:nvSpPr>
        <p:spPr>
          <a:xfrm>
            <a:off x="838200" y="4608513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ptos Mono" panose="020F0502020204030204" pitchFamily="49" charset="0"/>
              </a:rPr>
              <a:t>MATCH (m1:Metabolite)-[</a:t>
            </a:r>
            <a:r>
              <a:rPr lang="en-US" sz="1200" dirty="0" err="1">
                <a:latin typeface="Aptos Mono" panose="020F0502020204030204" pitchFamily="49" charset="0"/>
              </a:rPr>
              <a:t>c:CorrelatesCancer</a:t>
            </a:r>
            <a:r>
              <a:rPr lang="en-US" sz="1200" dirty="0">
                <a:latin typeface="Aptos Mono" panose="020F0502020204030204" pitchFamily="49" charset="0"/>
              </a:rPr>
              <a:t>]-(m2:Metabolite)</a:t>
            </a:r>
          </a:p>
          <a:p>
            <a:r>
              <a:rPr lang="en-US" sz="1200" dirty="0">
                <a:latin typeface="Aptos Mono" panose="020F0502020204030204" pitchFamily="49" charset="0"/>
              </a:rPr>
              <a:t>MATCH (m1)-[</a:t>
            </a:r>
            <a:r>
              <a:rPr lang="en-US" sz="1200" dirty="0" err="1">
                <a:latin typeface="Aptos Mono" panose="020F0502020204030204" pitchFamily="49" charset="0"/>
              </a:rPr>
              <a:t>h:CorrelatesHealthy</a:t>
            </a:r>
            <a:r>
              <a:rPr lang="en-US" sz="1200" dirty="0">
                <a:latin typeface="Aptos Mono" panose="020F0502020204030204" pitchFamily="49" charset="0"/>
              </a:rPr>
              <a:t>]-(m2)</a:t>
            </a:r>
          </a:p>
          <a:p>
            <a:r>
              <a:rPr lang="en-US" sz="1200" dirty="0">
                <a:latin typeface="Aptos Mono" panose="020F0502020204030204" pitchFamily="49" charset="0"/>
              </a:rPr>
              <a:t>WHERE abs(</a:t>
            </a:r>
            <a:r>
              <a:rPr lang="en-US" sz="1200" dirty="0" err="1">
                <a:latin typeface="Aptos Mono" panose="020F0502020204030204" pitchFamily="49" charset="0"/>
              </a:rPr>
              <a:t>c.correlation</a:t>
            </a:r>
            <a:r>
              <a:rPr lang="en-US" sz="1200" dirty="0">
                <a:latin typeface="Aptos Mono" panose="020F0502020204030204" pitchFamily="49" charset="0"/>
              </a:rPr>
              <a:t>) &gt; 0.6 and abs(</a:t>
            </a:r>
            <a:r>
              <a:rPr lang="en-US" sz="1200" dirty="0" err="1">
                <a:latin typeface="Aptos Mono" panose="020F0502020204030204" pitchFamily="49" charset="0"/>
              </a:rPr>
              <a:t>h.correlation</a:t>
            </a:r>
            <a:r>
              <a:rPr lang="en-US" sz="1200" dirty="0">
                <a:latin typeface="Aptos Mono" panose="020F0502020204030204" pitchFamily="49" charset="0"/>
              </a:rPr>
              <a:t>) &lt; 0.6</a:t>
            </a:r>
          </a:p>
          <a:p>
            <a:r>
              <a:rPr lang="en-US" sz="1200" dirty="0">
                <a:latin typeface="Aptos Mono" panose="020F0502020204030204" pitchFamily="49" charset="0"/>
              </a:rPr>
              <a:t>RETURN m1, c, m2</a:t>
            </a:r>
            <a:endParaRPr lang="pt-BR" sz="1200" dirty="0">
              <a:latin typeface="Aptos Mono" panose="020F05020202040302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688DEC-597E-5898-1679-9807D40354DD}"/>
              </a:ext>
            </a:extLst>
          </p:cNvPr>
          <p:cNvSpPr txBox="1"/>
          <p:nvPr/>
        </p:nvSpPr>
        <p:spPr>
          <a:xfrm>
            <a:off x="838200" y="1913404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neo4j_query_table_data_healthy_diff.csv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A14BC3C-DBBB-4B87-1815-FF4485A51C91}"/>
              </a:ext>
            </a:extLst>
          </p:cNvPr>
          <p:cNvSpPr txBox="1"/>
          <p:nvPr/>
        </p:nvSpPr>
        <p:spPr>
          <a:xfrm>
            <a:off x="838200" y="423918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neo4j_query_table_data_cancer_diff.csv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B20431-6184-FB39-FAF5-EBC160FB5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255" y="1951931"/>
            <a:ext cx="3600000" cy="14926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8B5B44A-2BD4-FDB6-AC92-AB6922128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255" y="4325137"/>
            <a:ext cx="3600000" cy="139774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4C1455-AD68-16B5-6B55-88837D55D63E}"/>
              </a:ext>
            </a:extLst>
          </p:cNvPr>
          <p:cNvSpPr txBox="1"/>
          <p:nvPr/>
        </p:nvSpPr>
        <p:spPr>
          <a:xfrm>
            <a:off x="9004300" y="387336"/>
            <a:ext cx="304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Filtra arestas significativas para um grupo, mas não para o outro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272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508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Aptos Mono</vt:lpstr>
      <vt:lpstr>Arial</vt:lpstr>
      <vt:lpstr>Tema do Office</vt:lpstr>
      <vt:lpstr>Dados de perfil metabolômico</vt:lpstr>
      <vt:lpstr>Análise estatística dos metabólitos</vt:lpstr>
      <vt:lpstr>Enriquecimento de vias metabólicas</vt:lpstr>
      <vt:lpstr>Seleção de metabólitos</vt:lpstr>
      <vt:lpstr>Correlação entre metabólitos selecionados</vt:lpstr>
      <vt:lpstr>Estruturação da rede</vt:lpstr>
      <vt:lpstr>Rede de correlação entre metabólitos</vt:lpstr>
      <vt:lpstr>Rede exportada para Cytoscape</vt:lpstr>
      <vt:lpstr>Modelo unificado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Matumoto</dc:creator>
  <cp:lastModifiedBy>Rafael Matumoto</cp:lastModifiedBy>
  <cp:revision>12</cp:revision>
  <dcterms:created xsi:type="dcterms:W3CDTF">2024-06-09T13:49:19Z</dcterms:created>
  <dcterms:modified xsi:type="dcterms:W3CDTF">2024-06-09T19:48:28Z</dcterms:modified>
</cp:coreProperties>
</file>