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73" r:id="rId2"/>
    <p:sldId id="268" r:id="rId3"/>
    <p:sldId id="280" r:id="rId4"/>
    <p:sldId id="286" r:id="rId5"/>
    <p:sldId id="288" r:id="rId6"/>
    <p:sldId id="278" r:id="rId7"/>
    <p:sldId id="282" r:id="rId8"/>
    <p:sldId id="283" r:id="rId9"/>
    <p:sldId id="279" r:id="rId10"/>
    <p:sldId id="284" r:id="rId11"/>
    <p:sldId id="28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严 裕" initials="严" lastIdx="1" clrIdx="0">
    <p:extLst>
      <p:ext uri="{19B8F6BF-5375-455C-9EA6-DF929625EA0E}">
        <p15:presenceInfo xmlns:p15="http://schemas.microsoft.com/office/powerpoint/2012/main" userId="ec66e6b209205d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CFA6E-9B1E-4E81-AACB-AF1E3236D52B}" type="datetimeFigureOut">
              <a:rPr lang="zh-CN" altLang="en-US" smtClean="0"/>
              <a:t>2021/7/4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97922-64B2-4F4F-B876-05233E9CD94A}" type="slidenum">
              <a:rPr lang="zh-CN" altLang="en-US" smtClean="0"/>
              <a:t>‹#›</a:t>
            </a:fld>
            <a:endParaRPr lang="zh-CN" altLang="en-US"/>
          </a:p>
        </p:txBody>
      </p:sp>
    </p:spTree>
    <p:extLst>
      <p:ext uri="{BB962C8B-B14F-4D97-AF65-F5344CB8AC3E}">
        <p14:creationId xmlns:p14="http://schemas.microsoft.com/office/powerpoint/2010/main" val="3761151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F21B1EB-7DDA-4C5E-AD68-919690BB9EE6}"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21B1EB-7DDA-4C5E-AD68-919690BB9EE6}"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21B1EB-7DDA-4C5E-AD68-919690BB9EE6}"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21B1EB-7DDA-4C5E-AD68-919690BB9EE6}"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21B1EB-7DDA-4C5E-AD68-919690BB9EE6}"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F21B1EB-7DDA-4C5E-AD68-919690BB9EE6}" type="datetimeFigureOut">
              <a:rPr lang="zh-CN" altLang="en-US" smtClean="0"/>
              <a:t>2021/7/4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F21B1EB-7DDA-4C5E-AD68-919690BB9EE6}" type="datetimeFigureOut">
              <a:rPr lang="zh-CN" altLang="en-US" smtClean="0"/>
              <a:t>2021/7/4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F21B1EB-7DDA-4C5E-AD68-919690BB9EE6}" type="datetimeFigureOut">
              <a:rPr lang="zh-CN" altLang="en-US" smtClean="0"/>
              <a:t>2021/7/4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1B1EB-7DDA-4C5E-AD68-919690BB9EE6}" type="datetimeFigureOut">
              <a:rPr lang="zh-CN" altLang="en-US" smtClean="0"/>
              <a:t>2021/7/4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21B1EB-7DDA-4C5E-AD68-919690BB9EE6}" type="datetimeFigureOut">
              <a:rPr lang="zh-CN" altLang="en-US" smtClean="0"/>
              <a:t>2021/7/4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21B1EB-7DDA-4C5E-AD68-919690BB9EE6}" type="datetimeFigureOut">
              <a:rPr lang="zh-CN" altLang="en-US" smtClean="0"/>
              <a:t>2021/7/4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1B1EB-7DDA-4C5E-AD68-919690BB9EE6}" type="datetimeFigureOut">
              <a:rPr lang="zh-CN" altLang="en-US" smtClean="0"/>
              <a:t>2021/7/4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80D58-EE68-4E54-92BF-6A6BFB86AD4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6388162-98AC-4ED9-85F4-D51ACB28A8CE}"/>
              </a:ext>
            </a:extLst>
          </p:cNvPr>
          <p:cNvSpPr/>
          <p:nvPr/>
        </p:nvSpPr>
        <p:spPr>
          <a:xfrm>
            <a:off x="2010549" y="535239"/>
            <a:ext cx="4416594" cy="1107996"/>
          </a:xfrm>
          <a:prstGeom prst="rect">
            <a:avLst/>
          </a:prstGeom>
          <a:noFill/>
        </p:spPr>
        <p:txBody>
          <a:bodyPr wrap="none" lIns="91440" tIns="45720" rIns="91440" bIns="45720">
            <a:spAutoFit/>
          </a:bodyPr>
          <a:lstStyle/>
          <a:p>
            <a:pPr algn="ctr"/>
            <a:r>
              <a:rPr lang="zh-CN" alt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扫雷小游戏</a:t>
            </a:r>
          </a:p>
        </p:txBody>
      </p:sp>
      <p:sp>
        <p:nvSpPr>
          <p:cNvPr id="5" name="矩形 4">
            <a:extLst>
              <a:ext uri="{FF2B5EF4-FFF2-40B4-BE49-F238E27FC236}">
                <a16:creationId xmlns:a16="http://schemas.microsoft.com/office/drawing/2014/main" id="{D5A915AA-0B0B-4C10-87BD-F1D7D862940D}"/>
              </a:ext>
            </a:extLst>
          </p:cNvPr>
          <p:cNvSpPr/>
          <p:nvPr/>
        </p:nvSpPr>
        <p:spPr>
          <a:xfrm>
            <a:off x="2823206" y="2085243"/>
            <a:ext cx="1856597" cy="707886"/>
          </a:xfrm>
          <a:prstGeom prst="rect">
            <a:avLst/>
          </a:prstGeom>
          <a:noFill/>
        </p:spPr>
        <p:txBody>
          <a:bodyPr wrap="none" lIns="91440" tIns="45720" rIns="91440" bIns="45720">
            <a:spAutoFit/>
          </a:bodyPr>
          <a:lstStyle/>
          <a:p>
            <a:pPr algn="ctr"/>
            <a:r>
              <a:rPr lang="en-US" altLang="zh-C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Qt</a:t>
            </a:r>
            <a:r>
              <a:rPr lang="zh-CN" alt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实训 </a:t>
            </a:r>
          </a:p>
        </p:txBody>
      </p:sp>
      <p:sp>
        <p:nvSpPr>
          <p:cNvPr id="2" name="文本框 1">
            <a:extLst>
              <a:ext uri="{FF2B5EF4-FFF2-40B4-BE49-F238E27FC236}">
                <a16:creationId xmlns:a16="http://schemas.microsoft.com/office/drawing/2014/main" id="{F44E4CEB-B9B6-45C0-AB29-70FA9258C77D}"/>
              </a:ext>
            </a:extLst>
          </p:cNvPr>
          <p:cNvSpPr txBox="1"/>
          <p:nvPr/>
        </p:nvSpPr>
        <p:spPr>
          <a:xfrm>
            <a:off x="4525350" y="3953701"/>
            <a:ext cx="3374312" cy="1384995"/>
          </a:xfrm>
          <a:prstGeom prst="rect">
            <a:avLst/>
          </a:prstGeom>
          <a:noFill/>
        </p:spPr>
        <p:txBody>
          <a:bodyPr wrap="square" rtlCol="0">
            <a:spAutoFit/>
          </a:bodyPr>
          <a:lstStyle/>
          <a:p>
            <a:r>
              <a:rPr lang="zh-CN" altLang="en-US" sz="2800" b="1" dirty="0"/>
              <a:t>成员：严裕， 左建军</a:t>
            </a:r>
            <a:endParaRPr lang="en-US" altLang="zh-CN" sz="2800" b="1" dirty="0"/>
          </a:p>
          <a:p>
            <a:endParaRPr lang="zh-CN" altLang="en-US" sz="2800" b="1" dirty="0"/>
          </a:p>
        </p:txBody>
      </p:sp>
    </p:spTree>
    <p:extLst>
      <p:ext uri="{BB962C8B-B14F-4D97-AF65-F5344CB8AC3E}">
        <p14:creationId xmlns:p14="http://schemas.microsoft.com/office/powerpoint/2010/main" val="171524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85568-6D2C-4672-AACE-10D39979D3F6}"/>
              </a:ext>
            </a:extLst>
          </p:cNvPr>
          <p:cNvSpPr>
            <a:spLocks noGrp="1"/>
          </p:cNvSpPr>
          <p:nvPr>
            <p:ph type="title"/>
          </p:nvPr>
        </p:nvSpPr>
        <p:spPr/>
        <p:txBody>
          <a:bodyPr>
            <a:normAutofit/>
          </a:bodyPr>
          <a:lstStyle/>
          <a:p>
            <a:r>
              <a:rPr lang="zh-CN" altLang="en-US" sz="4000" b="1" dirty="0"/>
              <a:t>缺点和不足</a:t>
            </a:r>
          </a:p>
        </p:txBody>
      </p:sp>
      <p:sp>
        <p:nvSpPr>
          <p:cNvPr id="3" name="内容占位符 2">
            <a:extLst>
              <a:ext uri="{FF2B5EF4-FFF2-40B4-BE49-F238E27FC236}">
                <a16:creationId xmlns:a16="http://schemas.microsoft.com/office/drawing/2014/main" id="{5CE71CA8-44BE-4579-8BD8-99DAFA7F5549}"/>
              </a:ext>
            </a:extLst>
          </p:cNvPr>
          <p:cNvSpPr>
            <a:spLocks noGrp="1"/>
          </p:cNvSpPr>
          <p:nvPr>
            <p:ph idx="1"/>
          </p:nvPr>
        </p:nvSpPr>
        <p:spPr/>
        <p:txBody>
          <a:bodyPr/>
          <a:lstStyle/>
          <a:p>
            <a:r>
              <a:rPr lang="zh-CN" altLang="en-US" dirty="0"/>
              <a:t>该程序比较简单还有很多功能没有实现</a:t>
            </a:r>
          </a:p>
        </p:txBody>
      </p:sp>
    </p:spTree>
    <p:extLst>
      <p:ext uri="{BB962C8B-B14F-4D97-AF65-F5344CB8AC3E}">
        <p14:creationId xmlns:p14="http://schemas.microsoft.com/office/powerpoint/2010/main" val="463637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0CFCF-6A3A-4467-B476-F7B186FF41A3}"/>
              </a:ext>
            </a:extLst>
          </p:cNvPr>
          <p:cNvSpPr>
            <a:spLocks noGrp="1"/>
          </p:cNvSpPr>
          <p:nvPr>
            <p:ph type="title"/>
          </p:nvPr>
        </p:nvSpPr>
        <p:spPr>
          <a:xfrm>
            <a:off x="2947644" y="2373036"/>
            <a:ext cx="7886700" cy="1325563"/>
          </a:xfrm>
        </p:spPr>
        <p:txBody>
          <a:bodyPr>
            <a:normAutofit/>
          </a:bodyPr>
          <a:lstStyle/>
          <a:p>
            <a:r>
              <a:rPr lang="zh-CN" altLang="en-US" sz="7200" b="1" dirty="0"/>
              <a:t>结束</a:t>
            </a:r>
          </a:p>
        </p:txBody>
      </p:sp>
      <p:sp>
        <p:nvSpPr>
          <p:cNvPr id="3" name="内容占位符 2">
            <a:extLst>
              <a:ext uri="{FF2B5EF4-FFF2-40B4-BE49-F238E27FC236}">
                <a16:creationId xmlns:a16="http://schemas.microsoft.com/office/drawing/2014/main" id="{8AEC4B14-5BDE-4FB0-9432-FE87393E66D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6144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1101090"/>
            <a:ext cx="2689860" cy="44196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450" dirty="0">
                  <a:cs typeface="+mn-ea"/>
                  <a:sym typeface="+mn-lt"/>
                </a:rPr>
                <a:t>项目介绍</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cs typeface="+mn-ea"/>
                <a:sym typeface="+mn-lt"/>
              </a:endParaRPr>
            </a:p>
          </p:txBody>
        </p:sp>
      </p:grpSp>
      <p:sp>
        <p:nvSpPr>
          <p:cNvPr id="2" name="文本框 1"/>
          <p:cNvSpPr txBox="1"/>
          <p:nvPr/>
        </p:nvSpPr>
        <p:spPr>
          <a:xfrm>
            <a:off x="1545432" y="2181225"/>
            <a:ext cx="5636419" cy="1384995"/>
          </a:xfrm>
          <a:prstGeom prst="rect">
            <a:avLst/>
          </a:prstGeom>
          <a:noFill/>
        </p:spPr>
        <p:txBody>
          <a:bodyPr wrap="square" rtlCol="0">
            <a:spAutoFit/>
          </a:bodyPr>
          <a:lstStyle/>
          <a:p>
            <a:r>
              <a:rPr lang="zh-CN" altLang="en-US" sz="2100" dirty="0"/>
              <a:t>这是一款</a:t>
            </a:r>
            <a:r>
              <a:rPr lang="en-US" altLang="zh-CN" sz="2100" dirty="0"/>
              <a:t>windows7</a:t>
            </a:r>
            <a:r>
              <a:rPr lang="zh-CN" altLang="en-US" sz="2100" dirty="0"/>
              <a:t>的扫雷小游戏的模仿版本，运用了</a:t>
            </a:r>
            <a:r>
              <a:rPr lang="en-US" altLang="zh-CN" sz="2100" dirty="0" err="1"/>
              <a:t>Felgo</a:t>
            </a:r>
            <a:r>
              <a:rPr lang="zh-CN" altLang="en-US" sz="2100" dirty="0"/>
              <a:t>游戏开发引擎，其中游使用了</a:t>
            </a:r>
            <a:r>
              <a:rPr lang="en-US" altLang="zh-CN" sz="2100" dirty="0"/>
              <a:t>QML</a:t>
            </a:r>
            <a:r>
              <a:rPr lang="zh-CN" altLang="en-US" sz="2100" dirty="0"/>
              <a:t>与</a:t>
            </a:r>
            <a:r>
              <a:rPr lang="en-US" altLang="zh-CN" sz="2100" dirty="0" err="1"/>
              <a:t>Javascript</a:t>
            </a:r>
            <a:r>
              <a:rPr lang="zh-CN" altLang="en-US" sz="2100" dirty="0"/>
              <a:t>来实现了该项目的业务逻辑，运用</a:t>
            </a:r>
            <a:r>
              <a:rPr lang="en-US" altLang="zh-CN" sz="2100" dirty="0"/>
              <a:t>Qt Quick</a:t>
            </a:r>
            <a:r>
              <a:rPr lang="zh-CN" altLang="en-US" sz="2100" dirty="0"/>
              <a:t>来设计项目的</a:t>
            </a:r>
            <a:r>
              <a:rPr lang="en-US" altLang="zh-CN" sz="2100" dirty="0"/>
              <a:t>UI</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8CA44F-CAA8-47D8-AACE-42E578D8D25C}"/>
              </a:ext>
            </a:extLst>
          </p:cNvPr>
          <p:cNvSpPr txBox="1"/>
          <p:nvPr/>
        </p:nvSpPr>
        <p:spPr>
          <a:xfrm>
            <a:off x="1970202" y="593889"/>
            <a:ext cx="4788816" cy="707886"/>
          </a:xfrm>
          <a:prstGeom prst="rect">
            <a:avLst/>
          </a:prstGeom>
          <a:noFill/>
        </p:spPr>
        <p:txBody>
          <a:bodyPr wrap="square" rtlCol="0">
            <a:spAutoFit/>
          </a:bodyPr>
          <a:lstStyle/>
          <a:p>
            <a:pPr algn="ctr"/>
            <a:r>
              <a:rPr lang="zh-CN" altLang="en-US" sz="4000" b="1" dirty="0"/>
              <a:t>游戏规则</a:t>
            </a:r>
          </a:p>
        </p:txBody>
      </p:sp>
      <p:sp>
        <p:nvSpPr>
          <p:cNvPr id="4" name="文本框 3">
            <a:extLst>
              <a:ext uri="{FF2B5EF4-FFF2-40B4-BE49-F238E27FC236}">
                <a16:creationId xmlns:a16="http://schemas.microsoft.com/office/drawing/2014/main" id="{96579E23-3771-4B27-8F12-55EA8D9A713B}"/>
              </a:ext>
            </a:extLst>
          </p:cNvPr>
          <p:cNvSpPr txBox="1"/>
          <p:nvPr/>
        </p:nvSpPr>
        <p:spPr>
          <a:xfrm>
            <a:off x="1847653" y="2810926"/>
            <a:ext cx="5632515" cy="1504194"/>
          </a:xfrm>
          <a:prstGeom prst="rect">
            <a:avLst/>
          </a:prstGeom>
          <a:noFill/>
        </p:spPr>
        <p:txBody>
          <a:bodyPr wrap="square">
            <a:spAutoFit/>
          </a:bodyPr>
          <a:lstStyle/>
          <a:p>
            <a:pPr marL="0" indent="0">
              <a:lnSpc>
                <a:spcPct val="130000"/>
              </a:lnSpc>
              <a:buNone/>
            </a:pPr>
            <a:r>
              <a:rPr lang="zh-CN" altLang="en-US" dirty="0"/>
              <a:t>扫雷的规则是尽快找到雷区中的所有不是地雷的格子</a:t>
            </a:r>
            <a:r>
              <a:rPr lang="en-US" altLang="zh-CN" dirty="0"/>
              <a:t>,</a:t>
            </a:r>
            <a:r>
              <a:rPr lang="zh-CN" altLang="en-US" dirty="0"/>
              <a:t>而不许踩到地雷。点开的数字是几</a:t>
            </a:r>
            <a:r>
              <a:rPr lang="en-US" altLang="zh-CN" dirty="0"/>
              <a:t>,</a:t>
            </a:r>
            <a:r>
              <a:rPr lang="zh-CN" altLang="en-US" dirty="0"/>
              <a:t>则说明该数字旁边的</a:t>
            </a:r>
            <a:r>
              <a:rPr lang="en-US" altLang="zh-CN" dirty="0"/>
              <a:t>8</a:t>
            </a:r>
            <a:r>
              <a:rPr lang="zh-CN" altLang="en-US" dirty="0"/>
              <a:t>个位置中有几个雷</a:t>
            </a:r>
            <a:r>
              <a:rPr lang="en-US" altLang="zh-CN" dirty="0"/>
              <a:t>,</a:t>
            </a:r>
            <a:r>
              <a:rPr lang="zh-CN" altLang="en-US" dirty="0"/>
              <a:t>如果挖开的是地雷</a:t>
            </a:r>
            <a:r>
              <a:rPr lang="en-US" altLang="zh-CN" dirty="0"/>
              <a:t>,</a:t>
            </a:r>
            <a:r>
              <a:rPr lang="zh-CN" altLang="en-US" dirty="0"/>
              <a:t>则会输掉游戏。</a:t>
            </a:r>
            <a:endParaRPr lang="en-US" altLang="zh-CN" dirty="0"/>
          </a:p>
        </p:txBody>
      </p:sp>
    </p:spTree>
    <p:extLst>
      <p:ext uri="{BB962C8B-B14F-4D97-AF65-F5344CB8AC3E}">
        <p14:creationId xmlns:p14="http://schemas.microsoft.com/office/powerpoint/2010/main" val="54434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C4A5-75D0-4025-9FC6-1D5851BA1CDC}"/>
              </a:ext>
            </a:extLst>
          </p:cNvPr>
          <p:cNvSpPr>
            <a:spLocks noGrp="1"/>
          </p:cNvSpPr>
          <p:nvPr>
            <p:ph type="title"/>
          </p:nvPr>
        </p:nvSpPr>
        <p:spPr/>
        <p:txBody>
          <a:bodyPr/>
          <a:lstStyle/>
          <a:p>
            <a:r>
              <a:rPr lang="zh-CN" altLang="en-US" dirty="0"/>
              <a:t>功能介绍</a:t>
            </a:r>
          </a:p>
        </p:txBody>
      </p:sp>
      <p:graphicFrame>
        <p:nvGraphicFramePr>
          <p:cNvPr id="4" name="表格 4">
            <a:extLst>
              <a:ext uri="{FF2B5EF4-FFF2-40B4-BE49-F238E27FC236}">
                <a16:creationId xmlns:a16="http://schemas.microsoft.com/office/drawing/2014/main" id="{9DD4FF5B-6729-4F6A-8C24-5E2DD6630257}"/>
              </a:ext>
            </a:extLst>
          </p:cNvPr>
          <p:cNvGraphicFramePr>
            <a:graphicFrameLocks noGrp="1"/>
          </p:cNvGraphicFramePr>
          <p:nvPr>
            <p:ph idx="1"/>
            <p:extLst>
              <p:ext uri="{D42A27DB-BD31-4B8C-83A1-F6EECF244321}">
                <p14:modId xmlns:p14="http://schemas.microsoft.com/office/powerpoint/2010/main" val="3492482295"/>
              </p:ext>
            </p:extLst>
          </p:nvPr>
        </p:nvGraphicFramePr>
        <p:xfrm>
          <a:off x="477821" y="1774232"/>
          <a:ext cx="7817766" cy="4357305"/>
        </p:xfrm>
        <a:graphic>
          <a:graphicData uri="http://schemas.openxmlformats.org/drawingml/2006/table">
            <a:tbl>
              <a:tblPr firstRow="1" bandRow="1">
                <a:tableStyleId>{5C22544A-7EE6-4342-B048-85BDC9FD1C3A}</a:tableStyleId>
              </a:tblPr>
              <a:tblGrid>
                <a:gridCol w="3908883">
                  <a:extLst>
                    <a:ext uri="{9D8B030D-6E8A-4147-A177-3AD203B41FA5}">
                      <a16:colId xmlns:a16="http://schemas.microsoft.com/office/drawing/2014/main" val="1474038831"/>
                    </a:ext>
                  </a:extLst>
                </a:gridCol>
                <a:gridCol w="3908883">
                  <a:extLst>
                    <a:ext uri="{9D8B030D-6E8A-4147-A177-3AD203B41FA5}">
                      <a16:colId xmlns:a16="http://schemas.microsoft.com/office/drawing/2014/main" val="2359333052"/>
                    </a:ext>
                  </a:extLst>
                </a:gridCol>
              </a:tblGrid>
              <a:tr h="580445">
                <a:tc>
                  <a:txBody>
                    <a:bodyPr/>
                    <a:lstStyle/>
                    <a:p>
                      <a:r>
                        <a:rPr lang="zh-CN" altLang="en-US" dirty="0"/>
                        <a:t>功能</a:t>
                      </a:r>
                    </a:p>
                  </a:txBody>
                  <a:tcPr/>
                </a:tc>
                <a:tc>
                  <a:txBody>
                    <a:bodyPr/>
                    <a:lstStyle/>
                    <a:p>
                      <a:r>
                        <a:rPr lang="zh-CN" altLang="en-US" dirty="0"/>
                        <a:t>简介</a:t>
                      </a:r>
                    </a:p>
                  </a:txBody>
                  <a:tcPr/>
                </a:tc>
                <a:extLst>
                  <a:ext uri="{0D108BD9-81ED-4DB2-BD59-A6C34878D82A}">
                    <a16:rowId xmlns:a16="http://schemas.microsoft.com/office/drawing/2014/main" val="2711915453"/>
                  </a:ext>
                </a:extLst>
              </a:tr>
              <a:tr h="679456">
                <a:tc>
                  <a:txBody>
                    <a:bodyPr/>
                    <a:lstStyle/>
                    <a:p>
                      <a:r>
                        <a:rPr lang="zh-CN" altLang="en-US" dirty="0"/>
                        <a:t>雷的个数</a:t>
                      </a:r>
                    </a:p>
                  </a:txBody>
                  <a:tcPr/>
                </a:tc>
                <a:tc>
                  <a:txBody>
                    <a:bodyPr/>
                    <a:lstStyle/>
                    <a:p>
                      <a:r>
                        <a:rPr lang="zh-CN" altLang="en-US" dirty="0"/>
                        <a:t>有</a:t>
                      </a:r>
                      <a:r>
                        <a:rPr lang="en-US" altLang="zh-CN" dirty="0"/>
                        <a:t>10</a:t>
                      </a:r>
                      <a:r>
                        <a:rPr lang="zh-CN" altLang="en-US" dirty="0"/>
                        <a:t>个，</a:t>
                      </a:r>
                      <a:r>
                        <a:rPr lang="en-US" altLang="zh-CN" dirty="0"/>
                        <a:t>40</a:t>
                      </a:r>
                      <a:r>
                        <a:rPr lang="zh-CN" altLang="en-US" dirty="0"/>
                        <a:t>个，</a:t>
                      </a:r>
                      <a:r>
                        <a:rPr lang="en-US" altLang="zh-CN" dirty="0"/>
                        <a:t>100</a:t>
                      </a:r>
                      <a:r>
                        <a:rPr lang="zh-CN" altLang="en-US" dirty="0"/>
                        <a:t>个</a:t>
                      </a:r>
                    </a:p>
                  </a:txBody>
                  <a:tcPr/>
                </a:tc>
                <a:extLst>
                  <a:ext uri="{0D108BD9-81ED-4DB2-BD59-A6C34878D82A}">
                    <a16:rowId xmlns:a16="http://schemas.microsoft.com/office/drawing/2014/main" val="804687746"/>
                  </a:ext>
                </a:extLst>
              </a:tr>
              <a:tr h="1001864">
                <a:tc>
                  <a:txBody>
                    <a:bodyPr/>
                    <a:lstStyle/>
                    <a:p>
                      <a:r>
                        <a:rPr lang="zh-CN" altLang="en-US" dirty="0"/>
                        <a:t>计时</a:t>
                      </a:r>
                    </a:p>
                  </a:txBody>
                  <a:tcPr/>
                </a:tc>
                <a:tc>
                  <a:txBody>
                    <a:bodyPr/>
                    <a:lstStyle/>
                    <a:p>
                      <a:r>
                        <a:rPr lang="zh-CN" altLang="en-US" dirty="0"/>
                        <a:t>有计时装置，可以自开始扫雷后自动计时</a:t>
                      </a:r>
                    </a:p>
                  </a:txBody>
                  <a:tcPr/>
                </a:tc>
                <a:extLst>
                  <a:ext uri="{0D108BD9-81ED-4DB2-BD59-A6C34878D82A}">
                    <a16:rowId xmlns:a16="http://schemas.microsoft.com/office/drawing/2014/main" val="9319560"/>
                  </a:ext>
                </a:extLst>
              </a:tr>
              <a:tr h="523885">
                <a:tc>
                  <a:txBody>
                    <a:bodyPr/>
                    <a:lstStyle/>
                    <a:p>
                      <a:r>
                        <a:rPr lang="zh-CN" altLang="en-US" dirty="0"/>
                        <a:t>游戏结束提示</a:t>
                      </a:r>
                    </a:p>
                  </a:txBody>
                  <a:tcPr/>
                </a:tc>
                <a:tc>
                  <a:txBody>
                    <a:bodyPr/>
                    <a:lstStyle/>
                    <a:p>
                      <a:r>
                        <a:rPr lang="zh-CN" altLang="en-US" dirty="0"/>
                        <a:t>在游戏结束时会出现提示并停止计时</a:t>
                      </a:r>
                    </a:p>
                  </a:txBody>
                  <a:tcPr/>
                </a:tc>
                <a:extLst>
                  <a:ext uri="{0D108BD9-81ED-4DB2-BD59-A6C34878D82A}">
                    <a16:rowId xmlns:a16="http://schemas.microsoft.com/office/drawing/2014/main" val="2728114138"/>
                  </a:ext>
                </a:extLst>
              </a:tr>
              <a:tr h="523885">
                <a:tc>
                  <a:txBody>
                    <a:bodyPr/>
                    <a:lstStyle/>
                    <a:p>
                      <a:r>
                        <a:rPr lang="zh-CN" altLang="en-US" dirty="0"/>
                        <a:t>程序主界面</a:t>
                      </a:r>
                    </a:p>
                  </a:txBody>
                  <a:tcPr/>
                </a:tc>
                <a:tc>
                  <a:txBody>
                    <a:bodyPr/>
                    <a:lstStyle/>
                    <a:p>
                      <a:r>
                        <a:rPr lang="zh-CN" altLang="en-US" dirty="0"/>
                        <a:t>游戏运行的界面</a:t>
                      </a:r>
                    </a:p>
                  </a:txBody>
                  <a:tcPr/>
                </a:tc>
                <a:extLst>
                  <a:ext uri="{0D108BD9-81ED-4DB2-BD59-A6C34878D82A}">
                    <a16:rowId xmlns:a16="http://schemas.microsoft.com/office/drawing/2014/main" val="2355368156"/>
                  </a:ext>
                </a:extLst>
              </a:tr>
              <a:tr h="523885">
                <a:tc>
                  <a:txBody>
                    <a:bodyPr/>
                    <a:lstStyle/>
                    <a:p>
                      <a:r>
                        <a:rPr lang="zh-CN" altLang="en-US" dirty="0"/>
                        <a:t>游戏难易程度</a:t>
                      </a:r>
                    </a:p>
                  </a:txBody>
                  <a:tcPr/>
                </a:tc>
                <a:tc>
                  <a:txBody>
                    <a:bodyPr/>
                    <a:lstStyle/>
                    <a:p>
                      <a:r>
                        <a:rPr lang="zh-CN" altLang="en-US" dirty="0"/>
                        <a:t>简单，中等，困难</a:t>
                      </a:r>
                    </a:p>
                  </a:txBody>
                  <a:tcPr/>
                </a:tc>
                <a:extLst>
                  <a:ext uri="{0D108BD9-81ED-4DB2-BD59-A6C34878D82A}">
                    <a16:rowId xmlns:a16="http://schemas.microsoft.com/office/drawing/2014/main" val="679337635"/>
                  </a:ext>
                </a:extLst>
              </a:tr>
              <a:tr h="523885">
                <a:tc>
                  <a:txBody>
                    <a:bodyPr/>
                    <a:lstStyle/>
                    <a:p>
                      <a:r>
                        <a:rPr lang="zh-CN" altLang="en-US" dirty="0"/>
                        <a:t>游戏暂停</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游戏暂停，计时器也会暂停</a:t>
                      </a:r>
                    </a:p>
                  </a:txBody>
                  <a:tcPr/>
                </a:tc>
                <a:extLst>
                  <a:ext uri="{0D108BD9-81ED-4DB2-BD59-A6C34878D82A}">
                    <a16:rowId xmlns:a16="http://schemas.microsoft.com/office/drawing/2014/main" val="1741510424"/>
                  </a:ext>
                </a:extLst>
              </a:tr>
            </a:tbl>
          </a:graphicData>
        </a:graphic>
      </p:graphicFrame>
    </p:spTree>
    <p:extLst>
      <p:ext uri="{BB962C8B-B14F-4D97-AF65-F5344CB8AC3E}">
        <p14:creationId xmlns:p14="http://schemas.microsoft.com/office/powerpoint/2010/main" val="132379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C9533D-975B-411D-85FE-6DEA6AC8A4F1}"/>
              </a:ext>
            </a:extLst>
          </p:cNvPr>
          <p:cNvPicPr>
            <a:picLocks noChangeAspect="1"/>
          </p:cNvPicPr>
          <p:nvPr/>
        </p:nvPicPr>
        <p:blipFill>
          <a:blip r:embed="rId2"/>
          <a:stretch>
            <a:fillRect/>
          </a:stretch>
        </p:blipFill>
        <p:spPr>
          <a:xfrm>
            <a:off x="3629319" y="3187639"/>
            <a:ext cx="2168166" cy="3458259"/>
          </a:xfrm>
          <a:prstGeom prst="rect">
            <a:avLst/>
          </a:prstGeom>
        </p:spPr>
      </p:pic>
      <p:pic>
        <p:nvPicPr>
          <p:cNvPr id="5" name="图片 4">
            <a:extLst>
              <a:ext uri="{FF2B5EF4-FFF2-40B4-BE49-F238E27FC236}">
                <a16:creationId xmlns:a16="http://schemas.microsoft.com/office/drawing/2014/main" id="{2F17ED72-33EF-413E-9B50-92CEAA40F72C}"/>
              </a:ext>
            </a:extLst>
          </p:cNvPr>
          <p:cNvPicPr>
            <a:picLocks noChangeAspect="1"/>
          </p:cNvPicPr>
          <p:nvPr/>
        </p:nvPicPr>
        <p:blipFill>
          <a:blip r:embed="rId3"/>
          <a:stretch>
            <a:fillRect/>
          </a:stretch>
        </p:blipFill>
        <p:spPr>
          <a:xfrm>
            <a:off x="6269334" y="3187640"/>
            <a:ext cx="2168166" cy="3458258"/>
          </a:xfrm>
          <a:prstGeom prst="rect">
            <a:avLst/>
          </a:prstGeom>
        </p:spPr>
      </p:pic>
      <p:sp>
        <p:nvSpPr>
          <p:cNvPr id="6" name="文本框 5">
            <a:extLst>
              <a:ext uri="{FF2B5EF4-FFF2-40B4-BE49-F238E27FC236}">
                <a16:creationId xmlns:a16="http://schemas.microsoft.com/office/drawing/2014/main" id="{BB2DDF46-95EB-4A15-A823-B63F47FE20C4}"/>
              </a:ext>
            </a:extLst>
          </p:cNvPr>
          <p:cNvSpPr txBox="1"/>
          <p:nvPr/>
        </p:nvSpPr>
        <p:spPr>
          <a:xfrm>
            <a:off x="3968684" y="2475379"/>
            <a:ext cx="2168165" cy="369332"/>
          </a:xfrm>
          <a:prstGeom prst="rect">
            <a:avLst/>
          </a:prstGeom>
          <a:noFill/>
        </p:spPr>
        <p:txBody>
          <a:bodyPr wrap="square" rtlCol="0">
            <a:spAutoFit/>
          </a:bodyPr>
          <a:lstStyle/>
          <a:p>
            <a:r>
              <a:rPr lang="zh-CN" altLang="en-US" dirty="0"/>
              <a:t>中等难度模式</a:t>
            </a:r>
          </a:p>
        </p:txBody>
      </p:sp>
      <p:sp>
        <p:nvSpPr>
          <p:cNvPr id="7" name="文本框 6">
            <a:extLst>
              <a:ext uri="{FF2B5EF4-FFF2-40B4-BE49-F238E27FC236}">
                <a16:creationId xmlns:a16="http://schemas.microsoft.com/office/drawing/2014/main" id="{A7E2D678-F2D6-42D8-BABA-E8661316F9CB}"/>
              </a:ext>
            </a:extLst>
          </p:cNvPr>
          <p:cNvSpPr txBox="1"/>
          <p:nvPr/>
        </p:nvSpPr>
        <p:spPr>
          <a:xfrm>
            <a:off x="6899172" y="2475379"/>
            <a:ext cx="2432116" cy="369332"/>
          </a:xfrm>
          <a:prstGeom prst="rect">
            <a:avLst/>
          </a:prstGeom>
          <a:noFill/>
        </p:spPr>
        <p:txBody>
          <a:bodyPr wrap="square" rtlCol="0">
            <a:spAutoFit/>
          </a:bodyPr>
          <a:lstStyle/>
          <a:p>
            <a:r>
              <a:rPr lang="zh-CN" altLang="en-US" dirty="0"/>
              <a:t>困难模式</a:t>
            </a:r>
          </a:p>
        </p:txBody>
      </p:sp>
      <p:pic>
        <p:nvPicPr>
          <p:cNvPr id="4" name="图片 3">
            <a:extLst>
              <a:ext uri="{FF2B5EF4-FFF2-40B4-BE49-F238E27FC236}">
                <a16:creationId xmlns:a16="http://schemas.microsoft.com/office/drawing/2014/main" id="{031CF6CE-3020-440F-9D97-F2AF1901B358}"/>
              </a:ext>
            </a:extLst>
          </p:cNvPr>
          <p:cNvPicPr>
            <a:picLocks noChangeAspect="1"/>
          </p:cNvPicPr>
          <p:nvPr/>
        </p:nvPicPr>
        <p:blipFill>
          <a:blip r:embed="rId4"/>
          <a:stretch>
            <a:fillRect/>
          </a:stretch>
        </p:blipFill>
        <p:spPr>
          <a:xfrm>
            <a:off x="867008" y="3187638"/>
            <a:ext cx="2168167" cy="3458260"/>
          </a:xfrm>
          <a:prstGeom prst="rect">
            <a:avLst/>
          </a:prstGeom>
        </p:spPr>
      </p:pic>
      <p:sp>
        <p:nvSpPr>
          <p:cNvPr id="9" name="文本框 8">
            <a:extLst>
              <a:ext uri="{FF2B5EF4-FFF2-40B4-BE49-F238E27FC236}">
                <a16:creationId xmlns:a16="http://schemas.microsoft.com/office/drawing/2014/main" id="{B2FA2BA0-6416-490A-81F1-320CB2C9D629}"/>
              </a:ext>
            </a:extLst>
          </p:cNvPr>
          <p:cNvSpPr txBox="1"/>
          <p:nvPr/>
        </p:nvSpPr>
        <p:spPr>
          <a:xfrm>
            <a:off x="933254" y="2475379"/>
            <a:ext cx="1272618" cy="369332"/>
          </a:xfrm>
          <a:prstGeom prst="rect">
            <a:avLst/>
          </a:prstGeom>
          <a:noFill/>
        </p:spPr>
        <p:txBody>
          <a:bodyPr wrap="square" rtlCol="0">
            <a:spAutoFit/>
          </a:bodyPr>
          <a:lstStyle/>
          <a:p>
            <a:r>
              <a:rPr lang="zh-CN" altLang="en-US" dirty="0"/>
              <a:t>简单难度</a:t>
            </a:r>
          </a:p>
        </p:txBody>
      </p:sp>
      <p:sp>
        <p:nvSpPr>
          <p:cNvPr id="10" name="文本框 9">
            <a:extLst>
              <a:ext uri="{FF2B5EF4-FFF2-40B4-BE49-F238E27FC236}">
                <a16:creationId xmlns:a16="http://schemas.microsoft.com/office/drawing/2014/main" id="{FEA11118-81C0-41EB-BFEC-FDF9403FE328}"/>
              </a:ext>
            </a:extLst>
          </p:cNvPr>
          <p:cNvSpPr txBox="1"/>
          <p:nvPr/>
        </p:nvSpPr>
        <p:spPr>
          <a:xfrm>
            <a:off x="2516699" y="1380585"/>
            <a:ext cx="6401058" cy="923330"/>
          </a:xfrm>
          <a:prstGeom prst="rect">
            <a:avLst/>
          </a:prstGeom>
          <a:noFill/>
        </p:spPr>
        <p:txBody>
          <a:bodyPr wrap="square" rtlCol="0">
            <a:spAutoFit/>
          </a:bodyPr>
          <a:lstStyle/>
          <a:p>
            <a:r>
              <a:rPr lang="zh-CN" altLang="en-US" dirty="0"/>
              <a:t>简单难度是</a:t>
            </a:r>
            <a:r>
              <a:rPr lang="en-US" altLang="zh-CN" dirty="0"/>
              <a:t>8*8</a:t>
            </a:r>
            <a:r>
              <a:rPr lang="zh-CN" altLang="en-US" dirty="0"/>
              <a:t>的地图，有</a:t>
            </a:r>
            <a:r>
              <a:rPr lang="en-US" altLang="zh-CN" dirty="0"/>
              <a:t>10</a:t>
            </a:r>
            <a:r>
              <a:rPr lang="zh-CN" altLang="en-US" dirty="0"/>
              <a:t>个地雷</a:t>
            </a:r>
          </a:p>
          <a:p>
            <a:r>
              <a:rPr lang="zh-CN" altLang="en-US" dirty="0"/>
              <a:t>中等难度是</a:t>
            </a:r>
            <a:r>
              <a:rPr lang="en-US" altLang="zh-CN" dirty="0"/>
              <a:t>16*16</a:t>
            </a:r>
            <a:r>
              <a:rPr lang="zh-CN" altLang="en-US" dirty="0"/>
              <a:t>的地图，有</a:t>
            </a:r>
            <a:r>
              <a:rPr lang="en-US" altLang="zh-CN" dirty="0"/>
              <a:t>40</a:t>
            </a:r>
            <a:r>
              <a:rPr lang="zh-CN" altLang="en-US" dirty="0"/>
              <a:t>个地雷</a:t>
            </a:r>
          </a:p>
          <a:p>
            <a:r>
              <a:rPr lang="zh-CN" altLang="en-US" dirty="0"/>
              <a:t>困难难度是</a:t>
            </a:r>
            <a:r>
              <a:rPr lang="en-US" altLang="zh-CN" dirty="0"/>
              <a:t>16*32</a:t>
            </a:r>
            <a:r>
              <a:rPr lang="zh-CN" altLang="en-US" dirty="0"/>
              <a:t>的地图，有</a:t>
            </a:r>
            <a:r>
              <a:rPr lang="en-US" altLang="zh-CN" dirty="0"/>
              <a:t>100</a:t>
            </a:r>
            <a:r>
              <a:rPr lang="zh-CN" altLang="en-US" dirty="0"/>
              <a:t>个地雷</a:t>
            </a:r>
          </a:p>
        </p:txBody>
      </p:sp>
      <p:sp>
        <p:nvSpPr>
          <p:cNvPr id="11" name="文本框 10">
            <a:extLst>
              <a:ext uri="{FF2B5EF4-FFF2-40B4-BE49-F238E27FC236}">
                <a16:creationId xmlns:a16="http://schemas.microsoft.com/office/drawing/2014/main" id="{4B1B74C6-570C-4069-8AB9-8248D1EE1936}"/>
              </a:ext>
            </a:extLst>
          </p:cNvPr>
          <p:cNvSpPr txBox="1"/>
          <p:nvPr/>
        </p:nvSpPr>
        <p:spPr>
          <a:xfrm>
            <a:off x="1569563" y="320511"/>
            <a:ext cx="5557101" cy="769441"/>
          </a:xfrm>
          <a:prstGeom prst="rect">
            <a:avLst/>
          </a:prstGeom>
          <a:noFill/>
        </p:spPr>
        <p:txBody>
          <a:bodyPr wrap="square" rtlCol="0">
            <a:spAutoFit/>
          </a:bodyPr>
          <a:lstStyle/>
          <a:p>
            <a:pPr algn="ctr"/>
            <a:r>
              <a:rPr lang="zh-CN" altLang="en-US" sz="4400" b="1" dirty="0"/>
              <a:t>游戏模式选择</a:t>
            </a:r>
          </a:p>
        </p:txBody>
      </p:sp>
    </p:spTree>
    <p:extLst>
      <p:ext uri="{BB962C8B-B14F-4D97-AF65-F5344CB8AC3E}">
        <p14:creationId xmlns:p14="http://schemas.microsoft.com/office/powerpoint/2010/main" val="46051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ECBD39-5366-47FB-9090-2EB0232DC7AA}"/>
              </a:ext>
            </a:extLst>
          </p:cNvPr>
          <p:cNvPicPr>
            <a:picLocks noChangeAspect="1"/>
          </p:cNvPicPr>
          <p:nvPr/>
        </p:nvPicPr>
        <p:blipFill>
          <a:blip r:embed="rId2"/>
          <a:stretch>
            <a:fillRect/>
          </a:stretch>
        </p:blipFill>
        <p:spPr>
          <a:xfrm>
            <a:off x="88565" y="1847655"/>
            <a:ext cx="3109709" cy="4453906"/>
          </a:xfrm>
          <a:prstGeom prst="rect">
            <a:avLst/>
          </a:prstGeom>
        </p:spPr>
      </p:pic>
      <p:sp>
        <p:nvSpPr>
          <p:cNvPr id="8" name="文本框 7">
            <a:extLst>
              <a:ext uri="{FF2B5EF4-FFF2-40B4-BE49-F238E27FC236}">
                <a16:creationId xmlns:a16="http://schemas.microsoft.com/office/drawing/2014/main" id="{A4433935-D896-453F-BEFF-BAE1D6374E6A}"/>
              </a:ext>
            </a:extLst>
          </p:cNvPr>
          <p:cNvSpPr txBox="1"/>
          <p:nvPr/>
        </p:nvSpPr>
        <p:spPr>
          <a:xfrm>
            <a:off x="2573517" y="233273"/>
            <a:ext cx="3667027" cy="646331"/>
          </a:xfrm>
          <a:prstGeom prst="rect">
            <a:avLst/>
          </a:prstGeom>
          <a:noFill/>
        </p:spPr>
        <p:txBody>
          <a:bodyPr wrap="square" rtlCol="0">
            <a:spAutoFit/>
          </a:bodyPr>
          <a:lstStyle/>
          <a:p>
            <a:pPr algn="ctr"/>
            <a:r>
              <a:rPr lang="zh-CN" altLang="en-US" sz="3600" b="1" dirty="0"/>
              <a:t>程序运行截图</a:t>
            </a:r>
          </a:p>
        </p:txBody>
      </p:sp>
      <p:sp>
        <p:nvSpPr>
          <p:cNvPr id="12" name="文本框 11">
            <a:extLst>
              <a:ext uri="{FF2B5EF4-FFF2-40B4-BE49-F238E27FC236}">
                <a16:creationId xmlns:a16="http://schemas.microsoft.com/office/drawing/2014/main" id="{F73DDFD0-2ADC-45EF-BA88-C493A971373C}"/>
              </a:ext>
            </a:extLst>
          </p:cNvPr>
          <p:cNvSpPr txBox="1"/>
          <p:nvPr/>
        </p:nvSpPr>
        <p:spPr>
          <a:xfrm>
            <a:off x="4562573" y="2403837"/>
            <a:ext cx="4119513" cy="1477328"/>
          </a:xfrm>
          <a:prstGeom prst="rect">
            <a:avLst/>
          </a:prstGeom>
          <a:noFill/>
        </p:spPr>
        <p:txBody>
          <a:bodyPr wrap="square" rtlCol="0">
            <a:spAutoFit/>
          </a:bodyPr>
          <a:lstStyle/>
          <a:p>
            <a:r>
              <a:rPr lang="zh-CN" altLang="en-US" dirty="0"/>
              <a:t>程序运行主界面，该界面由</a:t>
            </a:r>
            <a:r>
              <a:rPr lang="en-US" altLang="zh-CN" dirty="0"/>
              <a:t>8x8</a:t>
            </a:r>
            <a:r>
              <a:rPr lang="zh-CN" altLang="en-US" dirty="0"/>
              <a:t>个小方格组成</a:t>
            </a:r>
            <a:endParaRPr lang="en-US" altLang="zh-CN" dirty="0"/>
          </a:p>
          <a:p>
            <a:r>
              <a:rPr lang="en-US" altLang="zh-CN" dirty="0"/>
              <a:t>New</a:t>
            </a:r>
            <a:r>
              <a:rPr lang="zh-CN" altLang="en-US" dirty="0"/>
              <a:t>按钮左边是地雷个数</a:t>
            </a:r>
            <a:endParaRPr lang="en-US" altLang="zh-CN" dirty="0"/>
          </a:p>
          <a:p>
            <a:r>
              <a:rPr lang="zh-CN" altLang="en-US" dirty="0"/>
              <a:t>右边是计时器，从鼠标点击小方格开始计时</a:t>
            </a:r>
          </a:p>
        </p:txBody>
      </p:sp>
      <p:pic>
        <p:nvPicPr>
          <p:cNvPr id="14" name="图片 13">
            <a:extLst>
              <a:ext uri="{FF2B5EF4-FFF2-40B4-BE49-F238E27FC236}">
                <a16:creationId xmlns:a16="http://schemas.microsoft.com/office/drawing/2014/main" id="{27991EF6-32B1-4E1F-9B9F-2E60DFF57AB8}"/>
              </a:ext>
            </a:extLst>
          </p:cNvPr>
          <p:cNvPicPr>
            <a:picLocks noChangeAspect="1"/>
          </p:cNvPicPr>
          <p:nvPr/>
        </p:nvPicPr>
        <p:blipFill>
          <a:blip r:embed="rId3"/>
          <a:stretch>
            <a:fillRect/>
          </a:stretch>
        </p:blipFill>
        <p:spPr>
          <a:xfrm>
            <a:off x="4407030" y="4074608"/>
            <a:ext cx="4115157" cy="2149026"/>
          </a:xfrm>
          <a:prstGeom prst="rect">
            <a:avLst/>
          </a:prstGeom>
        </p:spPr>
      </p:pic>
    </p:spTree>
    <p:extLst>
      <p:ext uri="{BB962C8B-B14F-4D97-AF65-F5344CB8AC3E}">
        <p14:creationId xmlns:p14="http://schemas.microsoft.com/office/powerpoint/2010/main" val="387063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4433935-D896-453F-BEFF-BAE1D6374E6A}"/>
              </a:ext>
            </a:extLst>
          </p:cNvPr>
          <p:cNvSpPr txBox="1"/>
          <p:nvPr/>
        </p:nvSpPr>
        <p:spPr>
          <a:xfrm>
            <a:off x="2573517" y="233273"/>
            <a:ext cx="3667027" cy="646331"/>
          </a:xfrm>
          <a:prstGeom prst="rect">
            <a:avLst/>
          </a:prstGeom>
          <a:noFill/>
        </p:spPr>
        <p:txBody>
          <a:bodyPr wrap="square" rtlCol="0">
            <a:spAutoFit/>
          </a:bodyPr>
          <a:lstStyle/>
          <a:p>
            <a:pPr algn="ctr"/>
            <a:r>
              <a:rPr lang="zh-CN" altLang="en-US" sz="3600" b="1" dirty="0"/>
              <a:t>程序运行截图</a:t>
            </a:r>
          </a:p>
        </p:txBody>
      </p:sp>
      <p:pic>
        <p:nvPicPr>
          <p:cNvPr id="11" name="图片 10">
            <a:extLst>
              <a:ext uri="{FF2B5EF4-FFF2-40B4-BE49-F238E27FC236}">
                <a16:creationId xmlns:a16="http://schemas.microsoft.com/office/drawing/2014/main" id="{FFACB602-828F-424D-99C1-1DEAFAC2A1F3}"/>
              </a:ext>
            </a:extLst>
          </p:cNvPr>
          <p:cNvPicPr>
            <a:picLocks noChangeAspect="1"/>
          </p:cNvPicPr>
          <p:nvPr/>
        </p:nvPicPr>
        <p:blipFill>
          <a:blip r:embed="rId2"/>
          <a:stretch>
            <a:fillRect/>
          </a:stretch>
        </p:blipFill>
        <p:spPr>
          <a:xfrm>
            <a:off x="492781" y="1887588"/>
            <a:ext cx="2920950" cy="4374037"/>
          </a:xfrm>
          <a:prstGeom prst="rect">
            <a:avLst/>
          </a:prstGeom>
        </p:spPr>
      </p:pic>
      <p:sp>
        <p:nvSpPr>
          <p:cNvPr id="4" name="文本框 3">
            <a:extLst>
              <a:ext uri="{FF2B5EF4-FFF2-40B4-BE49-F238E27FC236}">
                <a16:creationId xmlns:a16="http://schemas.microsoft.com/office/drawing/2014/main" id="{3B1CA131-754E-441E-B524-954E40142743}"/>
              </a:ext>
            </a:extLst>
          </p:cNvPr>
          <p:cNvSpPr txBox="1"/>
          <p:nvPr/>
        </p:nvSpPr>
        <p:spPr>
          <a:xfrm>
            <a:off x="4572000" y="3105834"/>
            <a:ext cx="3808429" cy="646331"/>
          </a:xfrm>
          <a:prstGeom prst="rect">
            <a:avLst/>
          </a:prstGeom>
          <a:noFill/>
        </p:spPr>
        <p:txBody>
          <a:bodyPr wrap="square" rtlCol="0">
            <a:spAutoFit/>
          </a:bodyPr>
          <a:lstStyle/>
          <a:p>
            <a:r>
              <a:rPr lang="zh-CN" altLang="en-US" dirty="0"/>
              <a:t>可以在程序中的未点击的小方格点击鼠标右键对地雷进行标记为紫色</a:t>
            </a:r>
          </a:p>
        </p:txBody>
      </p:sp>
    </p:spTree>
    <p:extLst>
      <p:ext uri="{BB962C8B-B14F-4D97-AF65-F5344CB8AC3E}">
        <p14:creationId xmlns:p14="http://schemas.microsoft.com/office/powerpoint/2010/main" val="404636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91B0647-E74F-427E-9C95-6D71A9BE1B1A}"/>
              </a:ext>
            </a:extLst>
          </p:cNvPr>
          <p:cNvPicPr>
            <a:picLocks noChangeAspect="1"/>
          </p:cNvPicPr>
          <p:nvPr/>
        </p:nvPicPr>
        <p:blipFill>
          <a:blip r:embed="rId2"/>
          <a:stretch>
            <a:fillRect/>
          </a:stretch>
        </p:blipFill>
        <p:spPr>
          <a:xfrm>
            <a:off x="454483" y="1706252"/>
            <a:ext cx="3109709" cy="4453906"/>
          </a:xfrm>
          <a:prstGeom prst="rect">
            <a:avLst/>
          </a:prstGeom>
        </p:spPr>
      </p:pic>
      <p:sp>
        <p:nvSpPr>
          <p:cNvPr id="8" name="文本框 7">
            <a:extLst>
              <a:ext uri="{FF2B5EF4-FFF2-40B4-BE49-F238E27FC236}">
                <a16:creationId xmlns:a16="http://schemas.microsoft.com/office/drawing/2014/main" id="{A4433935-D896-453F-BEFF-BAE1D6374E6A}"/>
              </a:ext>
            </a:extLst>
          </p:cNvPr>
          <p:cNvSpPr txBox="1"/>
          <p:nvPr/>
        </p:nvSpPr>
        <p:spPr>
          <a:xfrm>
            <a:off x="2573517" y="233273"/>
            <a:ext cx="3667027" cy="646331"/>
          </a:xfrm>
          <a:prstGeom prst="rect">
            <a:avLst/>
          </a:prstGeom>
          <a:noFill/>
        </p:spPr>
        <p:txBody>
          <a:bodyPr wrap="square" rtlCol="0">
            <a:spAutoFit/>
          </a:bodyPr>
          <a:lstStyle/>
          <a:p>
            <a:pPr algn="ctr"/>
            <a:r>
              <a:rPr lang="zh-CN" altLang="en-US" sz="3600" b="1" dirty="0"/>
              <a:t>程序运行截图</a:t>
            </a:r>
          </a:p>
        </p:txBody>
      </p:sp>
      <p:sp>
        <p:nvSpPr>
          <p:cNvPr id="2" name="文本框 1">
            <a:extLst>
              <a:ext uri="{FF2B5EF4-FFF2-40B4-BE49-F238E27FC236}">
                <a16:creationId xmlns:a16="http://schemas.microsoft.com/office/drawing/2014/main" id="{990722A2-A5A6-4B0D-B610-FB17422612BE}"/>
              </a:ext>
            </a:extLst>
          </p:cNvPr>
          <p:cNvSpPr txBox="1"/>
          <p:nvPr/>
        </p:nvSpPr>
        <p:spPr>
          <a:xfrm>
            <a:off x="4407030" y="2545237"/>
            <a:ext cx="3775436" cy="646331"/>
          </a:xfrm>
          <a:prstGeom prst="rect">
            <a:avLst/>
          </a:prstGeom>
          <a:noFill/>
        </p:spPr>
        <p:txBody>
          <a:bodyPr wrap="square" rtlCol="0">
            <a:spAutoFit/>
          </a:bodyPr>
          <a:lstStyle/>
          <a:p>
            <a:r>
              <a:rPr lang="zh-CN" altLang="en-US" dirty="0"/>
              <a:t>踩到地雷游戏结束，点击</a:t>
            </a:r>
            <a:r>
              <a:rPr lang="en-US" altLang="zh-CN" dirty="0"/>
              <a:t>New</a:t>
            </a:r>
            <a:r>
              <a:rPr lang="zh-CN" altLang="en-US" dirty="0"/>
              <a:t>按钮重新开始游戏</a:t>
            </a:r>
          </a:p>
        </p:txBody>
      </p:sp>
    </p:spTree>
    <p:extLst>
      <p:ext uri="{BB962C8B-B14F-4D97-AF65-F5344CB8AC3E}">
        <p14:creationId xmlns:p14="http://schemas.microsoft.com/office/powerpoint/2010/main" val="217326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AB149-4B99-419E-8227-C2DB67C30DFB}"/>
              </a:ext>
            </a:extLst>
          </p:cNvPr>
          <p:cNvSpPr>
            <a:spLocks noGrp="1"/>
          </p:cNvSpPr>
          <p:nvPr>
            <p:ph type="title"/>
          </p:nvPr>
        </p:nvSpPr>
        <p:spPr/>
        <p:txBody>
          <a:bodyPr/>
          <a:lstStyle/>
          <a:p>
            <a:r>
              <a:rPr lang="zh-CN" altLang="en-US" dirty="0">
                <a:ea typeface="宋体" charset="0"/>
              </a:rPr>
              <a:t>在游戏中遇到的难点问题</a:t>
            </a:r>
            <a:endParaRPr lang="zh-CN" altLang="en-US" dirty="0"/>
          </a:p>
        </p:txBody>
      </p:sp>
      <p:sp>
        <p:nvSpPr>
          <p:cNvPr id="3" name="内容占位符 2">
            <a:extLst>
              <a:ext uri="{FF2B5EF4-FFF2-40B4-BE49-F238E27FC236}">
                <a16:creationId xmlns:a16="http://schemas.microsoft.com/office/drawing/2014/main" id="{C5124608-5B57-49FD-836C-D9246D5F4861}"/>
              </a:ext>
            </a:extLst>
          </p:cNvPr>
          <p:cNvSpPr>
            <a:spLocks noGrp="1"/>
          </p:cNvSpPr>
          <p:nvPr>
            <p:ph idx="1"/>
          </p:nvPr>
        </p:nvSpPr>
        <p:spPr/>
        <p:txBody>
          <a:bodyPr/>
          <a:lstStyle/>
          <a:p>
            <a:pPr marL="0" indent="0">
              <a:lnSpc>
                <a:spcPct val="130000"/>
              </a:lnSpc>
              <a:buNone/>
            </a:pPr>
            <a:r>
              <a:rPr lang="zh-CN" altLang="en-US" dirty="0"/>
              <a:t>在游戏中当我们点击地图上的方格时需要随机产生数字和对应数字颜色</a:t>
            </a:r>
            <a:r>
              <a:rPr lang="zh-CN" altLang="en-US"/>
              <a:t>背景，以及确定</a:t>
            </a:r>
            <a:r>
              <a:rPr lang="zh-CN" altLang="en-US" dirty="0"/>
              <a:t>地雷的位置</a:t>
            </a:r>
            <a:endParaRPr lang="en-US" altLang="zh-CN" dirty="0"/>
          </a:p>
          <a:p>
            <a:pPr marL="0" indent="0">
              <a:lnSpc>
                <a:spcPct val="130000"/>
              </a:lnSpc>
              <a:buNone/>
            </a:pPr>
            <a:endParaRPr lang="en-US" altLang="zh-CN" dirty="0"/>
          </a:p>
          <a:p>
            <a:pPr marL="0" indent="0">
              <a:lnSpc>
                <a:spcPct val="130000"/>
              </a:lnSpc>
              <a:buNone/>
            </a:pPr>
            <a:endParaRPr lang="en-US" altLang="zh-CN" dirty="0"/>
          </a:p>
          <a:p>
            <a:pPr marL="0" indent="0">
              <a:lnSpc>
                <a:spcPct val="130000"/>
              </a:lnSpc>
              <a:buNone/>
            </a:pPr>
            <a:endParaRPr lang="en-US" altLang="zh-CN" dirty="0"/>
          </a:p>
        </p:txBody>
      </p:sp>
    </p:spTree>
    <p:extLst>
      <p:ext uri="{BB962C8B-B14F-4D97-AF65-F5344CB8AC3E}">
        <p14:creationId xmlns:p14="http://schemas.microsoft.com/office/powerpoint/2010/main" val="423670975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1533</TotalTime>
  <Words>342</Words>
  <Application>Microsoft Office PowerPoint</Application>
  <PresentationFormat>全屏显示(4:3)</PresentationFormat>
  <Paragraphs>44</Paragraphs>
  <Slides>11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Arial</vt:lpstr>
      <vt:lpstr>Calibri</vt:lpstr>
      <vt:lpstr>Calibri Light</vt:lpstr>
      <vt:lpstr>Office 主题​​</vt:lpstr>
      <vt:lpstr>PowerPoint 演示文稿</vt:lpstr>
      <vt:lpstr>PowerPoint 演示文稿</vt:lpstr>
      <vt:lpstr>PowerPoint 演示文稿</vt:lpstr>
      <vt:lpstr>功能介绍</vt:lpstr>
      <vt:lpstr>PowerPoint 演示文稿</vt:lpstr>
      <vt:lpstr>PowerPoint 演示文稿</vt:lpstr>
      <vt:lpstr>PowerPoint 演示文稿</vt:lpstr>
      <vt:lpstr>PowerPoint 演示文稿</vt:lpstr>
      <vt:lpstr>在游戏中遇到的难点问题</vt:lpstr>
      <vt:lpstr>缺点和不足</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游戏布局</dc:title>
  <dc:creator>Kelly Alloy</dc:creator>
  <cp:lastModifiedBy>严 裕</cp:lastModifiedBy>
  <cp:revision>32</cp:revision>
  <dcterms:created xsi:type="dcterms:W3CDTF">2020-07-07T03:09:41Z</dcterms:created>
  <dcterms:modified xsi:type="dcterms:W3CDTF">2021-07-04T08:31:23Z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2052-11.1.0.9522</vt:lpwstr>
  </property>
</Properties>
</file>