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4.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45" r:id="rId2"/>
    <p:sldMasterId id="2147483781" r:id="rId3"/>
    <p:sldMasterId id="2147483832" r:id="rId4"/>
    <p:sldMasterId id="2147483871" r:id="rId5"/>
  </p:sldMasterIdLst>
  <p:notesMasterIdLst>
    <p:notesMasterId r:id="rId14"/>
  </p:notesMasterIdLst>
  <p:sldIdLst>
    <p:sldId id="262" r:id="rId6"/>
    <p:sldId id="2142531734" r:id="rId7"/>
    <p:sldId id="141168955" r:id="rId8"/>
    <p:sldId id="5134" r:id="rId9"/>
    <p:sldId id="2142531735" r:id="rId10"/>
    <p:sldId id="10036" r:id="rId11"/>
    <p:sldId id="2142531736" r:id="rId12"/>
    <p:sldId id="2142531733"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P MEHTA" initials="SM" lastIdx="5" clrIdx="0">
    <p:extLst>
      <p:ext uri="{19B8F6BF-5375-455C-9EA6-DF929625EA0E}">
        <p15:presenceInfo xmlns:p15="http://schemas.microsoft.com/office/powerpoint/2012/main" userId="S::sameepmehta@in.ibm.com::bdb5a001-cd5c-4456-a526-862469463b99" providerId="AD"/>
      </p:ext>
    </p:extLst>
  </p:cmAuthor>
  <p:cmAuthor id="2" name="Carmen Bommireddipalli" initials="CB" lastIdx="9" clrIdx="1">
    <p:extLst>
      <p:ext uri="{19B8F6BF-5375-455C-9EA6-DF929625EA0E}">
        <p15:presenceInfo xmlns:p15="http://schemas.microsoft.com/office/powerpoint/2012/main" userId="S::carmen.ruppach2@ibm.com::a361bf66-34cd-484c-a253-bd0f7dfe4976" providerId="AD"/>
      </p:ext>
    </p:extLst>
  </p:cmAuthor>
  <p:cmAuthor id="3" name="Michael Hind" initials="MH" lastIdx="8"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663"/>
    <a:srgbClr val="62D2E8"/>
    <a:srgbClr val="6D97FF"/>
    <a:srgbClr val="E97BA0"/>
    <a:srgbClr val="DE91EB"/>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76" autoAdjust="0"/>
    <p:restoredTop sz="95884" autoAdjust="0"/>
  </p:normalViewPr>
  <p:slideViewPr>
    <p:cSldViewPr snapToGrid="0" snapToObjects="1" showGuides="1">
      <p:cViewPr varScale="1">
        <p:scale>
          <a:sx n="124" d="100"/>
          <a:sy n="124" d="100"/>
        </p:scale>
        <p:origin x="1168" y="17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5/1/20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14614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means, only</a:t>
            </a:r>
            <a:r>
              <a:rPr lang="en-US" baseline="0" dirty="0"/>
              <a:t> 25% (it’s actually less than 25%) have adopted AI</a:t>
            </a:r>
            <a:endParaRPr lang="en-US" dirty="0"/>
          </a:p>
        </p:txBody>
      </p:sp>
      <p:sp>
        <p:nvSpPr>
          <p:cNvPr id="4" name="Slide Number Placeholder 3"/>
          <p:cNvSpPr>
            <a:spLocks noGrp="1"/>
          </p:cNvSpPr>
          <p:nvPr>
            <p:ph type="sldNum" sz="quarter" idx="10"/>
          </p:nvPr>
        </p:nvSpPr>
        <p:spPr/>
        <p:txBody>
          <a:bodyPr/>
          <a:lstStyle/>
          <a:p>
            <a:pPr marL="0" marR="0" lvl="0" indent="0" algn="r" defTabSz="1372378"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srgbClr val="FFFFFF"/>
                </a:solidFill>
                <a:effectLst/>
                <a:uLnTx/>
                <a:uFillTx/>
                <a:latin typeface="IBM Plex Sans" charset="0"/>
                <a:ea typeface="+mn-ea"/>
                <a:cs typeface="+mn-cs"/>
              </a:rPr>
              <a:pPr marL="0" marR="0" lvl="0" indent="0" algn="r" defTabSz="137237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FFFFFF"/>
              </a:solidFill>
              <a:effectLst/>
              <a:uLnTx/>
              <a:uFillTx/>
              <a:latin typeface="IBM Plex Sans" charset="0"/>
              <a:ea typeface="+mn-ea"/>
              <a:cs typeface="+mn-cs"/>
            </a:endParaRPr>
          </a:p>
        </p:txBody>
      </p:sp>
    </p:spTree>
    <p:extLst>
      <p:ext uri="{BB962C8B-B14F-4D97-AF65-F5344CB8AC3E}">
        <p14:creationId xmlns:p14="http://schemas.microsoft.com/office/powerpoint/2010/main" val="416186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means, only</a:t>
            </a:r>
            <a:r>
              <a:rPr lang="en-US" baseline="0" dirty="0"/>
              <a:t> 25% (it’s actually less than 25%) have adopted AI</a:t>
            </a:r>
            <a:endParaRPr lang="en-US" dirty="0"/>
          </a:p>
        </p:txBody>
      </p:sp>
      <p:sp>
        <p:nvSpPr>
          <p:cNvPr id="4" name="Slide Number Placeholder 3"/>
          <p:cNvSpPr>
            <a:spLocks noGrp="1"/>
          </p:cNvSpPr>
          <p:nvPr>
            <p:ph type="sldNum" sz="quarter" idx="10"/>
          </p:nvPr>
        </p:nvSpPr>
        <p:spPr/>
        <p:txBody>
          <a:bodyPr/>
          <a:lstStyle/>
          <a:p>
            <a:pPr marL="0" marR="0" lvl="0" indent="0" algn="r" defTabSz="1372378"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srgbClr val="FFFFFF"/>
                </a:solidFill>
                <a:effectLst/>
                <a:uLnTx/>
                <a:uFillTx/>
                <a:latin typeface="IBM Plex Sans" charset="0"/>
                <a:ea typeface="+mn-ea"/>
                <a:cs typeface="+mn-cs"/>
              </a:rPr>
              <a:pPr marL="0" marR="0" lvl="0" indent="0" algn="r" defTabSz="137237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FFFFFF"/>
              </a:solidFill>
              <a:effectLst/>
              <a:uLnTx/>
              <a:uFillTx/>
              <a:latin typeface="IBM Plex Sans" charset="0"/>
              <a:ea typeface="+mn-ea"/>
              <a:cs typeface="+mn-cs"/>
            </a:endParaRPr>
          </a:p>
        </p:txBody>
      </p:sp>
    </p:spTree>
    <p:extLst>
      <p:ext uri="{BB962C8B-B14F-4D97-AF65-F5344CB8AC3E}">
        <p14:creationId xmlns:p14="http://schemas.microsoft.com/office/powerpoint/2010/main" val="250320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Align model performance with business outcomes – </a:t>
            </a:r>
            <a:r>
              <a:rPr lang="en-US" sz="900" b="0" dirty="0">
                <a:solidFill>
                  <a:schemeClr val="bg2"/>
                </a:solidFill>
                <a:latin typeface="IBM Plex Sans" panose="020B0503050000000000" pitchFamily="34" charset="77"/>
              </a:rPr>
              <a:t>“if you are thinking about launching an AI model into production, this is a no-brainer”</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Ensure that models are resilient to changing situations </a:t>
            </a:r>
            <a:r>
              <a:rPr lang="en-US" sz="900" b="0" dirty="0">
                <a:solidFill>
                  <a:schemeClr val="bg2"/>
                </a:solidFill>
                <a:latin typeface="IBM Plex Sans" panose="020B0503050000000000" pitchFamily="34" charset="77"/>
              </a:rPr>
              <a:t>– “if you are using AI to impact revenue, identify problems with business models or transform operations, you have to track changes in business inputs. Models need to keep up with it much faster than manual review/retrain recommendations”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Prove regulatory compliance and safeguards </a:t>
            </a:r>
            <a:r>
              <a:rPr lang="en-US" sz="900" b="0" dirty="0">
                <a:solidFill>
                  <a:schemeClr val="bg2"/>
                </a:solidFill>
                <a:latin typeface="IBM Plex Sans" panose="020B0503050000000000" pitchFamily="34" charset="77"/>
              </a:rPr>
              <a:t>– “if you are in a regulated industry, there are existing regulations that automated decisions have to meet”; “new controls could get added to GDPR or new regulations being proposed may become a reality in the Digital age”. This will need to be done both during production and before deploying</a:t>
            </a:r>
            <a:endParaRPr lang="en-US" sz="8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199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IBM Analytics</a:t>
            </a:r>
            <a:b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 2015 IBM Corporation</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4B924B-E701-4F68-B2BF-A9B672B5BF5D}"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1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Align model performance with business outcomes – </a:t>
            </a:r>
            <a:r>
              <a:rPr lang="en-US" sz="900" b="0" dirty="0">
                <a:solidFill>
                  <a:schemeClr val="bg2"/>
                </a:solidFill>
                <a:latin typeface="IBM Plex Sans" panose="020B0503050000000000" pitchFamily="34" charset="77"/>
              </a:rPr>
              <a:t>“if you are thinking about launching an AI model into production, this is a no-brainer”</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Ensure that models are resilient to changing situations </a:t>
            </a:r>
            <a:r>
              <a:rPr lang="en-US" sz="900" b="0" dirty="0">
                <a:solidFill>
                  <a:schemeClr val="bg2"/>
                </a:solidFill>
                <a:latin typeface="IBM Plex Sans" panose="020B0503050000000000" pitchFamily="34" charset="77"/>
              </a:rPr>
              <a:t>– “if you are using AI to impact revenue, identify problems with business models or transform operations, you have to track changes in business inputs. Models need to keep up with it much faster than manual review/retrain recommendations”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Prove regulatory compliance and safeguards </a:t>
            </a:r>
            <a:r>
              <a:rPr lang="en-US" sz="900" b="0" dirty="0">
                <a:solidFill>
                  <a:schemeClr val="bg2"/>
                </a:solidFill>
                <a:latin typeface="IBM Plex Sans" panose="020B0503050000000000" pitchFamily="34" charset="77"/>
              </a:rPr>
              <a:t>– “if you are in a regulated industry, there are existing regulations that automated decisions have to meet”; “new controls could get added to GDPR or new regulations being proposed may become a reality in the Digital age”. This will need to be done both during production and before deploying</a:t>
            </a:r>
            <a:endParaRPr lang="en-US" sz="8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2866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Data and AI / © 2019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Data and AI /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713439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Data and AI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735616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0280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Data and AI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9751728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9814888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315004029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Tree>
    <p:extLst>
      <p:ext uri="{BB962C8B-B14F-4D97-AF65-F5344CB8AC3E}">
        <p14:creationId xmlns:p14="http://schemas.microsoft.com/office/powerpoint/2010/main" val="83149330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1582225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7480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06924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Data and AI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384227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17071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8307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61733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988551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7557688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22690777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79348348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78963949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1608804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558136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574014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2203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421445739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98764043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318696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379405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291718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903861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018539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1348408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62570177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16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4256450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41155480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D73F-9AE1-CF46-A005-1D4F8EB56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E9FC0-F8FF-2A49-8484-62FFC229EB8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218B58F-1E26-D544-AF62-E847469AE102}"/>
              </a:ext>
            </a:extLst>
          </p:cNvPr>
          <p:cNvSpPr>
            <a:spLocks noGrp="1"/>
          </p:cNvSpPr>
          <p:nvPr>
            <p:ph type="ftr" sz="quarter" idx="11"/>
          </p:nvPr>
        </p:nvSpPr>
        <p:spPr/>
        <p:txBody>
          <a:bodyPr/>
          <a:lstStyle/>
          <a:p>
            <a:r>
              <a:rPr lang="en-US"/>
              <a:t>Data and AI / © 2019 IBM Corporation</a:t>
            </a:r>
          </a:p>
        </p:txBody>
      </p:sp>
      <p:sp>
        <p:nvSpPr>
          <p:cNvPr id="5" name="Slide Number Placeholder 4">
            <a:extLst>
              <a:ext uri="{FF2B5EF4-FFF2-40B4-BE49-F238E27FC236}">
                <a16:creationId xmlns:a16="http://schemas.microsoft.com/office/drawing/2014/main" id="{19815611-BCBA-AC4A-9C93-8B46ADA94E17}"/>
              </a:ext>
            </a:extLst>
          </p:cNvPr>
          <p:cNvSpPr>
            <a:spLocks noGrp="1"/>
          </p:cNvSpPr>
          <p:nvPr>
            <p:ph type="sldNum" sz="quarter" idx="12"/>
          </p:nvPr>
        </p:nvSpPr>
        <p:spPr/>
        <p:txBody>
          <a:bodyPr/>
          <a:lstStyle/>
          <a:p>
            <a:fld id="{5B4C49A5-163B-6F42-95E8-E55CB37AA42D}" type="slidenum">
              <a:rPr lang="en-US" smtClean="0"/>
              <a:t>‹#›</a:t>
            </a:fld>
            <a:endParaRPr lang="en-US"/>
          </a:p>
        </p:txBody>
      </p:sp>
    </p:spTree>
    <p:extLst>
      <p:ext uri="{BB962C8B-B14F-4D97-AF65-F5344CB8AC3E}">
        <p14:creationId xmlns:p14="http://schemas.microsoft.com/office/powerpoint/2010/main" val="341443404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Data and AI / © 2019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40837039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Data and AI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164185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31170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4224580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14424685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04821164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Tree>
    <p:extLst>
      <p:ext uri="{BB962C8B-B14F-4D97-AF65-F5344CB8AC3E}">
        <p14:creationId xmlns:p14="http://schemas.microsoft.com/office/powerpoint/2010/main" val="636286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62737021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989340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37575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133319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062476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212287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265136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82118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63743154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62965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15333942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380741549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2113933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6584857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80453342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7503514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316676620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219441637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96567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236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22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323785165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346053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421123323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5331825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25911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567951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555876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Data and AI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lide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1828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Data and AI / © 2019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Data and AI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Data and AI / © 2019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6" name="Picture 5" descr="ibm_gry.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Data and AI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theme" Target="../theme/theme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theme" Target="../theme/theme3.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8" Type="http://schemas.openxmlformats.org/officeDocument/2006/relationships/slideLayout" Target="../slideLayouts/slideLayout7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37" Type="http://schemas.openxmlformats.org/officeDocument/2006/relationships/theme" Target="../theme/theme4.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36" Type="http://schemas.openxmlformats.org/officeDocument/2006/relationships/slideLayout" Target="../slideLayouts/slideLayout142.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31" Type="http://schemas.openxmlformats.org/officeDocument/2006/relationships/slideLayout" Target="../slideLayouts/slideLayout13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slideLayout" Target="../slideLayouts/slideLayout141.xml"/><Relationship Id="rId8" Type="http://schemas.openxmlformats.org/officeDocument/2006/relationships/slideLayout" Target="../slideLayouts/slideLayout114.xml"/><Relationship Id="rId3" Type="http://schemas.openxmlformats.org/officeDocument/2006/relationships/slideLayout" Target="../slideLayouts/slideLayout10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26" Type="http://schemas.openxmlformats.org/officeDocument/2006/relationships/slideLayout" Target="../slideLayouts/slideLayout168.xml"/><Relationship Id="rId3" Type="http://schemas.openxmlformats.org/officeDocument/2006/relationships/slideLayout" Target="../slideLayouts/slideLayout145.xml"/><Relationship Id="rId21" Type="http://schemas.openxmlformats.org/officeDocument/2006/relationships/slideLayout" Target="../slideLayouts/slideLayout163.xml"/><Relationship Id="rId34" Type="http://schemas.openxmlformats.org/officeDocument/2006/relationships/slideLayout" Target="../slideLayouts/slideLayout176.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5" Type="http://schemas.openxmlformats.org/officeDocument/2006/relationships/slideLayout" Target="../slideLayouts/slideLayout167.xml"/><Relationship Id="rId33" Type="http://schemas.openxmlformats.org/officeDocument/2006/relationships/slideLayout" Target="../slideLayouts/slideLayout175.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slideLayout" Target="../slideLayouts/slideLayout162.xml"/><Relationship Id="rId29" Type="http://schemas.openxmlformats.org/officeDocument/2006/relationships/slideLayout" Target="../slideLayouts/slideLayout171.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24" Type="http://schemas.openxmlformats.org/officeDocument/2006/relationships/slideLayout" Target="../slideLayouts/slideLayout166.xml"/><Relationship Id="rId32" Type="http://schemas.openxmlformats.org/officeDocument/2006/relationships/slideLayout" Target="../slideLayouts/slideLayout174.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23" Type="http://schemas.openxmlformats.org/officeDocument/2006/relationships/slideLayout" Target="../slideLayouts/slideLayout165.xml"/><Relationship Id="rId28" Type="http://schemas.openxmlformats.org/officeDocument/2006/relationships/slideLayout" Target="../slideLayouts/slideLayout170.xml"/><Relationship Id="rId36" Type="http://schemas.openxmlformats.org/officeDocument/2006/relationships/theme" Target="../theme/theme5.xml"/><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31" Type="http://schemas.openxmlformats.org/officeDocument/2006/relationships/slideLayout" Target="../slideLayouts/slideLayout173.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 Id="rId22" Type="http://schemas.openxmlformats.org/officeDocument/2006/relationships/slideLayout" Target="../slideLayouts/slideLayout164.xml"/><Relationship Id="rId27" Type="http://schemas.openxmlformats.org/officeDocument/2006/relationships/slideLayout" Target="../slideLayouts/slideLayout169.xml"/><Relationship Id="rId30" Type="http://schemas.openxmlformats.org/officeDocument/2006/relationships/slideLayout" Target="../slideLayouts/slideLayout172.xml"/><Relationship Id="rId35" Type="http://schemas.openxmlformats.org/officeDocument/2006/relationships/slideLayout" Target="../slideLayouts/slideLayout177.xml"/><Relationship Id="rId8" Type="http://schemas.openxmlformats.org/officeDocument/2006/relationships/slideLayout" Target="../slideLayouts/slideLayout1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Data and AI / © 2019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 id="2147483908" r:id="rId36"/>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Data and AI / © 2019</a:t>
            </a:r>
            <a:r>
              <a:rPr lang="de-DE" dirty="0"/>
              <a:t>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a:t>Data and AI / © 2019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Data and AI / © 2019 IBM Corporation</a:t>
            </a:r>
          </a:p>
        </p:txBody>
      </p:sp>
    </p:spTree>
    <p:extLst>
      <p:ext uri="{BB962C8B-B14F-4D97-AF65-F5344CB8AC3E}">
        <p14:creationId xmlns:p14="http://schemas.microsoft.com/office/powerpoint/2010/main" val="3258655038"/>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 id="2147483864" r:id="rId32"/>
    <p:sldLayoutId id="2147483865" r:id="rId33"/>
    <p:sldLayoutId id="2147483866" r:id="rId34"/>
    <p:sldLayoutId id="2147483867" r:id="rId35"/>
    <p:sldLayoutId id="2147483868" r:id="rId36"/>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Data and AI / © 2019 IBM Corporation</a:t>
            </a:r>
            <a:endParaRPr lang="en-US"/>
          </a:p>
        </p:txBody>
      </p:sp>
    </p:spTree>
    <p:extLst>
      <p:ext uri="{BB962C8B-B14F-4D97-AF65-F5344CB8AC3E}">
        <p14:creationId xmlns:p14="http://schemas.microsoft.com/office/powerpoint/2010/main" val="308967151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893" r:id="rId22"/>
    <p:sldLayoutId id="2147483894" r:id="rId23"/>
    <p:sldLayoutId id="2147483895" r:id="rId24"/>
    <p:sldLayoutId id="2147483896" r:id="rId25"/>
    <p:sldLayoutId id="2147483897" r:id="rId26"/>
    <p:sldLayoutId id="2147483898" r:id="rId27"/>
    <p:sldLayoutId id="2147483899" r:id="rId28"/>
    <p:sldLayoutId id="2147483900" r:id="rId29"/>
    <p:sldLayoutId id="2147483901" r:id="rId30"/>
    <p:sldLayoutId id="2147483902" r:id="rId31"/>
    <p:sldLayoutId id="2147483903" r:id="rId32"/>
    <p:sldLayoutId id="2147483904" r:id="rId33"/>
    <p:sldLayoutId id="2147483905" r:id="rId34"/>
    <p:sldLayoutId id="214748390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8.tiff"/><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02151"/>
            <a:ext cx="5037306" cy="909147"/>
          </a:xfrm>
        </p:spPr>
        <p:txBody>
          <a:bodyPr anchor="ctr"/>
          <a:lstStyle/>
          <a:p>
            <a:r>
              <a:rPr lang="en-US" sz="3200" dirty="0"/>
              <a:t>Build, Run, and Manage your AI Models</a:t>
            </a:r>
            <a:endParaRPr lang="en-US" b="0" dirty="0">
              <a:solidFill>
                <a:srgbClr val="FF0000"/>
              </a:solidFill>
            </a:endParaRPr>
          </a:p>
        </p:txBody>
      </p:sp>
      <p:pic>
        <p:nvPicPr>
          <p:cNvPr id="6" name="Picture 5">
            <a:extLst>
              <a:ext uri="{FF2B5EF4-FFF2-40B4-BE49-F238E27FC236}">
                <a16:creationId xmlns:a16="http://schemas.microsoft.com/office/drawing/2014/main" id="{C4E72573-B358-1647-9967-C60791EF9814}"/>
              </a:ext>
            </a:extLst>
          </p:cNvPr>
          <p:cNvPicPr>
            <a:picLocks noChangeAspect="1"/>
          </p:cNvPicPr>
          <p:nvPr/>
        </p:nvPicPr>
        <p:blipFill rotWithShape="1">
          <a:blip r:embed="rId3">
            <a:extLst>
              <a:ext uri="{28A0092B-C50C-407E-A947-70E740481C1C}">
                <a14:useLocalDpi xmlns:a14="http://schemas.microsoft.com/office/drawing/2010/main" val="0"/>
              </a:ext>
            </a:extLst>
          </a:blip>
          <a:srcRect l="18001" t="20400" r="17675" b="20719"/>
          <a:stretch/>
        </p:blipFill>
        <p:spPr>
          <a:xfrm>
            <a:off x="4419618" y="460651"/>
            <a:ext cx="4935071" cy="4234822"/>
          </a:xfrm>
          <a:prstGeom prst="rect">
            <a:avLst/>
          </a:prstGeom>
        </p:spPr>
      </p:pic>
      <p:sp>
        <p:nvSpPr>
          <p:cNvPr id="3" name="Footer Placeholder 2">
            <a:extLst>
              <a:ext uri="{FF2B5EF4-FFF2-40B4-BE49-F238E27FC236}">
                <a16:creationId xmlns:a16="http://schemas.microsoft.com/office/drawing/2014/main" id="{D4C533DA-A4B3-4E5A-B416-6D640E3BBBD2}"/>
              </a:ext>
            </a:extLst>
          </p:cNvPr>
          <p:cNvSpPr>
            <a:spLocks noGrp="1"/>
          </p:cNvSpPr>
          <p:nvPr>
            <p:ph type="ftr" sz="quarter" idx="10"/>
          </p:nvPr>
        </p:nvSpPr>
        <p:spPr/>
        <p:txBody>
          <a:bodyPr/>
          <a:lstStyle/>
          <a:p>
            <a:r>
              <a:rPr lang="en-US" dirty="0"/>
              <a:t>Data and AI / © 2020 IBM Corporation</a:t>
            </a:r>
          </a:p>
        </p:txBody>
      </p:sp>
      <p:sp>
        <p:nvSpPr>
          <p:cNvPr id="4" name="TextBox 3">
            <a:extLst>
              <a:ext uri="{FF2B5EF4-FFF2-40B4-BE49-F238E27FC236}">
                <a16:creationId xmlns:a16="http://schemas.microsoft.com/office/drawing/2014/main" id="{273E5FF1-B532-344F-8EA7-30CFE069D659}"/>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7" name="TextBox 6">
            <a:extLst>
              <a:ext uri="{FF2B5EF4-FFF2-40B4-BE49-F238E27FC236}">
                <a16:creationId xmlns:a16="http://schemas.microsoft.com/office/drawing/2014/main" id="{7AEFC7B3-4D45-224E-90C5-ACD1B918ABC2}"/>
              </a:ext>
            </a:extLst>
          </p:cNvPr>
          <p:cNvSpPr txBox="1"/>
          <p:nvPr/>
        </p:nvSpPr>
        <p:spPr>
          <a:xfrm>
            <a:off x="1911850" y="4503527"/>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Tree>
    <p:extLst>
      <p:ext uri="{BB962C8B-B14F-4D97-AF65-F5344CB8AC3E}">
        <p14:creationId xmlns:p14="http://schemas.microsoft.com/office/powerpoint/2010/main" val="178213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46326" y="1081684"/>
            <a:ext cx="2565347" cy="830035"/>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Eric Martens</a:t>
            </a:r>
          </a:p>
          <a:p>
            <a:pPr defTabSz="685486"/>
            <a:r>
              <a:rPr lang="en-US" sz="1598" i="1" dirty="0">
                <a:solidFill>
                  <a:srgbClr val="FFFFFF"/>
                </a:solidFill>
                <a:latin typeface="IBM Plex Sans" charset="0"/>
                <a:ea typeface="IBM Plex Sans" charset="0"/>
                <a:cs typeface="IBM Plex Sans" charset="0"/>
              </a:rPr>
              <a:t>Watson </a:t>
            </a:r>
            <a:r>
              <a:rPr lang="en-US" sz="1598" i="1" dirty="0" err="1">
                <a:solidFill>
                  <a:srgbClr val="FFFFFF"/>
                </a:solidFill>
                <a:latin typeface="IBM Plex Sans" charset="0"/>
                <a:ea typeface="IBM Plex Sans" charset="0"/>
                <a:cs typeface="IBM Plex Sans" charset="0"/>
              </a:rPr>
              <a:t>OpenScale</a:t>
            </a:r>
            <a:endParaRPr lang="en-US" sz="1598" i="1" dirty="0">
              <a:solidFill>
                <a:srgbClr val="FFFFFF"/>
              </a:solidFill>
              <a:latin typeface="IBM Plex Sans" charset="0"/>
              <a:ea typeface="IBM Plex Sans" charset="0"/>
              <a:cs typeface="IBM Plex Sans" charset="0"/>
            </a:endParaRPr>
          </a:p>
          <a:p>
            <a:pPr defTabSz="685486"/>
            <a:r>
              <a:rPr lang="en-US" sz="1598" dirty="0">
                <a:solidFill>
                  <a:srgbClr val="FFFFFF"/>
                </a:solidFill>
                <a:latin typeface="IBM Plex Sans" charset="0"/>
                <a:ea typeface="IBM Plex Sans" charset="0"/>
                <a:cs typeface="IBM Plex Sans" charset="0"/>
              </a:rPr>
              <a:t>Not an app developer</a:t>
            </a:r>
          </a:p>
        </p:txBody>
      </p:sp>
      <p:sp>
        <p:nvSpPr>
          <p:cNvPr id="2" name="Footer Placeholder 1">
            <a:extLst>
              <a:ext uri="{FF2B5EF4-FFF2-40B4-BE49-F238E27FC236}">
                <a16:creationId xmlns:a16="http://schemas.microsoft.com/office/drawing/2014/main" id="{766F3C15-5F22-42FD-9504-63188BDEC892}"/>
              </a:ext>
            </a:extLst>
          </p:cNvPr>
          <p:cNvSpPr>
            <a:spLocks noGrp="1"/>
          </p:cNvSpPr>
          <p:nvPr>
            <p:ph type="ftr" sz="quarter" idx="11"/>
          </p:nvPr>
        </p:nvSpPr>
        <p:spPr/>
        <p:txBody>
          <a:bodyPr/>
          <a:lstStyle/>
          <a:p>
            <a:r>
              <a:rPr lang="en-US" dirty="0"/>
              <a:t>Data and AI / © 2020 IBM Corporation</a:t>
            </a:r>
          </a:p>
        </p:txBody>
      </p:sp>
      <p:sp>
        <p:nvSpPr>
          <p:cNvPr id="49" name="TextBox 48">
            <a:extLst>
              <a:ext uri="{FF2B5EF4-FFF2-40B4-BE49-F238E27FC236}">
                <a16:creationId xmlns:a16="http://schemas.microsoft.com/office/drawing/2014/main" id="{9873A289-EA0B-054B-8C04-D91239DD5102}"/>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50" name="TextBox 49">
            <a:extLst>
              <a:ext uri="{FF2B5EF4-FFF2-40B4-BE49-F238E27FC236}">
                <a16:creationId xmlns:a16="http://schemas.microsoft.com/office/drawing/2014/main" id="{F1061D32-3364-684B-9F8F-F1F36C3B1761}"/>
              </a:ext>
            </a:extLst>
          </p:cNvPr>
          <p:cNvSpPr txBox="1"/>
          <p:nvPr/>
        </p:nvSpPr>
        <p:spPr>
          <a:xfrm>
            <a:off x="1911850" y="4565171"/>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pic>
        <p:nvPicPr>
          <p:cNvPr id="3" name="Picture 2">
            <a:extLst>
              <a:ext uri="{FF2B5EF4-FFF2-40B4-BE49-F238E27FC236}">
                <a16:creationId xmlns:a16="http://schemas.microsoft.com/office/drawing/2014/main" id="{8BDE1CF4-66A1-3745-B9A1-80510412075C}"/>
              </a:ext>
            </a:extLst>
          </p:cNvPr>
          <p:cNvPicPr>
            <a:picLocks noChangeAspect="1"/>
          </p:cNvPicPr>
          <p:nvPr/>
        </p:nvPicPr>
        <p:blipFill>
          <a:blip r:embed="rId3"/>
          <a:stretch>
            <a:fillRect/>
          </a:stretch>
        </p:blipFill>
        <p:spPr>
          <a:xfrm>
            <a:off x="729465" y="2244118"/>
            <a:ext cx="904126" cy="904126"/>
          </a:xfrm>
          <a:prstGeom prst="rect">
            <a:avLst/>
          </a:prstGeom>
        </p:spPr>
      </p:pic>
      <p:pic>
        <p:nvPicPr>
          <p:cNvPr id="4" name="Picture 3">
            <a:extLst>
              <a:ext uri="{FF2B5EF4-FFF2-40B4-BE49-F238E27FC236}">
                <a16:creationId xmlns:a16="http://schemas.microsoft.com/office/drawing/2014/main" id="{3A85F5B7-5BF8-C54B-8542-E0E27C577FFD}"/>
              </a:ext>
            </a:extLst>
          </p:cNvPr>
          <p:cNvPicPr>
            <a:picLocks noChangeAspect="1"/>
          </p:cNvPicPr>
          <p:nvPr/>
        </p:nvPicPr>
        <p:blipFill>
          <a:blip r:embed="rId4"/>
          <a:stretch>
            <a:fillRect/>
          </a:stretch>
        </p:blipFill>
        <p:spPr>
          <a:xfrm>
            <a:off x="723668" y="1076702"/>
            <a:ext cx="904127" cy="904127"/>
          </a:xfrm>
          <a:prstGeom prst="rect">
            <a:avLst/>
          </a:prstGeom>
        </p:spPr>
      </p:pic>
      <p:pic>
        <p:nvPicPr>
          <p:cNvPr id="5" name="Picture 4">
            <a:extLst>
              <a:ext uri="{FF2B5EF4-FFF2-40B4-BE49-F238E27FC236}">
                <a16:creationId xmlns:a16="http://schemas.microsoft.com/office/drawing/2014/main" id="{C944D620-E7D8-934C-840B-7DB8ADA5F161}"/>
              </a:ext>
            </a:extLst>
          </p:cNvPr>
          <p:cNvPicPr>
            <a:picLocks noChangeAspect="1"/>
          </p:cNvPicPr>
          <p:nvPr/>
        </p:nvPicPr>
        <p:blipFill>
          <a:blip r:embed="rId5"/>
          <a:stretch>
            <a:fillRect/>
          </a:stretch>
        </p:blipFill>
        <p:spPr>
          <a:xfrm>
            <a:off x="723668" y="3388026"/>
            <a:ext cx="904127" cy="904127"/>
          </a:xfrm>
          <a:prstGeom prst="rect">
            <a:avLst/>
          </a:prstGeom>
        </p:spPr>
      </p:pic>
      <p:sp>
        <p:nvSpPr>
          <p:cNvPr id="51" name="TextBox 50">
            <a:extLst>
              <a:ext uri="{FF2B5EF4-FFF2-40B4-BE49-F238E27FC236}">
                <a16:creationId xmlns:a16="http://schemas.microsoft.com/office/drawing/2014/main" id="{D23D83B9-0310-D142-8D5B-89D20A6E1F48}"/>
              </a:ext>
            </a:extLst>
          </p:cNvPr>
          <p:cNvSpPr txBox="1"/>
          <p:nvPr/>
        </p:nvSpPr>
        <p:spPr>
          <a:xfrm>
            <a:off x="2146325" y="2281163"/>
            <a:ext cx="3319527" cy="830035"/>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Jacques Roy</a:t>
            </a:r>
          </a:p>
          <a:p>
            <a:pPr defTabSz="685486"/>
            <a:r>
              <a:rPr lang="en-US" sz="1598" i="1" dirty="0">
                <a:solidFill>
                  <a:srgbClr val="FFFFFF"/>
                </a:solidFill>
                <a:latin typeface="IBM Plex Sans" charset="0"/>
                <a:ea typeface="IBM Plex Sans" charset="0"/>
                <a:cs typeface="IBM Plex Sans" charset="0"/>
              </a:rPr>
              <a:t>Watson Machine Learning</a:t>
            </a:r>
          </a:p>
          <a:p>
            <a:pPr defTabSz="685486"/>
            <a:r>
              <a:rPr lang="en-US" sz="1598" dirty="0">
                <a:solidFill>
                  <a:srgbClr val="FFFFFF"/>
                </a:solidFill>
                <a:latin typeface="IBM Plex Sans" charset="0"/>
                <a:ea typeface="IBM Plex Sans" charset="0"/>
                <a:cs typeface="IBM Plex Sans" charset="0"/>
              </a:rPr>
              <a:t>YouTube: Byte Size Data Science</a:t>
            </a:r>
          </a:p>
        </p:txBody>
      </p:sp>
      <p:sp>
        <p:nvSpPr>
          <p:cNvPr id="52" name="TextBox 51">
            <a:extLst>
              <a:ext uri="{FF2B5EF4-FFF2-40B4-BE49-F238E27FC236}">
                <a16:creationId xmlns:a16="http://schemas.microsoft.com/office/drawing/2014/main" id="{DDF35256-D93C-3049-B32C-BC7D09CE387A}"/>
              </a:ext>
            </a:extLst>
          </p:cNvPr>
          <p:cNvSpPr txBox="1"/>
          <p:nvPr/>
        </p:nvSpPr>
        <p:spPr>
          <a:xfrm>
            <a:off x="2146325" y="3425071"/>
            <a:ext cx="2565347" cy="584134"/>
          </a:xfrm>
          <a:prstGeom prst="rect">
            <a:avLst/>
          </a:prstGeom>
          <a:noFill/>
        </p:spPr>
        <p:txBody>
          <a:bodyPr wrap="square" rtlCol="0">
            <a:spAutoFit/>
          </a:bodyPr>
          <a:lstStyle/>
          <a:p>
            <a:pPr defTabSz="685486"/>
            <a:r>
              <a:rPr lang="en-US" sz="1598" dirty="0" err="1">
                <a:solidFill>
                  <a:srgbClr val="FFFFFF"/>
                </a:solidFill>
                <a:latin typeface="IBM Plex Sans" charset="0"/>
                <a:ea typeface="IBM Plex Sans" charset="0"/>
                <a:cs typeface="IBM Plex Sans" charset="0"/>
              </a:rPr>
              <a:t>Nerav</a:t>
            </a:r>
            <a:r>
              <a:rPr lang="en-US" sz="1598" dirty="0">
                <a:solidFill>
                  <a:srgbClr val="FFFFFF"/>
                </a:solidFill>
                <a:latin typeface="IBM Plex Sans" charset="0"/>
                <a:ea typeface="IBM Plex Sans" charset="0"/>
                <a:cs typeface="IBM Plex Sans" charset="0"/>
              </a:rPr>
              <a:t> Doshi</a:t>
            </a:r>
          </a:p>
          <a:p>
            <a:pPr defTabSz="685486"/>
            <a:r>
              <a:rPr lang="en-US" sz="1598" i="1" dirty="0">
                <a:solidFill>
                  <a:srgbClr val="FFFFFF"/>
                </a:solidFill>
                <a:latin typeface="IBM Plex Sans" charset="0"/>
                <a:ea typeface="IBM Plex Sans" charset="0"/>
                <a:cs typeface="IBM Plex Sans" charset="0"/>
              </a:rPr>
              <a:t>Decision Optimization</a:t>
            </a:r>
          </a:p>
        </p:txBody>
      </p:sp>
    </p:spTree>
    <p:extLst>
      <p:ext uri="{BB962C8B-B14F-4D97-AF65-F5344CB8AC3E}">
        <p14:creationId xmlns:p14="http://schemas.microsoft.com/office/powerpoint/2010/main" val="192619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92263" y="2207816"/>
            <a:ext cx="1410569" cy="461345"/>
          </a:xfrm>
          <a:prstGeom prst="rect">
            <a:avLst/>
          </a:prstGeom>
          <a:noFill/>
        </p:spPr>
        <p:txBody>
          <a:bodyPr wrap="square" rtlCol="0">
            <a:spAutoFit/>
          </a:bodyPr>
          <a:lstStyle/>
          <a:p>
            <a:pPr defTabSz="685486"/>
            <a:r>
              <a:rPr lang="en-US" sz="2398" b="1" dirty="0">
                <a:solidFill>
                  <a:srgbClr val="914BFA"/>
                </a:solidFill>
                <a:latin typeface="IBM Plex Sans" charset="0"/>
                <a:ea typeface="IBM Plex Sans" charset="0"/>
                <a:cs typeface="IBM Plex Sans" charset="0"/>
              </a:rPr>
              <a:t>1/5</a:t>
            </a:r>
          </a:p>
        </p:txBody>
      </p:sp>
      <p:sp>
        <p:nvSpPr>
          <p:cNvPr id="9" name="TextBox 8"/>
          <p:cNvSpPr txBox="1"/>
          <p:nvPr/>
        </p:nvSpPr>
        <p:spPr>
          <a:xfrm>
            <a:off x="4592263" y="983420"/>
            <a:ext cx="1410569" cy="461345"/>
          </a:xfrm>
          <a:prstGeom prst="rect">
            <a:avLst/>
          </a:prstGeom>
          <a:noFill/>
        </p:spPr>
        <p:txBody>
          <a:bodyPr wrap="square" rtlCol="0">
            <a:spAutoFit/>
          </a:bodyPr>
          <a:lstStyle/>
          <a:p>
            <a:pPr defTabSz="685486"/>
            <a:r>
              <a:rPr lang="en-US" sz="2398" b="1" dirty="0">
                <a:solidFill>
                  <a:srgbClr val="031973">
                    <a:lumMod val="60000"/>
                    <a:lumOff val="40000"/>
                  </a:srgbClr>
                </a:solidFill>
                <a:latin typeface="IBM Plex Sans" charset="0"/>
                <a:ea typeface="IBM Plex Sans" charset="0"/>
                <a:cs typeface="IBM Plex Sans" charset="0"/>
              </a:rPr>
              <a:t>39%</a:t>
            </a:r>
          </a:p>
        </p:txBody>
      </p:sp>
      <p:sp>
        <p:nvSpPr>
          <p:cNvPr id="10" name="TextBox 9"/>
          <p:cNvSpPr txBox="1"/>
          <p:nvPr/>
        </p:nvSpPr>
        <p:spPr>
          <a:xfrm>
            <a:off x="5946523" y="979102"/>
            <a:ext cx="2565347" cy="584134"/>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Of all companies have an AI strategy in place</a:t>
            </a:r>
          </a:p>
        </p:txBody>
      </p:sp>
      <p:sp>
        <p:nvSpPr>
          <p:cNvPr id="18" name="TextBox 17"/>
          <p:cNvSpPr txBox="1"/>
          <p:nvPr/>
        </p:nvSpPr>
        <p:spPr>
          <a:xfrm>
            <a:off x="5946521" y="2218625"/>
            <a:ext cx="2853260" cy="584134"/>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Has incorporated AI in </a:t>
            </a:r>
            <a:r>
              <a:rPr lang="en-US" sz="1598" i="1" dirty="0">
                <a:solidFill>
                  <a:srgbClr val="FFFFFF"/>
                </a:solidFill>
                <a:latin typeface="IBM Plex Sans" charset="0"/>
                <a:ea typeface="IBM Plex Sans" charset="0"/>
                <a:cs typeface="IBM Plex Sans" charset="0"/>
              </a:rPr>
              <a:t>some </a:t>
            </a:r>
            <a:r>
              <a:rPr lang="en-US" sz="1598" dirty="0">
                <a:solidFill>
                  <a:srgbClr val="FFFFFF"/>
                </a:solidFill>
                <a:latin typeface="IBM Plex Sans" charset="0"/>
                <a:ea typeface="IBM Plex Sans" charset="0"/>
                <a:cs typeface="IBM Plex Sans" charset="0"/>
              </a:rPr>
              <a:t>offerings or products</a:t>
            </a:r>
          </a:p>
        </p:txBody>
      </p:sp>
      <p:sp>
        <p:nvSpPr>
          <p:cNvPr id="19" name="TextBox 18"/>
          <p:cNvSpPr txBox="1"/>
          <p:nvPr/>
        </p:nvSpPr>
        <p:spPr>
          <a:xfrm>
            <a:off x="4578198" y="3347523"/>
            <a:ext cx="1715087" cy="461345"/>
          </a:xfrm>
          <a:prstGeom prst="rect">
            <a:avLst/>
          </a:prstGeom>
          <a:noFill/>
        </p:spPr>
        <p:txBody>
          <a:bodyPr wrap="square" rtlCol="0">
            <a:spAutoFit/>
          </a:bodyPr>
          <a:lstStyle/>
          <a:p>
            <a:pPr defTabSz="685486"/>
            <a:r>
              <a:rPr lang="en-US" sz="2398" b="1" dirty="0">
                <a:solidFill>
                  <a:srgbClr val="C00000"/>
                </a:solidFill>
                <a:latin typeface="IBM Plex Sans" charset="0"/>
                <a:ea typeface="IBM Plex Sans" charset="0"/>
                <a:cs typeface="IBM Plex Sans" charset="0"/>
              </a:rPr>
              <a:t>1/20</a:t>
            </a:r>
          </a:p>
        </p:txBody>
      </p:sp>
      <p:sp>
        <p:nvSpPr>
          <p:cNvPr id="20" name="TextBox 19"/>
          <p:cNvSpPr txBox="1"/>
          <p:nvPr/>
        </p:nvSpPr>
        <p:spPr>
          <a:xfrm>
            <a:off x="5988767" y="3345365"/>
            <a:ext cx="2745075" cy="830035"/>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Has </a:t>
            </a:r>
            <a:r>
              <a:rPr lang="en-US" sz="1598" i="1" dirty="0">
                <a:solidFill>
                  <a:srgbClr val="FFFFFF"/>
                </a:solidFill>
                <a:latin typeface="IBM Plex Sans" charset="0"/>
                <a:ea typeface="IBM Plex Sans" charset="0"/>
                <a:cs typeface="IBM Plex Sans" charset="0"/>
              </a:rPr>
              <a:t>extensively</a:t>
            </a:r>
            <a:r>
              <a:rPr lang="en-US" sz="1598" dirty="0">
                <a:solidFill>
                  <a:srgbClr val="FFFFFF"/>
                </a:solidFill>
                <a:latin typeface="IBM Plex Sans" charset="0"/>
                <a:ea typeface="IBM Plex Sans" charset="0"/>
                <a:cs typeface="IBM Plex Sans" charset="0"/>
              </a:rPr>
              <a:t> incorporated AI in offerings or process</a:t>
            </a:r>
          </a:p>
        </p:txBody>
      </p:sp>
      <p:sp>
        <p:nvSpPr>
          <p:cNvPr id="21" name="Oval 20"/>
          <p:cNvSpPr/>
          <p:nvPr/>
        </p:nvSpPr>
        <p:spPr bwMode="auto">
          <a:xfrm>
            <a:off x="4638906" y="2671787"/>
            <a:ext cx="137033" cy="137033"/>
          </a:xfrm>
          <a:prstGeom prst="ellipse">
            <a:avLst/>
          </a:prstGeom>
          <a:solidFill>
            <a:schemeClr val="accent3"/>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D7306D"/>
              </a:solidFill>
              <a:latin typeface="HelvNeue Light for IBM" pitchFamily="34" charset="0"/>
            </a:endParaRPr>
          </a:p>
        </p:txBody>
      </p:sp>
      <p:sp>
        <p:nvSpPr>
          <p:cNvPr id="22" name="Oval 21"/>
          <p:cNvSpPr/>
          <p:nvPr/>
        </p:nvSpPr>
        <p:spPr bwMode="auto">
          <a:xfrm>
            <a:off x="4841880"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3" name="Oval 22"/>
          <p:cNvSpPr/>
          <p:nvPr/>
        </p:nvSpPr>
        <p:spPr bwMode="auto">
          <a:xfrm>
            <a:off x="5044854"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4" name="Oval 23"/>
          <p:cNvSpPr/>
          <p:nvPr/>
        </p:nvSpPr>
        <p:spPr bwMode="auto">
          <a:xfrm>
            <a:off x="5247828"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5" name="Oval 24"/>
          <p:cNvSpPr/>
          <p:nvPr/>
        </p:nvSpPr>
        <p:spPr bwMode="auto">
          <a:xfrm>
            <a:off x="5450801"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6" name="Oval 25"/>
          <p:cNvSpPr/>
          <p:nvPr/>
        </p:nvSpPr>
        <p:spPr bwMode="auto">
          <a:xfrm>
            <a:off x="4638906" y="3762637"/>
            <a:ext cx="137033" cy="137033"/>
          </a:xfrm>
          <a:prstGeom prst="ellipse">
            <a:avLst/>
          </a:prstGeom>
          <a:solidFill>
            <a:schemeClr val="accent3"/>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7" name="Oval 26"/>
          <p:cNvSpPr/>
          <p:nvPr/>
        </p:nvSpPr>
        <p:spPr bwMode="auto">
          <a:xfrm>
            <a:off x="4841880"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8" name="Oval 27"/>
          <p:cNvSpPr/>
          <p:nvPr/>
        </p:nvSpPr>
        <p:spPr bwMode="auto">
          <a:xfrm>
            <a:off x="5044854"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9" name="Oval 28"/>
          <p:cNvSpPr/>
          <p:nvPr/>
        </p:nvSpPr>
        <p:spPr bwMode="auto">
          <a:xfrm>
            <a:off x="5247828"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0" name="Oval 29"/>
          <p:cNvSpPr/>
          <p:nvPr/>
        </p:nvSpPr>
        <p:spPr bwMode="auto">
          <a:xfrm>
            <a:off x="5450801"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1" name="Oval 30"/>
          <p:cNvSpPr/>
          <p:nvPr/>
        </p:nvSpPr>
        <p:spPr bwMode="auto">
          <a:xfrm>
            <a:off x="4638906"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2" name="Oval 31"/>
          <p:cNvSpPr/>
          <p:nvPr/>
        </p:nvSpPr>
        <p:spPr bwMode="auto">
          <a:xfrm>
            <a:off x="4841880"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3" name="Oval 32"/>
          <p:cNvSpPr/>
          <p:nvPr/>
        </p:nvSpPr>
        <p:spPr bwMode="auto">
          <a:xfrm>
            <a:off x="5044854"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4" name="Oval 33"/>
          <p:cNvSpPr/>
          <p:nvPr/>
        </p:nvSpPr>
        <p:spPr bwMode="auto">
          <a:xfrm>
            <a:off x="5247828"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5" name="Oval 34"/>
          <p:cNvSpPr/>
          <p:nvPr/>
        </p:nvSpPr>
        <p:spPr bwMode="auto">
          <a:xfrm>
            <a:off x="5450801"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6" name="Oval 35"/>
          <p:cNvSpPr/>
          <p:nvPr/>
        </p:nvSpPr>
        <p:spPr bwMode="auto">
          <a:xfrm>
            <a:off x="4634509"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7" name="Oval 36"/>
          <p:cNvSpPr/>
          <p:nvPr/>
        </p:nvSpPr>
        <p:spPr bwMode="auto">
          <a:xfrm>
            <a:off x="4837483"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8" name="Oval 37"/>
          <p:cNvSpPr/>
          <p:nvPr/>
        </p:nvSpPr>
        <p:spPr bwMode="auto">
          <a:xfrm>
            <a:off x="5040457"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9" name="Oval 38"/>
          <p:cNvSpPr/>
          <p:nvPr/>
        </p:nvSpPr>
        <p:spPr bwMode="auto">
          <a:xfrm>
            <a:off x="5243432"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0" name="Oval 39"/>
          <p:cNvSpPr/>
          <p:nvPr/>
        </p:nvSpPr>
        <p:spPr bwMode="auto">
          <a:xfrm>
            <a:off x="5446404"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1" name="Oval 40"/>
          <p:cNvSpPr/>
          <p:nvPr/>
        </p:nvSpPr>
        <p:spPr bwMode="auto">
          <a:xfrm>
            <a:off x="4634509"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2" name="Oval 41"/>
          <p:cNvSpPr/>
          <p:nvPr/>
        </p:nvSpPr>
        <p:spPr bwMode="auto">
          <a:xfrm>
            <a:off x="4837483"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3" name="Oval 42"/>
          <p:cNvSpPr/>
          <p:nvPr/>
        </p:nvSpPr>
        <p:spPr bwMode="auto">
          <a:xfrm>
            <a:off x="5040457"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4" name="Oval 43"/>
          <p:cNvSpPr/>
          <p:nvPr/>
        </p:nvSpPr>
        <p:spPr bwMode="auto">
          <a:xfrm>
            <a:off x="5243432"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5" name="Oval 44"/>
          <p:cNvSpPr/>
          <p:nvPr/>
        </p:nvSpPr>
        <p:spPr bwMode="auto">
          <a:xfrm>
            <a:off x="5446404"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6" name="Rectangle 45"/>
          <p:cNvSpPr/>
          <p:nvPr/>
        </p:nvSpPr>
        <p:spPr bwMode="auto">
          <a:xfrm>
            <a:off x="4592263" y="1425612"/>
            <a:ext cx="913554" cy="11419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7" name="Rectangle 46"/>
          <p:cNvSpPr/>
          <p:nvPr/>
        </p:nvSpPr>
        <p:spPr bwMode="auto">
          <a:xfrm>
            <a:off x="4592263" y="1425612"/>
            <a:ext cx="356286" cy="114194"/>
          </a:xfrm>
          <a:prstGeom prst="rect">
            <a:avLst/>
          </a:prstGeom>
          <a:solidFill>
            <a:schemeClr val="accent3"/>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8" name="Title 1">
            <a:extLst>
              <a:ext uri="{FF2B5EF4-FFF2-40B4-BE49-F238E27FC236}">
                <a16:creationId xmlns:a16="http://schemas.microsoft.com/office/drawing/2014/main" id="{EBD8C904-74EB-DB48-87D2-C07507D12151}"/>
              </a:ext>
            </a:extLst>
          </p:cNvPr>
          <p:cNvSpPr txBox="1">
            <a:spLocks/>
          </p:cNvSpPr>
          <p:nvPr/>
        </p:nvSpPr>
        <p:spPr>
          <a:xfrm>
            <a:off x="306498" y="1026824"/>
            <a:ext cx="3973720" cy="254172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chemeClr val="bg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28"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60"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386"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16"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456731"/>
            <a:r>
              <a:rPr lang="en-US" sz="2997" dirty="0">
                <a:solidFill>
                  <a:srgbClr val="6BA5FF"/>
                </a:solidFill>
              </a:rPr>
              <a:t>In an MIT &amp; BCG survey of more than 3,000 </a:t>
            </a:r>
            <a:r>
              <a:rPr lang="en-US" sz="2997" kern="0" dirty="0">
                <a:solidFill>
                  <a:srgbClr val="FFFFFF"/>
                </a:solidFill>
              </a:rPr>
              <a:t>executives, managers, and analysts across industries</a:t>
            </a:r>
            <a:r>
              <a:rPr lang="mr-IN" sz="2997" kern="0" dirty="0">
                <a:solidFill>
                  <a:srgbClr val="FFFFFF"/>
                </a:solidFill>
              </a:rPr>
              <a:t>…</a:t>
            </a:r>
            <a:endParaRPr lang="en-US" sz="2997" kern="0" dirty="0">
              <a:solidFill>
                <a:srgbClr val="FFFFFF"/>
              </a:solidFill>
            </a:endParaRPr>
          </a:p>
        </p:txBody>
      </p:sp>
      <p:sp>
        <p:nvSpPr>
          <p:cNvPr id="2" name="Footer Placeholder 1">
            <a:extLst>
              <a:ext uri="{FF2B5EF4-FFF2-40B4-BE49-F238E27FC236}">
                <a16:creationId xmlns:a16="http://schemas.microsoft.com/office/drawing/2014/main" id="{766F3C15-5F22-42FD-9504-63188BDEC892}"/>
              </a:ext>
            </a:extLst>
          </p:cNvPr>
          <p:cNvSpPr>
            <a:spLocks noGrp="1"/>
          </p:cNvSpPr>
          <p:nvPr>
            <p:ph type="ftr" sz="quarter" idx="11"/>
          </p:nvPr>
        </p:nvSpPr>
        <p:spPr/>
        <p:txBody>
          <a:bodyPr/>
          <a:lstStyle/>
          <a:p>
            <a:r>
              <a:rPr lang="en-US" dirty="0"/>
              <a:t>Data and AI / © 2020 IBM Corporation</a:t>
            </a:r>
          </a:p>
        </p:txBody>
      </p:sp>
      <p:sp>
        <p:nvSpPr>
          <p:cNvPr id="49" name="TextBox 48">
            <a:extLst>
              <a:ext uri="{FF2B5EF4-FFF2-40B4-BE49-F238E27FC236}">
                <a16:creationId xmlns:a16="http://schemas.microsoft.com/office/drawing/2014/main" id="{9873A289-EA0B-054B-8C04-D91239DD5102}"/>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50" name="TextBox 49">
            <a:extLst>
              <a:ext uri="{FF2B5EF4-FFF2-40B4-BE49-F238E27FC236}">
                <a16:creationId xmlns:a16="http://schemas.microsoft.com/office/drawing/2014/main" id="{F1061D32-3364-684B-9F8F-F1F36C3B1761}"/>
              </a:ext>
            </a:extLst>
          </p:cNvPr>
          <p:cNvSpPr txBox="1"/>
          <p:nvPr/>
        </p:nvSpPr>
        <p:spPr>
          <a:xfrm>
            <a:off x="1911850" y="4565171"/>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Tree>
    <p:extLst>
      <p:ext uri="{BB962C8B-B14F-4D97-AF65-F5344CB8AC3E}">
        <p14:creationId xmlns:p14="http://schemas.microsoft.com/office/powerpoint/2010/main" val="383863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C509CB-F88A-A245-8442-6D2F6BB52200}"/>
              </a:ext>
            </a:extLst>
          </p:cNvPr>
          <p:cNvSpPr txBox="1">
            <a:spLocks/>
          </p:cNvSpPr>
          <p:nvPr/>
        </p:nvSpPr>
        <p:spPr>
          <a:xfrm>
            <a:off x="300246" y="1016204"/>
            <a:ext cx="8453056" cy="373949"/>
          </a:xfrm>
          <a:prstGeom prst="rect">
            <a:avLst/>
          </a:prstGeom>
        </p:spPr>
        <p:txBody>
          <a:bodyPr vert="horz" wrap="square" lIns="0" tIns="0" rIns="0" bIns="0" rtlCol="0" anchor="t" anchorCtr="0">
            <a:sp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defTabSz="342900">
              <a:defRPr/>
            </a:pPr>
            <a:r>
              <a:rPr lang="en-US" sz="2700" dirty="0">
                <a:solidFill>
                  <a:srgbClr val="FFFFFF"/>
                </a:solidFill>
                <a:latin typeface="IBM Plex Sans" panose="020B0503050203000203" pitchFamily="34" charset="77"/>
              </a:rPr>
              <a:t>Business stakeholders do not trust AI</a:t>
            </a:r>
          </a:p>
        </p:txBody>
      </p:sp>
      <p:sp>
        <p:nvSpPr>
          <p:cNvPr id="17" name="Text Placeholder 4">
            <a:extLst>
              <a:ext uri="{FF2B5EF4-FFF2-40B4-BE49-F238E27FC236}">
                <a16:creationId xmlns:a16="http://schemas.microsoft.com/office/drawing/2014/main" id="{2E72C0E8-FAE3-944A-9C9F-48EEEFF74011}"/>
              </a:ext>
            </a:extLst>
          </p:cNvPr>
          <p:cNvSpPr txBox="1">
            <a:spLocks/>
          </p:cNvSpPr>
          <p:nvPr/>
        </p:nvSpPr>
        <p:spPr>
          <a:xfrm>
            <a:off x="641838" y="1583267"/>
            <a:ext cx="2892670" cy="1037370"/>
          </a:xfrm>
          <a:prstGeom prst="rect">
            <a:avLst/>
          </a:prstGeom>
        </p:spPr>
        <p:txBody>
          <a:bodyPr vert="horz" lIns="0" tIns="0" rIns="0" bIns="0" rtlCol="0">
            <a:noAutofit/>
          </a:bodyPr>
          <a:lstStyle>
            <a:lvl1pPr marL="0" indent="0" algn="l" defTabSz="609585" rtl="0" eaLnBrk="1" latinLnBrk="0" hangingPunct="1">
              <a:lnSpc>
                <a:spcPct val="90000"/>
              </a:lnSpc>
              <a:spcBef>
                <a:spcPts val="0"/>
              </a:spcBef>
              <a:buFont typeface="Arial"/>
              <a:buNone/>
              <a:defRPr sz="12800" b="1" kern="1200" baseline="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609555">
              <a:defRPr/>
            </a:pPr>
            <a:r>
              <a:rPr lang="fi-FI" sz="5400" b="0" dirty="0">
                <a:solidFill>
                  <a:srgbClr val="C00000"/>
                </a:solidFill>
                <a:latin typeface="IBM Plex Mono Light" panose="020B0409050203000203" pitchFamily="49" charset="77"/>
              </a:rPr>
              <a:t>60%</a:t>
            </a:r>
          </a:p>
        </p:txBody>
      </p:sp>
      <p:sp>
        <p:nvSpPr>
          <p:cNvPr id="18" name="Title 1">
            <a:extLst>
              <a:ext uri="{FF2B5EF4-FFF2-40B4-BE49-F238E27FC236}">
                <a16:creationId xmlns:a16="http://schemas.microsoft.com/office/drawing/2014/main" id="{23E2DC7C-AC2C-8744-A264-37C9F377C66E}"/>
              </a:ext>
            </a:extLst>
          </p:cNvPr>
          <p:cNvSpPr txBox="1">
            <a:spLocks/>
          </p:cNvSpPr>
          <p:nvPr/>
        </p:nvSpPr>
        <p:spPr>
          <a:xfrm>
            <a:off x="641839" y="2378023"/>
            <a:ext cx="3182816" cy="544232"/>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2133" kern="1200">
                <a:solidFill>
                  <a:schemeClr val="bg2"/>
                </a:solidFill>
                <a:latin typeface="+mj-lt"/>
                <a:ea typeface="Arial" charset="0"/>
                <a:cs typeface="Arial" charset="0"/>
              </a:defRPr>
            </a:lvl1pPr>
          </a:lstStyle>
          <a:p>
            <a:pPr defTabSz="609555">
              <a:defRPr/>
            </a:pPr>
            <a:r>
              <a:rPr lang="en-US" sz="1200" dirty="0">
                <a:solidFill>
                  <a:srgbClr val="FFFFFF"/>
                </a:solidFill>
                <a:latin typeface="IBM Plex Sans"/>
              </a:rPr>
              <a:t>of companies see </a:t>
            </a:r>
            <a:r>
              <a:rPr lang="en-US" sz="1200" b="1" dirty="0">
                <a:solidFill>
                  <a:srgbClr val="FFFFFF"/>
                </a:solidFill>
                <a:latin typeface="IBM Plex Sans"/>
              </a:rPr>
              <a:t>regulatory constraints </a:t>
            </a:r>
            <a:r>
              <a:rPr lang="en-US" sz="1200" dirty="0">
                <a:solidFill>
                  <a:srgbClr val="FFFFFF"/>
                </a:solidFill>
                <a:latin typeface="IBM Plex Sans"/>
              </a:rPr>
              <a:t>as a barrier to implementing AI.</a:t>
            </a:r>
          </a:p>
          <a:p>
            <a:pPr marL="285736" indent="-285736" algn="r" defTabSz="609555">
              <a:buFont typeface="System Font Regular"/>
              <a:buChar char="–"/>
              <a:defRPr/>
            </a:pPr>
            <a:endParaRPr lang="en-US" sz="600" i="1" dirty="0">
              <a:solidFill>
                <a:srgbClr val="FFFFFF"/>
              </a:solidFill>
              <a:latin typeface="IBM Plex Sans"/>
            </a:endParaRPr>
          </a:p>
          <a:p>
            <a:pPr marL="285736" indent="-285736" algn="r" defTabSz="609555">
              <a:buFont typeface="System Font Regular"/>
              <a:buChar char="–"/>
              <a:defRPr/>
            </a:pPr>
            <a:r>
              <a:rPr lang="en-US" sz="600" i="1" dirty="0">
                <a:solidFill>
                  <a:srgbClr val="FFFFFF"/>
                </a:solidFill>
                <a:latin typeface="IBM Plex Sans"/>
              </a:rPr>
              <a:t>IBM IBV AI 2018</a:t>
            </a:r>
          </a:p>
        </p:txBody>
      </p:sp>
      <p:sp>
        <p:nvSpPr>
          <p:cNvPr id="12" name="Text Placeholder 4">
            <a:extLst>
              <a:ext uri="{FF2B5EF4-FFF2-40B4-BE49-F238E27FC236}">
                <a16:creationId xmlns:a16="http://schemas.microsoft.com/office/drawing/2014/main" id="{56B4CE5B-3BA1-B448-B6C3-250DE72A267A}"/>
              </a:ext>
            </a:extLst>
          </p:cNvPr>
          <p:cNvSpPr txBox="1">
            <a:spLocks/>
          </p:cNvSpPr>
          <p:nvPr/>
        </p:nvSpPr>
        <p:spPr>
          <a:xfrm>
            <a:off x="641839" y="3348890"/>
            <a:ext cx="2330678" cy="1094130"/>
          </a:xfrm>
          <a:prstGeom prst="rect">
            <a:avLst/>
          </a:prstGeom>
        </p:spPr>
        <p:txBody>
          <a:bodyPr vert="horz" lIns="0" tIns="0" rIns="0" bIns="0" rtlCol="0">
            <a:noAutofit/>
          </a:bodyPr>
          <a:lstStyle>
            <a:lvl1pPr marL="0" indent="0" algn="l" defTabSz="609585" rtl="0" eaLnBrk="1" latinLnBrk="0" hangingPunct="1">
              <a:lnSpc>
                <a:spcPct val="90000"/>
              </a:lnSpc>
              <a:spcBef>
                <a:spcPts val="0"/>
              </a:spcBef>
              <a:buFont typeface="Arial"/>
              <a:buNone/>
              <a:defRPr sz="12800" b="1" kern="1200" baseline="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457178">
              <a:defRPr/>
            </a:pPr>
            <a:r>
              <a:rPr lang="fi-FI" sz="5400" b="0" dirty="0">
                <a:solidFill>
                  <a:srgbClr val="C00000"/>
                </a:solidFill>
                <a:latin typeface="IBM Plex Mono Light" panose="020B0409050203000203" pitchFamily="49" charset="77"/>
              </a:rPr>
              <a:t>63%</a:t>
            </a:r>
          </a:p>
        </p:txBody>
      </p:sp>
      <p:sp>
        <p:nvSpPr>
          <p:cNvPr id="14" name="Title 1">
            <a:extLst>
              <a:ext uri="{FF2B5EF4-FFF2-40B4-BE49-F238E27FC236}">
                <a16:creationId xmlns:a16="http://schemas.microsoft.com/office/drawing/2014/main" id="{D9BE2F79-5D30-2C4A-951F-BDF748F642FD}"/>
              </a:ext>
            </a:extLst>
          </p:cNvPr>
          <p:cNvSpPr txBox="1">
            <a:spLocks/>
          </p:cNvSpPr>
          <p:nvPr/>
        </p:nvSpPr>
        <p:spPr>
          <a:xfrm>
            <a:off x="641839" y="4152184"/>
            <a:ext cx="3182816" cy="464081"/>
          </a:xfrm>
          <a:prstGeom prst="rect">
            <a:avLst/>
          </a:prstGeom>
        </p:spPr>
        <p:txBody>
          <a:bodyPr vert="horz" lIns="0" tIns="0" rIns="0" bIns="0" rtlCol="0" anchor="t" anchorCtr="0">
            <a:noAutofit/>
          </a:bodyPr>
          <a:lstStyle>
            <a:defPPr>
              <a:defRPr lang="en-US"/>
            </a:defPPr>
            <a:lvl1pPr defTabSz="609570">
              <a:lnSpc>
                <a:spcPct val="90000"/>
              </a:lnSpc>
              <a:spcBef>
                <a:spcPct val="0"/>
              </a:spcBef>
              <a:buNone/>
              <a:defRPr sz="1200">
                <a:solidFill>
                  <a:schemeClr val="tx1">
                    <a:lumMod val="95000"/>
                    <a:lumOff val="5000"/>
                  </a:schemeClr>
                </a:solidFill>
                <a:latin typeface="IBM Plex Sans"/>
                <a:ea typeface="Arial" charset="0"/>
                <a:cs typeface="Arial" charset="0"/>
              </a:defRPr>
            </a:lvl1pPr>
          </a:lstStyle>
          <a:p>
            <a:pPr defTabSz="457178">
              <a:defRPr/>
            </a:pPr>
            <a:r>
              <a:rPr lang="en-US" dirty="0">
                <a:solidFill>
                  <a:srgbClr val="FFFFFF"/>
                </a:solidFill>
              </a:rPr>
              <a:t>cite availability of </a:t>
            </a:r>
            <a:r>
              <a:rPr lang="en-US" b="1" dirty="0">
                <a:solidFill>
                  <a:srgbClr val="FFFFFF"/>
                </a:solidFill>
              </a:rPr>
              <a:t>technical skills </a:t>
            </a:r>
            <a:r>
              <a:rPr lang="en-US" dirty="0">
                <a:solidFill>
                  <a:srgbClr val="FFFFFF"/>
                </a:solidFill>
              </a:rPr>
              <a:t>as a challenge to implementation.</a:t>
            </a:r>
          </a:p>
          <a:p>
            <a:pPr algn="r" defTabSz="457178">
              <a:defRPr/>
            </a:pPr>
            <a:r>
              <a:rPr lang="en-US" sz="600" i="1" dirty="0">
                <a:solidFill>
                  <a:srgbClr val="FFFFFF"/>
                </a:solidFill>
              </a:rPr>
              <a:t>- IBM IBV AI 2018</a:t>
            </a:r>
          </a:p>
        </p:txBody>
      </p:sp>
      <p:sp>
        <p:nvSpPr>
          <p:cNvPr id="4" name="TextBox 3">
            <a:extLst>
              <a:ext uri="{FF2B5EF4-FFF2-40B4-BE49-F238E27FC236}">
                <a16:creationId xmlns:a16="http://schemas.microsoft.com/office/drawing/2014/main" id="{95907FCB-2E06-9347-BF31-367E56506B68}"/>
              </a:ext>
            </a:extLst>
          </p:cNvPr>
          <p:cNvSpPr txBox="1"/>
          <p:nvPr/>
        </p:nvSpPr>
        <p:spPr>
          <a:xfrm>
            <a:off x="4272743" y="1684667"/>
            <a:ext cx="4555869" cy="2677656"/>
          </a:xfrm>
          <a:prstGeom prst="rect">
            <a:avLst/>
          </a:prstGeom>
          <a:noFill/>
        </p:spPr>
        <p:txBody>
          <a:bodyPr wrap="square" rtlCol="0">
            <a:spAutoFit/>
          </a:bodyPr>
          <a:lstStyle/>
          <a:p>
            <a:pPr defTabSz="685800">
              <a:defRPr/>
            </a:pPr>
            <a:r>
              <a:rPr lang="en-US" sz="1400" i="1" dirty="0">
                <a:solidFill>
                  <a:srgbClr val="FFFFFF"/>
                </a:solidFill>
                <a:latin typeface="IBM Plex Sans" panose="020B0503050000000000" pitchFamily="34" charset="77"/>
              </a:rPr>
              <a:t>Without expensive Data Science resources handholding multiple AI models in a production application:</a:t>
            </a:r>
          </a:p>
          <a:p>
            <a:pPr defTabSz="685800">
              <a:defRPr/>
            </a:pPr>
            <a:endParaRPr lang="en-US" sz="1400" dirty="0">
              <a:solidFill>
                <a:srgbClr val="FFFFFF"/>
              </a:solidFill>
              <a:latin typeface="IBM Plex Sans" panose="020B0503050000000000" pitchFamily="34" charset="77"/>
            </a:endParaRPr>
          </a:p>
          <a:p>
            <a:pPr marL="342892" indent="-342892" defTabSz="685800">
              <a:buFontTx/>
              <a:buAutoNum type="arabicPeriod"/>
              <a:defRPr/>
            </a:pPr>
            <a:r>
              <a:rPr lang="en-US" sz="1400" dirty="0">
                <a:solidFill>
                  <a:srgbClr val="FFFFFF"/>
                </a:solidFill>
                <a:latin typeface="IBM Plex Sans" panose="020B0503050000000000" pitchFamily="34" charset="77"/>
              </a:rPr>
              <a:t>No way to </a:t>
            </a:r>
            <a:r>
              <a:rPr lang="en-US" sz="1400" b="1" dirty="0">
                <a:solidFill>
                  <a:srgbClr val="FFFFFF"/>
                </a:solidFill>
                <a:latin typeface="IBM Plex Sans" panose="020B0503050000000000" pitchFamily="34" charset="77"/>
              </a:rPr>
              <a:t>validate</a:t>
            </a:r>
            <a:r>
              <a:rPr lang="en-US" sz="1400" dirty="0">
                <a:solidFill>
                  <a:srgbClr val="FFFFFF"/>
                </a:solidFill>
                <a:latin typeface="IBM Plex Sans" panose="020B0503050000000000" pitchFamily="34" charset="77"/>
              </a:rPr>
              <a:t> if AI models are </a:t>
            </a:r>
            <a:r>
              <a:rPr lang="en-US" sz="1400" b="1" dirty="0">
                <a:solidFill>
                  <a:srgbClr val="FFFFFF"/>
                </a:solidFill>
                <a:latin typeface="IBM Plex Sans" panose="020B0503050000000000" pitchFamily="34" charset="77"/>
              </a:rPr>
              <a:t>compliant with regulations</a:t>
            </a:r>
            <a:r>
              <a:rPr lang="en-US" sz="1400" dirty="0">
                <a:solidFill>
                  <a:srgbClr val="FFFFFF"/>
                </a:solidFill>
                <a:latin typeface="IBM Plex Sans" panose="020B0503050000000000" pitchFamily="34" charset="77"/>
              </a:rPr>
              <a:t> and will achieve expected business outcomes before deploying</a:t>
            </a:r>
          </a:p>
          <a:p>
            <a:pPr marL="342892" indent="-342892" defTabSz="685800">
              <a:buFontTx/>
              <a:buAutoNum type="arabicPeriod"/>
              <a:defRPr/>
            </a:pPr>
            <a:endParaRPr lang="en-US" sz="1400" dirty="0">
              <a:solidFill>
                <a:srgbClr val="FFFFFF"/>
              </a:solidFill>
              <a:latin typeface="IBM Plex Sans" panose="020B0503050000000000" pitchFamily="34" charset="77"/>
            </a:endParaRPr>
          </a:p>
          <a:p>
            <a:pPr marL="342892" indent="-342892" defTabSz="685800">
              <a:buFontTx/>
              <a:buAutoNum type="arabicPeriod"/>
              <a:defRPr/>
            </a:pPr>
            <a:r>
              <a:rPr lang="en-US" sz="1400" dirty="0">
                <a:solidFill>
                  <a:srgbClr val="FFFFFF"/>
                </a:solidFill>
                <a:latin typeface="IBM Plex Sans" panose="020B0503050000000000" pitchFamily="34" charset="77"/>
              </a:rPr>
              <a:t>Difficult to </a:t>
            </a:r>
            <a:r>
              <a:rPr lang="en-US" sz="1400" b="1" dirty="0">
                <a:solidFill>
                  <a:srgbClr val="FFFFFF"/>
                </a:solidFill>
                <a:latin typeface="IBM Plex Sans" panose="020B0503050000000000" pitchFamily="34" charset="77"/>
              </a:rPr>
              <a:t>track and measure </a:t>
            </a:r>
            <a:r>
              <a:rPr lang="en-US" sz="1400" dirty="0">
                <a:solidFill>
                  <a:srgbClr val="FFFFFF"/>
                </a:solidFill>
                <a:latin typeface="IBM Plex Sans" panose="020B0503050000000000" pitchFamily="34" charset="77"/>
              </a:rPr>
              <a:t>indicators of business success in production</a:t>
            </a:r>
          </a:p>
          <a:p>
            <a:pPr marL="342892" indent="-342892" defTabSz="685800">
              <a:buFontTx/>
              <a:buAutoNum type="arabicPeriod"/>
              <a:defRPr/>
            </a:pPr>
            <a:endParaRPr lang="en-US" sz="1400" dirty="0">
              <a:solidFill>
                <a:srgbClr val="FFFFFF"/>
              </a:solidFill>
              <a:latin typeface="IBM Plex Sans" panose="020B0503050000000000" pitchFamily="34" charset="77"/>
            </a:endParaRPr>
          </a:p>
          <a:p>
            <a:pPr marL="342892" indent="-342892" defTabSz="685800">
              <a:buFontTx/>
              <a:buAutoNum type="arabicPeriod"/>
              <a:defRPr/>
            </a:pPr>
            <a:r>
              <a:rPr lang="en-US" sz="1400" dirty="0">
                <a:solidFill>
                  <a:srgbClr val="FFFFFF"/>
                </a:solidFill>
                <a:latin typeface="IBM Plex Sans" panose="020B0503050000000000" pitchFamily="34" charset="77"/>
              </a:rPr>
              <a:t>Resource intensive and unreliable processes for </a:t>
            </a:r>
            <a:r>
              <a:rPr lang="en-US" sz="1400" b="1" dirty="0">
                <a:solidFill>
                  <a:srgbClr val="FFFFFF"/>
                </a:solidFill>
                <a:latin typeface="IBM Plex Sans" panose="020B0503050000000000" pitchFamily="34" charset="77"/>
              </a:rPr>
              <a:t>ongoing business monitoring and compliance</a:t>
            </a:r>
          </a:p>
        </p:txBody>
      </p:sp>
      <p:sp>
        <p:nvSpPr>
          <p:cNvPr id="8" name="TextBox 7">
            <a:extLst>
              <a:ext uri="{FF2B5EF4-FFF2-40B4-BE49-F238E27FC236}">
                <a16:creationId xmlns:a16="http://schemas.microsoft.com/office/drawing/2014/main" id="{B99C01C7-F5C8-3241-9588-54E4090A89B9}"/>
              </a:ext>
            </a:extLst>
          </p:cNvPr>
          <p:cNvSpPr txBox="1"/>
          <p:nvPr/>
        </p:nvSpPr>
        <p:spPr>
          <a:xfrm>
            <a:off x="1911850" y="4637089"/>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
        <p:nvSpPr>
          <p:cNvPr id="9" name="TextBox 8">
            <a:extLst>
              <a:ext uri="{FF2B5EF4-FFF2-40B4-BE49-F238E27FC236}">
                <a16:creationId xmlns:a16="http://schemas.microsoft.com/office/drawing/2014/main" id="{BE24AAEC-1156-754C-ABC6-79C09C992B4F}"/>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Tree>
    <p:extLst>
      <p:ext uri="{BB962C8B-B14F-4D97-AF65-F5344CB8AC3E}">
        <p14:creationId xmlns:p14="http://schemas.microsoft.com/office/powerpoint/2010/main" val="121544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8030048-A607-E449-B0BB-39DD31194E85}"/>
              </a:ext>
            </a:extLst>
          </p:cNvPr>
          <p:cNvSpPr/>
          <p:nvPr/>
        </p:nvSpPr>
        <p:spPr>
          <a:xfrm>
            <a:off x="1682670" y="851824"/>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Watson OpenScale</a:t>
            </a:r>
          </a:p>
        </p:txBody>
      </p:sp>
      <p:sp>
        <p:nvSpPr>
          <p:cNvPr id="9" name="Rectangle 8">
            <a:extLst>
              <a:ext uri="{FF2B5EF4-FFF2-40B4-BE49-F238E27FC236}">
                <a16:creationId xmlns:a16="http://schemas.microsoft.com/office/drawing/2014/main" id="{68BB2B23-A1A0-1E48-94E5-701467E362CE}"/>
              </a:ext>
            </a:extLst>
          </p:cNvPr>
          <p:cNvSpPr/>
          <p:nvPr/>
        </p:nvSpPr>
        <p:spPr>
          <a:xfrm>
            <a:off x="6216196" y="2896987"/>
            <a:ext cx="2531372" cy="1627769"/>
          </a:xfrm>
          <a:prstGeom prst="rect">
            <a:avLst/>
          </a:prstGeom>
          <a:noFill/>
        </p:spPr>
        <p:txBody>
          <a:bodyPr wrap="square" lIns="0" tIns="0" rIns="0" bIns="0" rtlCol="0" anchor="t">
            <a:noAutofit/>
          </a:bodyPr>
          <a:lstStyle/>
          <a:p>
            <a:pPr algn="ctr" defTabSz="685800"/>
            <a:r>
              <a:rPr lang="en-US" sz="1350" b="1" dirty="0">
                <a:solidFill>
                  <a:srgbClr val="FFFFFF"/>
                </a:solidFill>
                <a:latin typeface="IBM Plex Sans" panose="020B0503050000000000" pitchFamily="34" charset="77"/>
              </a:rPr>
              <a:t>Align model performance with business outcomes</a:t>
            </a:r>
          </a:p>
          <a:p>
            <a:pPr algn="ctr" defTabSz="685800"/>
            <a:endParaRPr lang="en-US" sz="1350" b="1"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Correlate model metrics and business KPIs</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Actionable metrics and alerts</a:t>
            </a: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b="1" dirty="0">
              <a:solidFill>
                <a:srgbClr val="FFFFFF"/>
              </a:solidFill>
              <a:latin typeface="IBM Plex Sans" panose="020B0503050000000000" pitchFamily="34" charset="77"/>
            </a:endParaRPr>
          </a:p>
        </p:txBody>
      </p:sp>
      <p:sp>
        <p:nvSpPr>
          <p:cNvPr id="10" name="Rectangle 9">
            <a:extLst>
              <a:ext uri="{FF2B5EF4-FFF2-40B4-BE49-F238E27FC236}">
                <a16:creationId xmlns:a16="http://schemas.microsoft.com/office/drawing/2014/main" id="{DF9F9D5B-164B-E34A-A3FF-AF46AE27ACAE}"/>
              </a:ext>
            </a:extLst>
          </p:cNvPr>
          <p:cNvSpPr/>
          <p:nvPr/>
        </p:nvSpPr>
        <p:spPr>
          <a:xfrm>
            <a:off x="3337584" y="2896988"/>
            <a:ext cx="2531372" cy="1627769"/>
          </a:xfrm>
          <a:prstGeom prst="rect">
            <a:avLst/>
          </a:prstGeom>
          <a:noFill/>
          <a:ln>
            <a:noFill/>
          </a:ln>
        </p:spPr>
        <p:txBody>
          <a:bodyPr wrap="square" lIns="0" tIns="0" rIns="0" bIns="0" rtlCol="0" anchor="t">
            <a:noAutofit/>
          </a:bodyPr>
          <a:lstStyle/>
          <a:p>
            <a:pPr algn="ctr" defTabSz="685800"/>
            <a:r>
              <a:rPr lang="en-US" sz="1350" b="1" dirty="0">
                <a:solidFill>
                  <a:srgbClr val="FFFFFF"/>
                </a:solidFill>
                <a:latin typeface="IBM Plex Sans" panose="020B0503050000000000" pitchFamily="34" charset="77"/>
              </a:rPr>
              <a:t>Ensure that models are resilient to changing situations</a:t>
            </a:r>
          </a:p>
          <a:p>
            <a:pPr algn="ctr" defTabSz="685800"/>
            <a:endParaRPr lang="en-US" sz="1350" b="1"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Detect drift during runtime</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Generate specific model retraining inputs</a:t>
            </a: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b="1" dirty="0">
              <a:solidFill>
                <a:srgbClr val="FFFFFF"/>
              </a:solidFill>
              <a:latin typeface="IBM Plex Sans" panose="020B0503050000000000" pitchFamily="34" charset="77"/>
            </a:endParaRPr>
          </a:p>
        </p:txBody>
      </p:sp>
      <p:sp>
        <p:nvSpPr>
          <p:cNvPr id="11" name="Rectangle 10">
            <a:extLst>
              <a:ext uri="{FF2B5EF4-FFF2-40B4-BE49-F238E27FC236}">
                <a16:creationId xmlns:a16="http://schemas.microsoft.com/office/drawing/2014/main" id="{79D00EF1-9089-DF48-AD4D-BD4DC0914013}"/>
              </a:ext>
            </a:extLst>
          </p:cNvPr>
          <p:cNvSpPr/>
          <p:nvPr/>
        </p:nvSpPr>
        <p:spPr>
          <a:xfrm>
            <a:off x="458972" y="2896987"/>
            <a:ext cx="2531372" cy="1627769"/>
          </a:xfrm>
          <a:prstGeom prst="rect">
            <a:avLst/>
          </a:prstGeom>
          <a:noFill/>
          <a:ln>
            <a:noFill/>
          </a:ln>
        </p:spPr>
        <p:txBody>
          <a:bodyPr wrap="square" lIns="0" tIns="0" rIns="0" bIns="0" rtlCol="0" anchor="t">
            <a:noAutofit/>
          </a:bodyPr>
          <a:lstStyle/>
          <a:p>
            <a:pPr algn="ctr" defTabSz="685800"/>
            <a:r>
              <a:rPr lang="en-US" sz="1350" b="1" dirty="0">
                <a:solidFill>
                  <a:srgbClr val="FFFFFF"/>
                </a:solidFill>
                <a:latin typeface="IBM Plex Sans" panose="020B0503050000000000" pitchFamily="34" charset="77"/>
              </a:rPr>
              <a:t>Monitoring for compliance and safeguards</a:t>
            </a:r>
            <a:endParaRPr lang="en-US" sz="1200" b="1"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Mitigate biased model behavior</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Explain model decisions</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Validate and control risk</a:t>
            </a:r>
          </a:p>
        </p:txBody>
      </p:sp>
      <p:pic>
        <p:nvPicPr>
          <p:cNvPr id="4" name="Picture 3">
            <a:extLst>
              <a:ext uri="{FF2B5EF4-FFF2-40B4-BE49-F238E27FC236}">
                <a16:creationId xmlns:a16="http://schemas.microsoft.com/office/drawing/2014/main" id="{130341D2-B0CD-6540-A115-D6B4E005BFE5}"/>
              </a:ext>
            </a:extLst>
          </p:cNvPr>
          <p:cNvPicPr>
            <a:picLocks noChangeAspect="1"/>
          </p:cNvPicPr>
          <p:nvPr/>
        </p:nvPicPr>
        <p:blipFill>
          <a:blip r:embed="rId3"/>
          <a:stretch>
            <a:fillRect/>
          </a:stretch>
        </p:blipFill>
        <p:spPr>
          <a:xfrm>
            <a:off x="7258044" y="2080660"/>
            <a:ext cx="695337" cy="665748"/>
          </a:xfrm>
          <a:prstGeom prst="rect">
            <a:avLst/>
          </a:prstGeom>
        </p:spPr>
      </p:pic>
      <p:pic>
        <p:nvPicPr>
          <p:cNvPr id="12" name="Picture 11" descr="A close up of a sign&#10;&#10;Description automatically generated">
            <a:extLst>
              <a:ext uri="{FF2B5EF4-FFF2-40B4-BE49-F238E27FC236}">
                <a16:creationId xmlns:a16="http://schemas.microsoft.com/office/drawing/2014/main" id="{9F18D22E-EC7F-4643-A1D6-0DC58D698CE2}"/>
              </a:ext>
            </a:extLst>
          </p:cNvPr>
          <p:cNvPicPr>
            <a:picLocks noChangeAspect="1"/>
          </p:cNvPicPr>
          <p:nvPr/>
        </p:nvPicPr>
        <p:blipFill>
          <a:blip r:embed="rId4"/>
          <a:stretch>
            <a:fillRect/>
          </a:stretch>
        </p:blipFill>
        <p:spPr>
          <a:xfrm>
            <a:off x="4278086" y="2135734"/>
            <a:ext cx="615723" cy="589522"/>
          </a:xfrm>
          <a:prstGeom prst="rect">
            <a:avLst/>
          </a:prstGeom>
        </p:spPr>
      </p:pic>
      <p:pic>
        <p:nvPicPr>
          <p:cNvPr id="15" name="Picture 14">
            <a:extLst>
              <a:ext uri="{FF2B5EF4-FFF2-40B4-BE49-F238E27FC236}">
                <a16:creationId xmlns:a16="http://schemas.microsoft.com/office/drawing/2014/main" id="{8FC9AF34-CF6B-7445-A01E-5177D21E0AA2}"/>
              </a:ext>
            </a:extLst>
          </p:cNvPr>
          <p:cNvPicPr>
            <a:picLocks noChangeAspect="1"/>
          </p:cNvPicPr>
          <p:nvPr/>
        </p:nvPicPr>
        <p:blipFill>
          <a:blip r:embed="rId5"/>
          <a:stretch>
            <a:fillRect/>
          </a:stretch>
        </p:blipFill>
        <p:spPr>
          <a:xfrm>
            <a:off x="1479782" y="2167608"/>
            <a:ext cx="615723" cy="601403"/>
          </a:xfrm>
          <a:prstGeom prst="rect">
            <a:avLst/>
          </a:prstGeom>
        </p:spPr>
      </p:pic>
      <p:sp>
        <p:nvSpPr>
          <p:cNvPr id="2" name="Rectangle 1">
            <a:extLst>
              <a:ext uri="{FF2B5EF4-FFF2-40B4-BE49-F238E27FC236}">
                <a16:creationId xmlns:a16="http://schemas.microsoft.com/office/drawing/2014/main" id="{833CEF36-2C6B-B847-8C34-C5BD0F8824B3}"/>
              </a:ext>
            </a:extLst>
          </p:cNvPr>
          <p:cNvSpPr/>
          <p:nvPr/>
        </p:nvSpPr>
        <p:spPr>
          <a:xfrm>
            <a:off x="766354" y="1464165"/>
            <a:ext cx="7428412" cy="480131"/>
          </a:xfrm>
          <a:prstGeom prst="rect">
            <a:avLst/>
          </a:prstGeom>
        </p:spPr>
        <p:txBody>
          <a:bodyPr wrap="square">
            <a:spAutoFit/>
          </a:bodyPr>
          <a:lstStyle/>
          <a:p>
            <a:pPr lvl="0" algn="ctr" defTabSz="342900">
              <a:lnSpc>
                <a:spcPct val="90000"/>
              </a:lnSpc>
              <a:spcBef>
                <a:spcPct val="0"/>
              </a:spcBef>
              <a:defRPr/>
            </a:pPr>
            <a:r>
              <a:rPr lang="en-US" sz="1400" dirty="0">
                <a:solidFill>
                  <a:srgbClr val="FFFFFF"/>
                </a:solidFill>
                <a:latin typeface="IBM Plex Sans" panose="020B0503050000000000" pitchFamily="34" charset="77"/>
                <a:cs typeface="Arial" charset="0"/>
              </a:rPr>
              <a:t>Validate and monitor AI models, deployed anywhere, to help comply with regulations, address internal safeguards, and mitigate business risk</a:t>
            </a:r>
          </a:p>
        </p:txBody>
      </p:sp>
      <p:sp>
        <p:nvSpPr>
          <p:cNvPr id="3" name="Footer Placeholder 2">
            <a:extLst>
              <a:ext uri="{FF2B5EF4-FFF2-40B4-BE49-F238E27FC236}">
                <a16:creationId xmlns:a16="http://schemas.microsoft.com/office/drawing/2014/main" id="{2A165618-F929-40E4-9765-45F90CF8DFAF}"/>
              </a:ext>
            </a:extLst>
          </p:cNvPr>
          <p:cNvSpPr>
            <a:spLocks noGrp="1"/>
          </p:cNvSpPr>
          <p:nvPr>
            <p:ph type="ftr" sz="quarter" idx="11"/>
          </p:nvPr>
        </p:nvSpPr>
        <p:spPr/>
        <p:txBody>
          <a:bodyPr/>
          <a:lstStyle/>
          <a:p>
            <a:r>
              <a:rPr lang="en-US" dirty="0"/>
              <a:t>Data and AI / © 2020 IBM Corporation</a:t>
            </a:r>
          </a:p>
        </p:txBody>
      </p:sp>
      <p:sp>
        <p:nvSpPr>
          <p:cNvPr id="13" name="TextBox 12">
            <a:extLst>
              <a:ext uri="{FF2B5EF4-FFF2-40B4-BE49-F238E27FC236}">
                <a16:creationId xmlns:a16="http://schemas.microsoft.com/office/drawing/2014/main" id="{60F7B6F3-08FE-AA46-828C-9B005155BC1E}"/>
              </a:ext>
            </a:extLst>
          </p:cNvPr>
          <p:cNvSpPr txBox="1"/>
          <p:nvPr/>
        </p:nvSpPr>
        <p:spPr>
          <a:xfrm>
            <a:off x="1911850" y="4637089"/>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
        <p:nvSpPr>
          <p:cNvPr id="14" name="TextBox 13">
            <a:extLst>
              <a:ext uri="{FF2B5EF4-FFF2-40B4-BE49-F238E27FC236}">
                <a16:creationId xmlns:a16="http://schemas.microsoft.com/office/drawing/2014/main" id="{EC27DD0C-E409-AD41-B065-0E4F70BC2F6F}"/>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Tree>
    <p:extLst>
      <p:ext uri="{BB962C8B-B14F-4D97-AF65-F5344CB8AC3E}">
        <p14:creationId xmlns:p14="http://schemas.microsoft.com/office/powerpoint/2010/main" val="4758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D999D4-B456-9943-89B7-30D56181CE18}" type="slidenum">
              <a:rPr lang="en-US">
                <a:solidFill>
                  <a:prstClr val="white"/>
                </a:solidFill>
                <a:latin typeface="IBM Plex Sans"/>
              </a:rPr>
              <a:pPr/>
              <a:t>6</a:t>
            </a:fld>
            <a:endParaRPr lang="en-US" dirty="0">
              <a:solidFill>
                <a:prstClr val="white"/>
              </a:solidFill>
              <a:latin typeface="IBM Plex Sans"/>
            </a:endParaRPr>
          </a:p>
        </p:txBody>
      </p:sp>
      <p:sp>
        <p:nvSpPr>
          <p:cNvPr id="3" name="Title 2"/>
          <p:cNvSpPr>
            <a:spLocks noGrp="1"/>
          </p:cNvSpPr>
          <p:nvPr>
            <p:ph type="title"/>
          </p:nvPr>
        </p:nvSpPr>
        <p:spPr/>
        <p:txBody>
          <a:bodyPr/>
          <a:lstStyle/>
          <a:p>
            <a:pPr algn="ctr"/>
            <a:r>
              <a:rPr lang="en-US" dirty="0">
                <a:solidFill>
                  <a:schemeClr val="tx1"/>
                </a:solidFill>
              </a:rPr>
              <a:t>Demo</a:t>
            </a:r>
          </a:p>
        </p:txBody>
      </p:sp>
      <p:sp>
        <p:nvSpPr>
          <p:cNvPr id="5" name="TextBox 4"/>
          <p:cNvSpPr txBox="1"/>
          <p:nvPr/>
        </p:nvSpPr>
        <p:spPr>
          <a:xfrm>
            <a:off x="132276" y="1270991"/>
            <a:ext cx="3229894" cy="2677656"/>
          </a:xfrm>
          <a:prstGeom prst="rect">
            <a:avLst/>
          </a:prstGeom>
          <a:noFill/>
        </p:spPr>
        <p:txBody>
          <a:bodyPr wrap="square" rtlCol="0">
            <a:spAutoFit/>
          </a:bodyPr>
          <a:lstStyle/>
          <a:p>
            <a:pPr marL="345281" indent="-336947" eaLnBrk="0" fontAlgn="base" hangingPunct="0">
              <a:spcBef>
                <a:spcPct val="0"/>
              </a:spcBef>
              <a:spcAft>
                <a:spcPct val="0"/>
              </a:spcAft>
              <a:buFont typeface="+mj-lt"/>
              <a:buAutoNum type="arabicPeriod"/>
            </a:pPr>
            <a:endParaRPr lang="en-US" sz="2100" b="1" dirty="0">
              <a:solidFill>
                <a:prstClr val="white"/>
              </a:solidFill>
              <a:latin typeface="IBM Plex Sans" charset="0"/>
              <a:ea typeface="IBM Plex Sans" charset="0"/>
              <a:cs typeface="IBM Plex Sans" charset="0"/>
            </a:endParaRPr>
          </a:p>
          <a:p>
            <a:pPr marL="351234" indent="-342900" eaLnBrk="0" fontAlgn="base" hangingPunct="0">
              <a:spcBef>
                <a:spcPct val="0"/>
              </a:spcBef>
              <a:spcAft>
                <a:spcPct val="0"/>
              </a:spcAft>
              <a:buFont typeface="Arial" panose="020B0604020202020204" pitchFamily="34" charset="0"/>
              <a:buChar char="•"/>
            </a:pPr>
            <a:r>
              <a:rPr lang="en-US" sz="2100" b="1" dirty="0">
                <a:solidFill>
                  <a:prstClr val="white"/>
                </a:solidFill>
                <a:latin typeface="IBM Plex Sans" charset="0"/>
                <a:ea typeface="IBM Plex Sans" charset="0"/>
                <a:cs typeface="IBM Plex Sans" charset="0"/>
              </a:rPr>
              <a:t>Build and monitor a mortgage approval model</a:t>
            </a:r>
          </a:p>
          <a:p>
            <a:pPr marL="8334" eaLnBrk="0" fontAlgn="base" hangingPunct="0">
              <a:spcBef>
                <a:spcPct val="0"/>
              </a:spcBef>
              <a:spcAft>
                <a:spcPct val="0"/>
              </a:spcAft>
            </a:pPr>
            <a:endParaRPr lang="en-US" sz="2100" b="1" dirty="0">
              <a:solidFill>
                <a:prstClr val="white"/>
              </a:solidFill>
              <a:latin typeface="IBM Plex Sans" charset="0"/>
              <a:ea typeface="IBM Plex Sans" charset="0"/>
              <a:cs typeface="IBM Plex Sans" charset="0"/>
            </a:endParaRPr>
          </a:p>
          <a:p>
            <a:pPr marL="351234" indent="-342900" eaLnBrk="0" fontAlgn="base" hangingPunct="0">
              <a:spcBef>
                <a:spcPct val="0"/>
              </a:spcBef>
              <a:spcAft>
                <a:spcPct val="0"/>
              </a:spcAft>
              <a:buFont typeface="Arial" panose="020B0604020202020204" pitchFamily="34" charset="0"/>
              <a:buChar char="•"/>
            </a:pPr>
            <a:r>
              <a:rPr lang="en-US" sz="2100" b="1" dirty="0">
                <a:solidFill>
                  <a:prstClr val="white"/>
                </a:solidFill>
                <a:latin typeface="IBM Plex Sans" charset="0"/>
                <a:ea typeface="IBM Plex Sans" charset="0"/>
                <a:cs typeface="IBM Plex Sans" charset="0"/>
              </a:rPr>
              <a:t>Deployed classification model </a:t>
            </a:r>
          </a:p>
          <a:p>
            <a:pPr marL="351234" indent="-342900" eaLnBrk="0" fontAlgn="base" hangingPunct="0">
              <a:spcBef>
                <a:spcPct val="0"/>
              </a:spcBef>
              <a:spcAft>
                <a:spcPct val="0"/>
              </a:spcAft>
              <a:buFont typeface="Arial" panose="020B0604020202020204" pitchFamily="34" charset="0"/>
              <a:buChar char="•"/>
            </a:pPr>
            <a:endParaRPr lang="en-US" sz="2100" b="1" dirty="0">
              <a:solidFill>
                <a:prstClr val="white"/>
              </a:solidFill>
              <a:latin typeface="IBM Plex Sans" charset="0"/>
              <a:ea typeface="IBM Plex Sans" charset="0"/>
              <a:cs typeface="IBM Plex Sans" charset="0"/>
            </a:endParaRPr>
          </a:p>
        </p:txBody>
      </p:sp>
      <p:pic>
        <p:nvPicPr>
          <p:cNvPr id="9" name="Picture 8">
            <a:extLst>
              <a:ext uri="{FF2B5EF4-FFF2-40B4-BE49-F238E27FC236}">
                <a16:creationId xmlns:a16="http://schemas.microsoft.com/office/drawing/2014/main" id="{F88EDF9C-DDF8-4C81-BCB2-DC70D66DDEEC}"/>
              </a:ext>
            </a:extLst>
          </p:cNvPr>
          <p:cNvPicPr>
            <a:picLocks noChangeAspect="1"/>
          </p:cNvPicPr>
          <p:nvPr/>
        </p:nvPicPr>
        <p:blipFill>
          <a:blip r:embed="rId3"/>
          <a:stretch>
            <a:fillRect/>
          </a:stretch>
        </p:blipFill>
        <p:spPr>
          <a:xfrm>
            <a:off x="4181582" y="838579"/>
            <a:ext cx="4962418" cy="3344584"/>
          </a:xfrm>
          <a:prstGeom prst="rect">
            <a:avLst/>
          </a:prstGeom>
        </p:spPr>
      </p:pic>
      <p:sp>
        <p:nvSpPr>
          <p:cNvPr id="10" name="TextBox 9">
            <a:extLst>
              <a:ext uri="{FF2B5EF4-FFF2-40B4-BE49-F238E27FC236}">
                <a16:creationId xmlns:a16="http://schemas.microsoft.com/office/drawing/2014/main" id="{6184D749-2CCF-41EC-BBE9-CC7369D3F83B}"/>
              </a:ext>
            </a:extLst>
          </p:cNvPr>
          <p:cNvSpPr txBox="1"/>
          <p:nvPr/>
        </p:nvSpPr>
        <p:spPr>
          <a:xfrm>
            <a:off x="346523" y="1012215"/>
            <a:ext cx="8736147" cy="1384995"/>
          </a:xfrm>
          <a:prstGeom prst="rect">
            <a:avLst/>
          </a:prstGeom>
          <a:noFill/>
        </p:spPr>
        <p:txBody>
          <a:bodyPr wrap="square" rtlCol="0">
            <a:spAutoFit/>
          </a:bodyPr>
          <a:lstStyle/>
          <a:p>
            <a:r>
              <a:rPr lang="en-US" sz="2800" b="1" dirty="0">
                <a:solidFill>
                  <a:srgbClr val="FFFFFF"/>
                </a:solidFill>
                <a:latin typeface="IBM Plex Sans" panose="020B0503050203000203" pitchFamily="34" charset="0"/>
                <a:ea typeface="IBM Plex Sans Light" charset="0"/>
                <a:cs typeface="IBM Plex Sans Light" charset="0"/>
              </a:rPr>
              <a:t>Use case</a:t>
            </a:r>
            <a:endParaRPr lang="en-US" sz="2800" dirty="0">
              <a:solidFill>
                <a:srgbClr val="FFFFFF"/>
              </a:solidFill>
              <a:latin typeface="IBM Plex Sans" panose="020B0503050203000203" pitchFamily="34" charset="0"/>
              <a:ea typeface="IBM Plex Sans Light" charset="0"/>
              <a:cs typeface="IBM Plex Sans Light" charset="0"/>
            </a:endParaRPr>
          </a:p>
          <a:p>
            <a:pPr marL="285743" indent="-285743">
              <a:buFont typeface="Arial" panose="020B0604020202020204" pitchFamily="34" charset="0"/>
              <a:buChar char="•"/>
            </a:pPr>
            <a:endParaRPr lang="en-US" sz="2800" dirty="0">
              <a:solidFill>
                <a:srgbClr val="FFFFFF"/>
              </a:solidFill>
              <a:latin typeface="IBM Plex Sans" panose="020B0503050203000203" pitchFamily="34" charset="0"/>
              <a:ea typeface="IBM Plex Sans Light" charset="0"/>
              <a:cs typeface="IBM Plex Sans Light" charset="0"/>
            </a:endParaRPr>
          </a:p>
          <a:p>
            <a:endParaRPr lang="en-US" sz="2800" dirty="0">
              <a:solidFill>
                <a:srgbClr val="FFFFFF"/>
              </a:solidFill>
              <a:latin typeface="IBM Plex Sans" panose="020B0503050203000203" pitchFamily="34" charset="0"/>
              <a:ea typeface="IBM Plex Sans Light" charset="0"/>
              <a:cs typeface="IBM Plex Sans Light" charset="0"/>
            </a:endParaRPr>
          </a:p>
        </p:txBody>
      </p:sp>
      <p:sp>
        <p:nvSpPr>
          <p:cNvPr id="7" name="TextBox 6">
            <a:extLst>
              <a:ext uri="{FF2B5EF4-FFF2-40B4-BE49-F238E27FC236}">
                <a16:creationId xmlns:a16="http://schemas.microsoft.com/office/drawing/2014/main" id="{E0DFD8D0-6420-764E-997E-E1C59BB6EDB8}"/>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8" name="TextBox 7">
            <a:extLst>
              <a:ext uri="{FF2B5EF4-FFF2-40B4-BE49-F238E27FC236}">
                <a16:creationId xmlns:a16="http://schemas.microsoft.com/office/drawing/2014/main" id="{A92FDFB9-5AAA-8145-97AA-2A5E56A26762}"/>
              </a:ext>
            </a:extLst>
          </p:cNvPr>
          <p:cNvSpPr txBox="1"/>
          <p:nvPr/>
        </p:nvSpPr>
        <p:spPr>
          <a:xfrm>
            <a:off x="1911850" y="4637089"/>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Tree>
    <p:extLst>
      <p:ext uri="{BB962C8B-B14F-4D97-AF65-F5344CB8AC3E}">
        <p14:creationId xmlns:p14="http://schemas.microsoft.com/office/powerpoint/2010/main" val="7306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8030048-A607-E449-B0BB-39DD31194E85}"/>
              </a:ext>
            </a:extLst>
          </p:cNvPr>
          <p:cNvSpPr/>
          <p:nvPr/>
        </p:nvSpPr>
        <p:spPr>
          <a:xfrm>
            <a:off x="1549108" y="1242240"/>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Watson Machine Learning</a:t>
            </a:r>
          </a:p>
        </p:txBody>
      </p:sp>
      <p:sp>
        <p:nvSpPr>
          <p:cNvPr id="3" name="Footer Placeholder 2">
            <a:extLst>
              <a:ext uri="{FF2B5EF4-FFF2-40B4-BE49-F238E27FC236}">
                <a16:creationId xmlns:a16="http://schemas.microsoft.com/office/drawing/2014/main" id="{2A165618-F929-40E4-9765-45F90CF8DFAF}"/>
              </a:ext>
            </a:extLst>
          </p:cNvPr>
          <p:cNvSpPr>
            <a:spLocks noGrp="1"/>
          </p:cNvSpPr>
          <p:nvPr>
            <p:ph type="ftr" sz="quarter" idx="11"/>
          </p:nvPr>
        </p:nvSpPr>
        <p:spPr/>
        <p:txBody>
          <a:bodyPr/>
          <a:lstStyle/>
          <a:p>
            <a:r>
              <a:rPr lang="en-US" dirty="0"/>
              <a:t>Data and AI / © 2020 IBM Corporation</a:t>
            </a:r>
          </a:p>
        </p:txBody>
      </p:sp>
      <p:sp>
        <p:nvSpPr>
          <p:cNvPr id="13" name="TextBox 12">
            <a:extLst>
              <a:ext uri="{FF2B5EF4-FFF2-40B4-BE49-F238E27FC236}">
                <a16:creationId xmlns:a16="http://schemas.microsoft.com/office/drawing/2014/main" id="{60F7B6F3-08FE-AA46-828C-9B005155BC1E}"/>
              </a:ext>
            </a:extLst>
          </p:cNvPr>
          <p:cNvSpPr txBox="1"/>
          <p:nvPr/>
        </p:nvSpPr>
        <p:spPr>
          <a:xfrm>
            <a:off x="1911850" y="4637089"/>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
        <p:nvSpPr>
          <p:cNvPr id="14" name="TextBox 13">
            <a:extLst>
              <a:ext uri="{FF2B5EF4-FFF2-40B4-BE49-F238E27FC236}">
                <a16:creationId xmlns:a16="http://schemas.microsoft.com/office/drawing/2014/main" id="{EC27DD0C-E409-AD41-B065-0E4F70BC2F6F}"/>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16" name="Rectangle 15">
            <a:extLst>
              <a:ext uri="{FF2B5EF4-FFF2-40B4-BE49-F238E27FC236}">
                <a16:creationId xmlns:a16="http://schemas.microsoft.com/office/drawing/2014/main" id="{371F7B99-7DE9-CB4F-9FD9-D83EBB673473}"/>
              </a:ext>
            </a:extLst>
          </p:cNvPr>
          <p:cNvSpPr/>
          <p:nvPr/>
        </p:nvSpPr>
        <p:spPr>
          <a:xfrm>
            <a:off x="1555955" y="2259034"/>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Watson OpenScale</a:t>
            </a:r>
          </a:p>
        </p:txBody>
      </p:sp>
      <p:sp>
        <p:nvSpPr>
          <p:cNvPr id="17" name="Rectangle 16">
            <a:extLst>
              <a:ext uri="{FF2B5EF4-FFF2-40B4-BE49-F238E27FC236}">
                <a16:creationId xmlns:a16="http://schemas.microsoft.com/office/drawing/2014/main" id="{218CE43D-B4BD-E34B-ABCD-5BCEA15606E6}"/>
              </a:ext>
            </a:extLst>
          </p:cNvPr>
          <p:cNvSpPr/>
          <p:nvPr/>
        </p:nvSpPr>
        <p:spPr>
          <a:xfrm>
            <a:off x="1555956" y="3285220"/>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World’s Ugliest App</a:t>
            </a:r>
          </a:p>
        </p:txBody>
      </p:sp>
    </p:spTree>
    <p:extLst>
      <p:ext uri="{BB962C8B-B14F-4D97-AF65-F5344CB8AC3E}">
        <p14:creationId xmlns:p14="http://schemas.microsoft.com/office/powerpoint/2010/main" val="220144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875829-9350-0C40-B62E-6CA6E61CE5F1}"/>
              </a:ext>
            </a:extLst>
          </p:cNvPr>
          <p:cNvSpPr>
            <a:spLocks noGrp="1"/>
          </p:cNvSpPr>
          <p:nvPr>
            <p:ph type="ftr" sz="quarter" idx="11"/>
          </p:nvPr>
        </p:nvSpPr>
        <p:spPr/>
        <p:txBody>
          <a:bodyPr/>
          <a:lstStyle/>
          <a:p>
            <a:r>
              <a:rPr lang="en-US" dirty="0"/>
              <a:t>Data and AI / © 2020 IBM Corporation</a:t>
            </a:r>
          </a:p>
        </p:txBody>
      </p:sp>
    </p:spTree>
    <p:extLst>
      <p:ext uri="{BB962C8B-B14F-4D97-AF65-F5344CB8AC3E}">
        <p14:creationId xmlns:p14="http://schemas.microsoft.com/office/powerpoint/2010/main" val="2546859144"/>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2.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3.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D33E200D-9260-B64E-B6F1-29276819CA4F}"/>
    </a:ext>
  </a:extLst>
</a:theme>
</file>

<file path=ppt/theme/theme4.xml><?xml version="1.0" encoding="utf-8"?>
<a:theme xmlns:a="http://schemas.openxmlformats.org/drawingml/2006/main" name="1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5.xml><?xml version="1.0" encoding="utf-8"?>
<a:theme xmlns:a="http://schemas.openxmlformats.org/drawingml/2006/main" name="1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IBM_Master_Presentation_2017_V01_Plex</Template>
  <TotalTime>22324</TotalTime>
  <Words>838</Words>
  <Application>Microsoft Macintosh PowerPoint</Application>
  <PresentationFormat>On-screen Show (16:9)</PresentationFormat>
  <Paragraphs>106</Paragraphs>
  <Slides>8</Slides>
  <Notes>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8</vt:i4>
      </vt:variant>
    </vt:vector>
  </HeadingPairs>
  <TitlesOfParts>
    <vt:vector size="19" baseType="lpstr">
      <vt:lpstr>Arial</vt:lpstr>
      <vt:lpstr>Calibri</vt:lpstr>
      <vt:lpstr>HelvNeue Light for IBM</vt:lpstr>
      <vt:lpstr>IBM Plex Mono Light</vt:lpstr>
      <vt:lpstr>IBM Plex Sans</vt:lpstr>
      <vt:lpstr>System Font Regular</vt:lpstr>
      <vt:lpstr>blk_background_2017</vt:lpstr>
      <vt:lpstr>gry_background_2017</vt:lpstr>
      <vt:lpstr>wht_background_2017</vt:lpstr>
      <vt:lpstr>1_blk_background_2017</vt:lpstr>
      <vt:lpstr>1_gry_background_2017</vt:lpstr>
      <vt:lpstr>Build, Run, and Manage your AI Models</vt:lpstr>
      <vt:lpstr>PowerPoint Presentation</vt:lpstr>
      <vt:lpstr>PowerPoint Presentation</vt:lpstr>
      <vt:lpstr>PowerPoint Presentation</vt:lpstr>
      <vt:lpstr>PowerPoint Presentation</vt:lpstr>
      <vt:lpstr>Demo</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subject/>
  <dc:creator>Emma Tucker</dc:creator>
  <cp:keywords/>
  <dc:description/>
  <cp:lastModifiedBy>Microsoft Office User</cp:lastModifiedBy>
  <cp:revision>801</cp:revision>
  <dcterms:created xsi:type="dcterms:W3CDTF">2017-09-19T14:15:13Z</dcterms:created>
  <dcterms:modified xsi:type="dcterms:W3CDTF">2020-05-01T14:49:43Z</dcterms:modified>
  <cp:category/>
</cp:coreProperties>
</file>