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78" r:id="rId12"/>
    <p:sldId id="269" r:id="rId13"/>
    <p:sldId id="282" r:id="rId14"/>
    <p:sldId id="270" r:id="rId15"/>
    <p:sldId id="279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77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69"/>
  </p:normalViewPr>
  <p:slideViewPr>
    <p:cSldViewPr snapToGrid="0" snapToObjects="1">
      <p:cViewPr varScale="1">
        <p:scale>
          <a:sx n="45" d="100"/>
          <a:sy n="45" d="100"/>
        </p:scale>
        <p:origin x="37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75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lnSpc>
                <a:spcPct val="100000"/>
              </a:lnSpc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6673453" y="3442394"/>
            <a:ext cx="11037095" cy="3482579"/>
          </a:xfrm>
          <a:prstGeom prst="rect">
            <a:avLst/>
          </a:prstGeom>
        </p:spPr>
        <p:txBody>
          <a:bodyPr lIns="53578" tIns="53578" rIns="53578" bIns="53578" anchor="b"/>
          <a:lstStyle>
            <a:lvl1pPr algn="ctr" defTabSz="821531">
              <a:lnSpc>
                <a:spcPct val="100000"/>
              </a:lnSpc>
              <a:defRPr sz="10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673453" y="7032128"/>
            <a:ext cx="11037095" cy="1192115"/>
          </a:xfrm>
          <a:prstGeom prst="rect">
            <a:avLst/>
          </a:prstGeom>
        </p:spPr>
        <p:txBody>
          <a:bodyPr lIns="53578" tIns="53578" rIns="53578" bIns="53578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398" y="11519296"/>
            <a:ext cx="374060" cy="379927"/>
          </a:xfrm>
          <a:prstGeom prst="rect">
            <a:avLst/>
          </a:prstGeom>
        </p:spPr>
        <p:txBody>
          <a:bodyPr lIns="53578" tIns="53578" rIns="53578" bIns="53578" anchor="t"/>
          <a:lstStyle>
            <a:lvl1pPr algn="ctr" defTabSz="821531">
              <a:defRPr sz="18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lnSpc>
                <a:spcPct val="100000"/>
              </a:lnSpc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lnSpc>
                <a:spcPct val="100000"/>
              </a:lnSpc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lnSpc>
                <a:spcPct val="100000"/>
              </a:lnSpc>
              <a:defRPr sz="8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 defTabSz="82153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lnSpc>
                <a:spcPct val="100000"/>
              </a:lnSpc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lnSpc>
                <a:spcPct val="100000"/>
              </a:lnSpc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1187" indent="-611187" defTabSz="821531">
              <a:lnSpc>
                <a:spcPct val="100000"/>
              </a:lnSpc>
              <a:spcBef>
                <a:spcPts val="5900"/>
              </a:spcBef>
              <a:buSzPct val="145000"/>
              <a:buFontTx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indent="-611187" defTabSz="821531">
              <a:lnSpc>
                <a:spcPct val="100000"/>
              </a:lnSpc>
              <a:spcBef>
                <a:spcPts val="5900"/>
              </a:spcBef>
              <a:buSzPct val="145000"/>
              <a:buFontTx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indent="-611187" defTabSz="821531">
              <a:lnSpc>
                <a:spcPct val="100000"/>
              </a:lnSpc>
              <a:spcBef>
                <a:spcPts val="5900"/>
              </a:spcBef>
              <a:buSzPct val="145000"/>
              <a:buFontTx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indent="-611187" defTabSz="821531">
              <a:lnSpc>
                <a:spcPct val="100000"/>
              </a:lnSpc>
              <a:spcBef>
                <a:spcPts val="5900"/>
              </a:spcBef>
              <a:buSzPct val="145000"/>
              <a:buFontTx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indent="-611187" defTabSz="821531">
              <a:lnSpc>
                <a:spcPct val="100000"/>
              </a:lnSpc>
              <a:spcBef>
                <a:spcPts val="5900"/>
              </a:spcBef>
              <a:buSzPct val="145000"/>
              <a:buFontTx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lnSpc>
                <a:spcPct val="100000"/>
              </a:lnSpc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465364" indent="-465364" defTabSz="821531">
              <a:lnSpc>
                <a:spcPct val="100000"/>
              </a:lnSpc>
              <a:spcBef>
                <a:spcPts val="4500"/>
              </a:spcBef>
              <a:buSzPct val="145000"/>
              <a:buFontTx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indent="-465364" defTabSz="821531">
              <a:lnSpc>
                <a:spcPct val="100000"/>
              </a:lnSpc>
              <a:spcBef>
                <a:spcPts val="4500"/>
              </a:spcBef>
              <a:buSzPct val="145000"/>
              <a:buFontTx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indent="-465364" defTabSz="821531">
              <a:lnSpc>
                <a:spcPct val="100000"/>
              </a:lnSpc>
              <a:spcBef>
                <a:spcPts val="4500"/>
              </a:spcBef>
              <a:buSzPct val="145000"/>
              <a:buFontTx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indent="-465364" defTabSz="821531">
              <a:lnSpc>
                <a:spcPct val="100000"/>
              </a:lnSpc>
              <a:spcBef>
                <a:spcPts val="4500"/>
              </a:spcBef>
              <a:buSzPct val="145000"/>
              <a:buFontTx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indent="-465364" defTabSz="821531">
              <a:lnSpc>
                <a:spcPct val="100000"/>
              </a:lnSpc>
              <a:spcBef>
                <a:spcPts val="4500"/>
              </a:spcBef>
              <a:buSzPct val="145000"/>
              <a:buFontTx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1187" indent="-611187" defTabSz="821531">
              <a:lnSpc>
                <a:spcPct val="100000"/>
              </a:lnSpc>
              <a:spcBef>
                <a:spcPts val="5900"/>
              </a:spcBef>
              <a:buSzPct val="145000"/>
              <a:buFontTx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indent="-611187" defTabSz="821531">
              <a:lnSpc>
                <a:spcPct val="100000"/>
              </a:lnSpc>
              <a:spcBef>
                <a:spcPts val="5900"/>
              </a:spcBef>
              <a:buSzPct val="145000"/>
              <a:buFontTx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indent="-611187" defTabSz="821531">
              <a:lnSpc>
                <a:spcPct val="100000"/>
              </a:lnSpc>
              <a:spcBef>
                <a:spcPts val="5900"/>
              </a:spcBef>
              <a:buSzPct val="145000"/>
              <a:buFontTx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indent="-611187" defTabSz="821531">
              <a:lnSpc>
                <a:spcPct val="100000"/>
              </a:lnSpc>
              <a:spcBef>
                <a:spcPts val="5900"/>
              </a:spcBef>
              <a:buSzPct val="145000"/>
              <a:buFontTx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indent="-611187" defTabSz="821531">
              <a:lnSpc>
                <a:spcPct val="100000"/>
              </a:lnSpc>
              <a:spcBef>
                <a:spcPts val="5900"/>
              </a:spcBef>
              <a:buSzPct val="145000"/>
              <a:buFontTx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172989" y="12802235"/>
            <a:ext cx="534611" cy="5511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 b="0"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1.001.jpeg" descr="1.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393" y="-28346"/>
            <a:ext cx="24484786" cy="13772692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钱钱网"/>
          <p:cNvSpPr txBox="1"/>
          <p:nvPr/>
        </p:nvSpPr>
        <p:spPr>
          <a:xfrm>
            <a:off x="9144000" y="9799563"/>
            <a:ext cx="7101840" cy="939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 sz="4900">
                <a:solidFill>
                  <a:srgbClr val="FFFFFF"/>
                </a:solidFill>
              </a:defRPr>
            </a:lvl1pPr>
          </a:lstStyle>
          <a:p>
            <a:r>
              <a:rPr lang="zh-CN" altLang="en-US" sz="5400" dirty="0" smtClean="0">
                <a:solidFill>
                  <a:schemeClr val="bg1"/>
                </a:solidFill>
              </a:rPr>
              <a:t>项目</a:t>
            </a:r>
            <a:r>
              <a:rPr lang="zh-CN" altLang="en-US" sz="5400" smtClean="0">
                <a:solidFill>
                  <a:schemeClr val="bg1"/>
                </a:solidFill>
              </a:rPr>
              <a:t>主题：育婴论坛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137" name="小组成员：徐硕、张念凯、翁琪炜"/>
          <p:cNvSpPr txBox="1"/>
          <p:nvPr/>
        </p:nvSpPr>
        <p:spPr>
          <a:xfrm>
            <a:off x="5507884" y="11403497"/>
            <a:ext cx="13368243" cy="83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4700">
                <a:solidFill>
                  <a:srgbClr val="FFFFFF"/>
                </a:solidFill>
              </a:defRPr>
            </a:lvl1pPr>
          </a:lstStyle>
          <a:p>
            <a:r>
              <a:rPr dirty="0"/>
              <a:t>小组成员</a:t>
            </a:r>
            <a:r>
              <a:rPr dirty="0" smtClean="0"/>
              <a:t>：</a:t>
            </a:r>
            <a:r>
              <a:rPr lang="zh-CN" altLang="en-US" dirty="0" smtClean="0"/>
              <a:t>王林、</a:t>
            </a:r>
            <a:r>
              <a:rPr lang="zh-CN" altLang="en-US" dirty="0"/>
              <a:t>翁琪</a:t>
            </a:r>
            <a:r>
              <a:rPr lang="zh-CN" altLang="en-US" dirty="0" smtClean="0"/>
              <a:t>炜、</a:t>
            </a:r>
            <a:r>
              <a:rPr dirty="0" smtClean="0"/>
              <a:t>徐硕</a:t>
            </a:r>
            <a:r>
              <a:rPr dirty="0"/>
              <a:t>、张念凯</a:t>
            </a:r>
            <a:r>
              <a:rPr dirty="0" smtClean="0"/>
              <a:t>、</a:t>
            </a:r>
            <a:r>
              <a:rPr lang="zh-CN" altLang="en-US" dirty="0" smtClean="0"/>
              <a:t>宁福祯</a:t>
            </a:r>
            <a:endParaRPr dirty="0"/>
          </a:p>
        </p:txBody>
      </p:sp>
      <p:pic>
        <p:nvPicPr>
          <p:cNvPr id="13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85455" y="1211663"/>
            <a:ext cx="2002225" cy="1557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任意多边形: 形状 21"/>
          <p:cNvSpPr/>
          <p:nvPr/>
        </p:nvSpPr>
        <p:spPr>
          <a:xfrm>
            <a:off x="5100527" y="3175345"/>
            <a:ext cx="14182947" cy="5532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2" y="1372"/>
                </a:moveTo>
                <a:lnTo>
                  <a:pt x="1372" y="20228"/>
                </a:lnTo>
                <a:lnTo>
                  <a:pt x="20228" y="20228"/>
                </a:lnTo>
                <a:lnTo>
                  <a:pt x="20228" y="1372"/>
                </a:lnTo>
                <a:close/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EBEBEB"/>
              </a:gs>
              <a:gs pos="25000">
                <a:srgbClr val="D6D6D6">
                  <a:alpha val="65552"/>
                </a:srgbClr>
              </a:gs>
              <a:gs pos="44000">
                <a:srgbClr val="929292">
                  <a:alpha val="64161"/>
                </a:srgbClr>
              </a:gs>
              <a:gs pos="61000">
                <a:srgbClr val="424242">
                  <a:alpha val="74962"/>
                </a:srgbClr>
              </a:gs>
              <a:gs pos="83000">
                <a:srgbClr val="131313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 b="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/>
          </a:p>
        </p:txBody>
      </p:sp>
      <p:sp>
        <p:nvSpPr>
          <p:cNvPr id="280" name="文本框 1"/>
          <p:cNvSpPr txBox="1"/>
          <p:nvPr/>
        </p:nvSpPr>
        <p:spPr>
          <a:xfrm>
            <a:off x="9383863" y="4352940"/>
            <a:ext cx="2902171" cy="317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just" defTabSz="914400">
              <a:defRPr sz="20000">
                <a:solidFill>
                  <a:srgbClr val="FFFFFF"/>
                </a:solidFill>
                <a:effectLst>
                  <a:outerShdw blurRad="114300" dist="50800" dir="5400000" rotWithShape="0">
                    <a:srgbClr val="000000">
                      <a:alpha val="66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O</a:t>
            </a:r>
          </a:p>
        </p:txBody>
      </p:sp>
      <p:sp>
        <p:nvSpPr>
          <p:cNvPr id="281" name="矩形 5"/>
          <p:cNvSpPr txBox="1"/>
          <p:nvPr/>
        </p:nvSpPr>
        <p:spPr>
          <a:xfrm>
            <a:off x="14856086" y="4352940"/>
            <a:ext cx="2194572" cy="317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just" defTabSz="914400">
              <a:defRPr sz="20000">
                <a:solidFill>
                  <a:srgbClr val="FFFFFF"/>
                </a:solidFill>
                <a:effectLst>
                  <a:outerShdw blurRad="114300" dist="50800" dir="5400000" rotWithShape="0">
                    <a:srgbClr val="000000">
                      <a:alpha val="66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R</a:t>
            </a:r>
          </a:p>
        </p:txBody>
      </p:sp>
      <p:sp>
        <p:nvSpPr>
          <p:cNvPr id="282" name="矩形 4"/>
          <p:cNvSpPr txBox="1"/>
          <p:nvPr/>
        </p:nvSpPr>
        <p:spPr>
          <a:xfrm>
            <a:off x="7026994" y="4352940"/>
            <a:ext cx="1937344" cy="317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just" defTabSz="914400">
              <a:defRPr sz="20000">
                <a:solidFill>
                  <a:srgbClr val="FFFFFF"/>
                </a:solidFill>
                <a:effectLst>
                  <a:outerShdw blurRad="114300" dist="50800" dir="5400000" rotWithShape="0">
                    <a:srgbClr val="000000">
                      <a:alpha val="66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F</a:t>
            </a:r>
          </a:p>
        </p:txBody>
      </p:sp>
      <p:sp>
        <p:nvSpPr>
          <p:cNvPr id="283" name="圆角矩形 7"/>
          <p:cNvSpPr/>
          <p:nvPr/>
        </p:nvSpPr>
        <p:spPr>
          <a:xfrm>
            <a:off x="10194519" y="7771896"/>
            <a:ext cx="3994962" cy="78025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 b="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/>
          </a:p>
        </p:txBody>
      </p:sp>
      <p:sp>
        <p:nvSpPr>
          <p:cNvPr id="284" name="文本框 12"/>
          <p:cNvSpPr txBox="1"/>
          <p:nvPr/>
        </p:nvSpPr>
        <p:spPr>
          <a:xfrm>
            <a:off x="10654703" y="7963258"/>
            <a:ext cx="3313010" cy="50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defTabSz="914400">
              <a:defRPr sz="2600">
                <a:latin typeface="Segoe UI"/>
                <a:ea typeface="Segoe UI"/>
                <a:cs typeface="Segoe UI"/>
                <a:sym typeface="Segoe UI"/>
              </a:defRPr>
            </a:pPr>
            <a:r>
              <a:t>PART</a:t>
            </a:r>
            <a:r>
              <a:rPr b="0">
                <a:latin typeface="等线"/>
                <a:ea typeface="等线"/>
                <a:cs typeface="等线"/>
                <a:sym typeface="等线"/>
              </a:rPr>
              <a:t> </a:t>
            </a:r>
            <a:r>
              <a:rPr b="0">
                <a:latin typeface="Segoe UI Light"/>
                <a:ea typeface="Segoe UI Light"/>
                <a:cs typeface="Segoe UI Light"/>
                <a:sym typeface="Segoe UI Light"/>
              </a:rPr>
              <a:t>FOUR</a:t>
            </a:r>
          </a:p>
        </p:txBody>
      </p:sp>
      <p:sp>
        <p:nvSpPr>
          <p:cNvPr id="285" name="矩形 5"/>
          <p:cNvSpPr txBox="1"/>
          <p:nvPr/>
        </p:nvSpPr>
        <p:spPr>
          <a:xfrm>
            <a:off x="12039031" y="4352940"/>
            <a:ext cx="2194571" cy="317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just" defTabSz="914400">
              <a:defRPr sz="20000">
                <a:solidFill>
                  <a:srgbClr val="FFFFFF"/>
                </a:solidFill>
                <a:effectLst>
                  <a:outerShdw blurRad="114300" dist="50800" dir="5400000" rotWithShape="0">
                    <a:srgbClr val="000000">
                      <a:alpha val="66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U</a:t>
            </a:r>
          </a:p>
        </p:txBody>
      </p:sp>
      <p:sp>
        <p:nvSpPr>
          <p:cNvPr id="286" name="页面展示"/>
          <p:cNvSpPr txBox="1"/>
          <p:nvPr/>
        </p:nvSpPr>
        <p:spPr>
          <a:xfrm>
            <a:off x="10895012" y="9633050"/>
            <a:ext cx="25939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页面展示</a:t>
            </a:r>
          </a:p>
        </p:txBody>
      </p:sp>
      <p:pic>
        <p:nvPicPr>
          <p:cNvPr id="28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56450" y="642092"/>
            <a:ext cx="1714501" cy="133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97369"/>
            <a:ext cx="24048720" cy="121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59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09" y="1097280"/>
            <a:ext cx="23613192" cy="116674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65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266" y="1249680"/>
            <a:ext cx="24615386" cy="112217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0" y="213360"/>
            <a:ext cx="24214230" cy="110388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41" y="1328420"/>
            <a:ext cx="24208060" cy="123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5027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1" y="883920"/>
            <a:ext cx="23743719" cy="119329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04115" y="2224250"/>
            <a:ext cx="1341120" cy="698267"/>
          </a:xfrm>
          <a:prstGeom prst="rect">
            <a:avLst/>
          </a:prstGeom>
          <a:noFill/>
          <a:ln w="317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02822"/>
            <a:ext cx="24193500" cy="120967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" y="649513"/>
            <a:ext cx="24258407" cy="1241334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" y="-1338943"/>
            <a:ext cx="24057428" cy="1446711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形状"/>
          <p:cNvSpPr/>
          <p:nvPr/>
        </p:nvSpPr>
        <p:spPr>
          <a:xfrm>
            <a:off x="-2884885" y="-1218804"/>
            <a:ext cx="23069948" cy="16703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494" y="21600"/>
                </a:lnTo>
                <a:lnTo>
                  <a:pt x="494" y="0"/>
                </a:lnTo>
                <a:lnTo>
                  <a:pt x="0" y="0"/>
                </a:lnTo>
                <a:close/>
                <a:moveTo>
                  <a:pt x="1981" y="0"/>
                </a:moveTo>
                <a:lnTo>
                  <a:pt x="12546" y="21600"/>
                </a:lnTo>
                <a:lnTo>
                  <a:pt x="21600" y="21600"/>
                </a:lnTo>
                <a:lnTo>
                  <a:pt x="21600" y="19546"/>
                </a:lnTo>
                <a:lnTo>
                  <a:pt x="12063" y="48"/>
                </a:lnTo>
                <a:lnTo>
                  <a:pt x="21600" y="48"/>
                </a:lnTo>
                <a:lnTo>
                  <a:pt x="21600" y="0"/>
                </a:lnTo>
                <a:lnTo>
                  <a:pt x="1981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目录"/>
          <p:cNvSpPr txBox="1"/>
          <p:nvPr/>
        </p:nvSpPr>
        <p:spPr>
          <a:xfrm>
            <a:off x="18674267" y="900273"/>
            <a:ext cx="3996056" cy="270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4400" spc="72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目录</a:t>
            </a:r>
          </a:p>
        </p:txBody>
      </p:sp>
      <p:sp>
        <p:nvSpPr>
          <p:cNvPr id="142" name="CONTENTS"/>
          <p:cNvSpPr txBox="1"/>
          <p:nvPr/>
        </p:nvSpPr>
        <p:spPr>
          <a:xfrm>
            <a:off x="18882070" y="3281761"/>
            <a:ext cx="3580449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pc="960">
                <a:solidFill>
                  <a:srgbClr val="FFFFFF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</a:lstStyle>
          <a:p>
            <a:r>
              <a:t>CONTENTS</a:t>
            </a:r>
          </a:p>
        </p:txBody>
      </p:sp>
      <p:sp>
        <p:nvSpPr>
          <p:cNvPr id="143" name="1"/>
          <p:cNvSpPr txBox="1"/>
          <p:nvPr/>
        </p:nvSpPr>
        <p:spPr>
          <a:xfrm>
            <a:off x="4603169" y="3184945"/>
            <a:ext cx="833636" cy="1499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144" name="4"/>
          <p:cNvSpPr txBox="1"/>
          <p:nvPr/>
        </p:nvSpPr>
        <p:spPr>
          <a:xfrm>
            <a:off x="8891785" y="9581133"/>
            <a:ext cx="833637" cy="1499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145" name="项目实现技术"/>
          <p:cNvSpPr txBox="1"/>
          <p:nvPr/>
        </p:nvSpPr>
        <p:spPr>
          <a:xfrm>
            <a:off x="9046592" y="7592500"/>
            <a:ext cx="5276216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spc="32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项目实现技术</a:t>
            </a:r>
          </a:p>
        </p:txBody>
      </p:sp>
      <p:sp>
        <p:nvSpPr>
          <p:cNvPr id="146" name="3"/>
          <p:cNvSpPr txBox="1"/>
          <p:nvPr/>
        </p:nvSpPr>
        <p:spPr>
          <a:xfrm>
            <a:off x="7526870" y="7485443"/>
            <a:ext cx="833637" cy="1499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147" name="项 目 概 述"/>
          <p:cNvSpPr txBox="1"/>
          <p:nvPr/>
        </p:nvSpPr>
        <p:spPr>
          <a:xfrm>
            <a:off x="7852637" y="5412772"/>
            <a:ext cx="4414442" cy="1490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spc="32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项 目 概 述</a:t>
            </a:r>
            <a:endParaRPr sz="1200" spc="60"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8" name="项目团队介绍"/>
          <p:cNvSpPr txBox="1"/>
          <p:nvPr/>
        </p:nvSpPr>
        <p:spPr>
          <a:xfrm>
            <a:off x="6496652" y="3292002"/>
            <a:ext cx="5276216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spc="32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项目团队介绍</a:t>
            </a:r>
          </a:p>
        </p:txBody>
      </p:sp>
      <p:sp>
        <p:nvSpPr>
          <p:cNvPr id="149" name="2"/>
          <p:cNvSpPr txBox="1"/>
          <p:nvPr/>
        </p:nvSpPr>
        <p:spPr>
          <a:xfrm>
            <a:off x="6228762" y="5374018"/>
            <a:ext cx="833637" cy="1499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pic>
        <p:nvPicPr>
          <p:cNvPr id="15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33064" y="233565"/>
            <a:ext cx="1714501" cy="133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总体开发"/>
          <p:cNvSpPr txBox="1"/>
          <p:nvPr/>
        </p:nvSpPr>
        <p:spPr>
          <a:xfrm>
            <a:off x="11374894" y="9766551"/>
            <a:ext cx="3591367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spc="32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项目演示</a:t>
            </a:r>
            <a:endParaRPr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7" y="846364"/>
            <a:ext cx="24135298" cy="118899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843" y="770163"/>
            <a:ext cx="24440978" cy="1229269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871858" y="832055"/>
            <a:ext cx="1341120" cy="698267"/>
          </a:xfrm>
          <a:prstGeom prst="rect">
            <a:avLst/>
          </a:prstGeom>
          <a:noFill/>
          <a:ln w="317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14" y="518885"/>
            <a:ext cx="24832780" cy="127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56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0"/>
            <a:ext cx="7233557" cy="172320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6955971"/>
            <a:ext cx="17259300" cy="7035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0" y="719364"/>
            <a:ext cx="17259300" cy="5092700"/>
          </a:xfrm>
          <a:prstGeom prst="rect">
            <a:avLst/>
          </a:prstGeom>
        </p:spPr>
      </p:pic>
      <p:cxnSp>
        <p:nvCxnSpPr>
          <p:cNvPr id="5" name="直线箭头连接符 4"/>
          <p:cNvCxnSpPr/>
          <p:nvPr/>
        </p:nvCxnSpPr>
        <p:spPr>
          <a:xfrm flipV="1">
            <a:off x="4572000" y="3951514"/>
            <a:ext cx="3314700" cy="3755573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3910693" y="8922657"/>
            <a:ext cx="4482193" cy="48985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733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HANKS"/>
          <p:cNvSpPr txBox="1"/>
          <p:nvPr/>
        </p:nvSpPr>
        <p:spPr>
          <a:xfrm>
            <a:off x="10209286" y="6280819"/>
            <a:ext cx="3965428" cy="1154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THANKS</a:t>
            </a:r>
          </a:p>
        </p:txBody>
      </p:sp>
      <p:grpSp>
        <p:nvGrpSpPr>
          <p:cNvPr id="308" name="成组"/>
          <p:cNvGrpSpPr/>
          <p:nvPr/>
        </p:nvGrpSpPr>
        <p:grpSpPr>
          <a:xfrm>
            <a:off x="9635321" y="5624021"/>
            <a:ext cx="1783796" cy="1154361"/>
            <a:chOff x="0" y="0"/>
            <a:chExt cx="1783794" cy="1154360"/>
          </a:xfrm>
        </p:grpSpPr>
        <p:sp>
          <p:nvSpPr>
            <p:cNvPr id="306" name="线条"/>
            <p:cNvSpPr/>
            <p:nvPr/>
          </p:nvSpPr>
          <p:spPr>
            <a:xfrm>
              <a:off x="0" y="5351"/>
              <a:ext cx="178379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7" name="线条"/>
            <p:cNvSpPr/>
            <p:nvPr/>
          </p:nvSpPr>
          <p:spPr>
            <a:xfrm flipH="1">
              <a:off x="14030" y="0"/>
              <a:ext cx="1" cy="115436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11" name="成组"/>
          <p:cNvGrpSpPr/>
          <p:nvPr/>
        </p:nvGrpSpPr>
        <p:grpSpPr>
          <a:xfrm rot="10800000">
            <a:off x="12910539" y="6773764"/>
            <a:ext cx="1783796" cy="1154362"/>
            <a:chOff x="0" y="0"/>
            <a:chExt cx="1783794" cy="1154360"/>
          </a:xfrm>
        </p:grpSpPr>
        <p:sp>
          <p:nvSpPr>
            <p:cNvPr id="309" name="线条"/>
            <p:cNvSpPr/>
            <p:nvPr/>
          </p:nvSpPr>
          <p:spPr>
            <a:xfrm>
              <a:off x="0" y="5351"/>
              <a:ext cx="1783796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0" name="线条"/>
            <p:cNvSpPr/>
            <p:nvPr/>
          </p:nvSpPr>
          <p:spPr>
            <a:xfrm flipH="1">
              <a:off x="14030" y="0"/>
              <a:ext cx="1" cy="115436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312" name="Design by Xu Shuo"/>
          <p:cNvSpPr txBox="1"/>
          <p:nvPr/>
        </p:nvSpPr>
        <p:spPr>
          <a:xfrm>
            <a:off x="10863770" y="11924213"/>
            <a:ext cx="2656460" cy="502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 b="0">
                <a:solidFill>
                  <a:srgbClr val="92929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Design by Xu Shuo</a:t>
            </a:r>
          </a:p>
        </p:txBody>
      </p:sp>
      <p:pic>
        <p:nvPicPr>
          <p:cNvPr id="31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56450" y="642092"/>
            <a:ext cx="1714501" cy="133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任意多边形: 形状 21"/>
          <p:cNvSpPr/>
          <p:nvPr/>
        </p:nvSpPr>
        <p:spPr>
          <a:xfrm>
            <a:off x="5100527" y="3175345"/>
            <a:ext cx="14182947" cy="5532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2" y="1372"/>
                </a:moveTo>
                <a:lnTo>
                  <a:pt x="1372" y="20228"/>
                </a:lnTo>
                <a:lnTo>
                  <a:pt x="20228" y="20228"/>
                </a:lnTo>
                <a:lnTo>
                  <a:pt x="20228" y="1372"/>
                </a:lnTo>
                <a:close/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EBEBEB"/>
              </a:gs>
              <a:gs pos="25000">
                <a:srgbClr val="D6D6D6">
                  <a:alpha val="65552"/>
                </a:srgbClr>
              </a:gs>
              <a:gs pos="44000">
                <a:srgbClr val="929292">
                  <a:alpha val="64161"/>
                </a:srgbClr>
              </a:gs>
              <a:gs pos="61000">
                <a:srgbClr val="424242">
                  <a:alpha val="74962"/>
                </a:srgbClr>
              </a:gs>
              <a:gs pos="83000">
                <a:srgbClr val="131313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 b="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/>
          </a:p>
        </p:txBody>
      </p:sp>
      <p:sp>
        <p:nvSpPr>
          <p:cNvPr id="154" name="文本框 1"/>
          <p:cNvSpPr txBox="1"/>
          <p:nvPr/>
        </p:nvSpPr>
        <p:spPr>
          <a:xfrm>
            <a:off x="11188861" y="4352940"/>
            <a:ext cx="2006278" cy="317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just" defTabSz="914400">
              <a:defRPr sz="20000">
                <a:solidFill>
                  <a:srgbClr val="FFFFFF"/>
                </a:solidFill>
                <a:effectLst>
                  <a:outerShdw blurRad="114300" dist="50800" dir="5400000" rotWithShape="0">
                    <a:srgbClr val="000000">
                      <a:alpha val="66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N</a:t>
            </a:r>
          </a:p>
        </p:txBody>
      </p:sp>
      <p:sp>
        <p:nvSpPr>
          <p:cNvPr id="155" name="矩形 5"/>
          <p:cNvSpPr txBox="1"/>
          <p:nvPr/>
        </p:nvSpPr>
        <p:spPr>
          <a:xfrm>
            <a:off x="14761188" y="4352940"/>
            <a:ext cx="1127233" cy="317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just" defTabSz="914400">
              <a:defRPr sz="20000">
                <a:solidFill>
                  <a:srgbClr val="FFFFFF"/>
                </a:solidFill>
                <a:effectLst>
                  <a:outerShdw blurRad="114300" dist="50800" dir="5400000" rotWithShape="0">
                    <a:srgbClr val="000000">
                      <a:alpha val="66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E</a:t>
            </a:r>
          </a:p>
        </p:txBody>
      </p:sp>
      <p:sp>
        <p:nvSpPr>
          <p:cNvPr id="156" name="矩形 4"/>
          <p:cNvSpPr txBox="1"/>
          <p:nvPr/>
        </p:nvSpPr>
        <p:spPr>
          <a:xfrm>
            <a:off x="7823921" y="4352940"/>
            <a:ext cx="1798891" cy="317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just" defTabSz="914400">
              <a:defRPr sz="20000">
                <a:solidFill>
                  <a:srgbClr val="FFFFFF"/>
                </a:solidFill>
                <a:effectLst>
                  <a:outerShdw blurRad="114300" dist="50800" dir="5400000" rotWithShape="0">
                    <a:srgbClr val="000000">
                      <a:alpha val="66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O</a:t>
            </a:r>
          </a:p>
        </p:txBody>
      </p:sp>
      <p:sp>
        <p:nvSpPr>
          <p:cNvPr id="157" name="圆角矩形 7"/>
          <p:cNvSpPr/>
          <p:nvPr/>
        </p:nvSpPr>
        <p:spPr>
          <a:xfrm>
            <a:off x="10194519" y="7771896"/>
            <a:ext cx="3994962" cy="78025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 b="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/>
          </a:p>
        </p:txBody>
      </p:sp>
      <p:sp>
        <p:nvSpPr>
          <p:cNvPr id="158" name="文本框 12"/>
          <p:cNvSpPr txBox="1"/>
          <p:nvPr/>
        </p:nvSpPr>
        <p:spPr>
          <a:xfrm>
            <a:off x="11233240" y="7963258"/>
            <a:ext cx="1917520" cy="527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defTabSz="914400">
              <a:defRPr sz="2600">
                <a:latin typeface="Segoe UI"/>
                <a:ea typeface="Segoe UI"/>
                <a:cs typeface="Segoe UI"/>
                <a:sym typeface="Segoe UI"/>
              </a:defRPr>
            </a:pPr>
            <a:r>
              <a:t>PART</a:t>
            </a:r>
            <a:r>
              <a:rPr b="0">
                <a:latin typeface="等线"/>
                <a:ea typeface="等线"/>
                <a:cs typeface="等线"/>
                <a:sym typeface="等线"/>
              </a:rPr>
              <a:t> </a:t>
            </a:r>
            <a:r>
              <a:rPr b="0">
                <a:latin typeface="Segoe UI Light"/>
                <a:ea typeface="Segoe UI Light"/>
                <a:cs typeface="Segoe UI Light"/>
                <a:sym typeface="Segoe UI Light"/>
              </a:rPr>
              <a:t>ONE</a:t>
            </a:r>
          </a:p>
        </p:txBody>
      </p:sp>
      <p:sp>
        <p:nvSpPr>
          <p:cNvPr id="159" name="项目团队介绍"/>
          <p:cNvSpPr txBox="1"/>
          <p:nvPr/>
        </p:nvSpPr>
        <p:spPr>
          <a:xfrm>
            <a:off x="10285412" y="9633050"/>
            <a:ext cx="38131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项目团队介绍</a:t>
            </a:r>
          </a:p>
        </p:txBody>
      </p:sp>
      <p:pic>
        <p:nvPicPr>
          <p:cNvPr id="16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90493" y="505916"/>
            <a:ext cx="1714501" cy="133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"/>
          <p:cNvSpPr/>
          <p:nvPr/>
        </p:nvSpPr>
        <p:spPr>
          <a:xfrm>
            <a:off x="3950555" y="6202993"/>
            <a:ext cx="4727910" cy="1370974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1" name="徐硕"/>
          <p:cNvSpPr txBox="1"/>
          <p:nvPr/>
        </p:nvSpPr>
        <p:spPr>
          <a:xfrm>
            <a:off x="6242343" y="4237723"/>
            <a:ext cx="144334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pic>
        <p:nvPicPr>
          <p:cNvPr id="17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56450" y="642092"/>
            <a:ext cx="1714501" cy="133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小组分工"/>
          <p:cNvSpPr txBox="1"/>
          <p:nvPr/>
        </p:nvSpPr>
        <p:spPr>
          <a:xfrm>
            <a:off x="1313692" y="811954"/>
            <a:ext cx="25939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小组分工</a:t>
            </a:r>
          </a:p>
        </p:txBody>
      </p:sp>
      <p:sp>
        <p:nvSpPr>
          <p:cNvPr id="175" name="矩形"/>
          <p:cNvSpPr/>
          <p:nvPr/>
        </p:nvSpPr>
        <p:spPr>
          <a:xfrm>
            <a:off x="3950555" y="3993703"/>
            <a:ext cx="4727910" cy="1370974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矩形"/>
          <p:cNvSpPr/>
          <p:nvPr/>
        </p:nvSpPr>
        <p:spPr>
          <a:xfrm>
            <a:off x="3950555" y="8351323"/>
            <a:ext cx="4727910" cy="1370974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0" name="翁琪炜"/>
          <p:cNvSpPr txBox="1"/>
          <p:nvPr/>
        </p:nvSpPr>
        <p:spPr>
          <a:xfrm>
            <a:off x="6242343" y="8595343"/>
            <a:ext cx="144334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13" name="矩形"/>
          <p:cNvSpPr/>
          <p:nvPr/>
        </p:nvSpPr>
        <p:spPr>
          <a:xfrm>
            <a:off x="3950555" y="1973012"/>
            <a:ext cx="4727910" cy="1370974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张念凯"/>
          <p:cNvSpPr txBox="1"/>
          <p:nvPr/>
        </p:nvSpPr>
        <p:spPr>
          <a:xfrm>
            <a:off x="6242343" y="2217032"/>
            <a:ext cx="144334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b="0" dirty="0"/>
          </a:p>
        </p:txBody>
      </p:sp>
      <p:sp>
        <p:nvSpPr>
          <p:cNvPr id="15" name="矩形"/>
          <p:cNvSpPr/>
          <p:nvPr/>
        </p:nvSpPr>
        <p:spPr>
          <a:xfrm>
            <a:off x="3950555" y="10499653"/>
            <a:ext cx="4727910" cy="1370974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张念凯"/>
          <p:cNvSpPr txBox="1"/>
          <p:nvPr/>
        </p:nvSpPr>
        <p:spPr>
          <a:xfrm>
            <a:off x="6242341" y="10743673"/>
            <a:ext cx="144334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20" name="徐硕"/>
          <p:cNvSpPr txBox="1"/>
          <p:nvPr/>
        </p:nvSpPr>
        <p:spPr>
          <a:xfrm>
            <a:off x="5338069" y="4305250"/>
            <a:ext cx="1990929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翁琪炜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1" name="张念凯"/>
          <p:cNvSpPr txBox="1"/>
          <p:nvPr/>
        </p:nvSpPr>
        <p:spPr>
          <a:xfrm>
            <a:off x="5645843" y="6484060"/>
            <a:ext cx="1375377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徐硕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" name="整体结构设计、项目发布模块、评论模块"/>
          <p:cNvSpPr txBox="1"/>
          <p:nvPr/>
        </p:nvSpPr>
        <p:spPr>
          <a:xfrm>
            <a:off x="10608691" y="4366806"/>
            <a:ext cx="11429410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登录、注册、忘记密码、修改密码、短信验证码等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" name="整体结构设计、项目列表模块、分页、web短信服务"/>
          <p:cNvSpPr txBox="1"/>
          <p:nvPr/>
        </p:nvSpPr>
        <p:spPr>
          <a:xfrm>
            <a:off x="12660531" y="6545616"/>
            <a:ext cx="7325722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个人中心后台、发帖评论历史等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4" name="整体结构设计、登录、注册、个人信息管理"/>
          <p:cNvSpPr txBox="1"/>
          <p:nvPr/>
        </p:nvSpPr>
        <p:spPr>
          <a:xfrm>
            <a:off x="12917006" y="8724426"/>
            <a:ext cx="6812761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论坛帖子详情页、评论功能等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" name="徐硕"/>
          <p:cNvSpPr txBox="1"/>
          <p:nvPr/>
        </p:nvSpPr>
        <p:spPr>
          <a:xfrm>
            <a:off x="5645844" y="2154490"/>
            <a:ext cx="1375376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王林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" name="徐硕"/>
          <p:cNvSpPr txBox="1"/>
          <p:nvPr/>
        </p:nvSpPr>
        <p:spPr>
          <a:xfrm>
            <a:off x="5295182" y="10841680"/>
            <a:ext cx="1990929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宁福祯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" name="徐硕"/>
          <p:cNvSpPr txBox="1"/>
          <p:nvPr/>
        </p:nvSpPr>
        <p:spPr>
          <a:xfrm>
            <a:off x="5338069" y="8630222"/>
            <a:ext cx="1990929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张念凯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8" name="整体结构设计、项目发布模块、评论模块"/>
          <p:cNvSpPr txBox="1"/>
          <p:nvPr/>
        </p:nvSpPr>
        <p:spPr>
          <a:xfrm>
            <a:off x="11121649" y="2216045"/>
            <a:ext cx="1040348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项目搭建，一对一、多及时在线聊天、整合等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9" name="整体结构设计、登录、注册、个人信息管理"/>
          <p:cNvSpPr txBox="1"/>
          <p:nvPr/>
        </p:nvSpPr>
        <p:spPr>
          <a:xfrm>
            <a:off x="13478068" y="10903236"/>
            <a:ext cx="5786840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首页各模块显示、注销等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任意多边形: 形状 21"/>
          <p:cNvSpPr/>
          <p:nvPr/>
        </p:nvSpPr>
        <p:spPr>
          <a:xfrm>
            <a:off x="5100527" y="3175345"/>
            <a:ext cx="14182947" cy="5532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2" y="1372"/>
                </a:moveTo>
                <a:lnTo>
                  <a:pt x="1372" y="20228"/>
                </a:lnTo>
                <a:lnTo>
                  <a:pt x="20228" y="20228"/>
                </a:lnTo>
                <a:lnTo>
                  <a:pt x="20228" y="1372"/>
                </a:lnTo>
                <a:close/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EBEBEB"/>
              </a:gs>
              <a:gs pos="25000">
                <a:srgbClr val="D6D6D6">
                  <a:alpha val="65552"/>
                </a:srgbClr>
              </a:gs>
              <a:gs pos="44000">
                <a:srgbClr val="929292">
                  <a:alpha val="64161"/>
                </a:srgbClr>
              </a:gs>
              <a:gs pos="61000">
                <a:srgbClr val="424242">
                  <a:alpha val="74962"/>
                </a:srgbClr>
              </a:gs>
              <a:gs pos="83000">
                <a:srgbClr val="131313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 b="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/>
          </a:p>
        </p:txBody>
      </p:sp>
      <p:sp>
        <p:nvSpPr>
          <p:cNvPr id="183" name="文本框 1"/>
          <p:cNvSpPr txBox="1"/>
          <p:nvPr/>
        </p:nvSpPr>
        <p:spPr>
          <a:xfrm>
            <a:off x="10740914" y="4352940"/>
            <a:ext cx="2902172" cy="317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just" defTabSz="914400">
              <a:defRPr sz="20000">
                <a:solidFill>
                  <a:srgbClr val="FFFFFF"/>
                </a:solidFill>
                <a:effectLst>
                  <a:outerShdw blurRad="114300" dist="50800" dir="5400000" rotWithShape="0">
                    <a:srgbClr val="000000">
                      <a:alpha val="66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W</a:t>
            </a:r>
          </a:p>
        </p:txBody>
      </p:sp>
      <p:sp>
        <p:nvSpPr>
          <p:cNvPr id="184" name="矩形 5"/>
          <p:cNvSpPr txBox="1"/>
          <p:nvPr/>
        </p:nvSpPr>
        <p:spPr>
          <a:xfrm>
            <a:off x="14172759" y="4352940"/>
            <a:ext cx="2194571" cy="317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just" defTabSz="914400">
              <a:defRPr sz="20000">
                <a:solidFill>
                  <a:srgbClr val="FFFFFF"/>
                </a:solidFill>
                <a:effectLst>
                  <a:outerShdw blurRad="114300" dist="50800" dir="5400000" rotWithShape="0">
                    <a:srgbClr val="000000">
                      <a:alpha val="66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O</a:t>
            </a:r>
          </a:p>
        </p:txBody>
      </p:sp>
      <p:sp>
        <p:nvSpPr>
          <p:cNvPr id="185" name="矩形 4"/>
          <p:cNvSpPr txBox="1"/>
          <p:nvPr/>
        </p:nvSpPr>
        <p:spPr>
          <a:xfrm>
            <a:off x="8273896" y="4352940"/>
            <a:ext cx="1937344" cy="317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just" defTabSz="914400">
              <a:defRPr sz="20000">
                <a:solidFill>
                  <a:srgbClr val="FFFFFF"/>
                </a:solidFill>
                <a:effectLst>
                  <a:outerShdw blurRad="114300" dist="50800" dir="5400000" rotWithShape="0">
                    <a:srgbClr val="000000">
                      <a:alpha val="66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T</a:t>
            </a:r>
          </a:p>
        </p:txBody>
      </p:sp>
      <p:sp>
        <p:nvSpPr>
          <p:cNvPr id="186" name="圆角矩形 7"/>
          <p:cNvSpPr/>
          <p:nvPr/>
        </p:nvSpPr>
        <p:spPr>
          <a:xfrm>
            <a:off x="10194519" y="7771896"/>
            <a:ext cx="3994962" cy="78025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 b="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/>
          </a:p>
        </p:txBody>
      </p:sp>
      <p:sp>
        <p:nvSpPr>
          <p:cNvPr id="187" name="文本框 12"/>
          <p:cNvSpPr txBox="1"/>
          <p:nvPr/>
        </p:nvSpPr>
        <p:spPr>
          <a:xfrm>
            <a:off x="11233240" y="7963258"/>
            <a:ext cx="1917520" cy="527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defTabSz="914400">
              <a:defRPr sz="2600">
                <a:latin typeface="Segoe UI"/>
                <a:ea typeface="Segoe UI"/>
                <a:cs typeface="Segoe UI"/>
                <a:sym typeface="Segoe UI"/>
              </a:defRPr>
            </a:pPr>
            <a:r>
              <a:t>PART</a:t>
            </a:r>
            <a:r>
              <a:rPr b="0">
                <a:latin typeface="等线"/>
                <a:ea typeface="等线"/>
                <a:cs typeface="等线"/>
                <a:sym typeface="等线"/>
              </a:rPr>
              <a:t> </a:t>
            </a:r>
            <a:r>
              <a:rPr b="0">
                <a:latin typeface="Segoe UI Light"/>
                <a:ea typeface="Segoe UI Light"/>
                <a:cs typeface="Segoe UI Light"/>
                <a:sym typeface="Segoe UI Light"/>
              </a:rPr>
              <a:t>TWO</a:t>
            </a:r>
          </a:p>
        </p:txBody>
      </p:sp>
      <p:sp>
        <p:nvSpPr>
          <p:cNvPr id="188" name="项目概述"/>
          <p:cNvSpPr txBox="1"/>
          <p:nvPr/>
        </p:nvSpPr>
        <p:spPr>
          <a:xfrm>
            <a:off x="10895012" y="9633050"/>
            <a:ext cx="25939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项目概述</a:t>
            </a:r>
          </a:p>
        </p:txBody>
      </p:sp>
      <p:pic>
        <p:nvPicPr>
          <p:cNvPr id="18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56450" y="642092"/>
            <a:ext cx="1714501" cy="133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矩形"/>
          <p:cNvSpPr/>
          <p:nvPr/>
        </p:nvSpPr>
        <p:spPr>
          <a:xfrm>
            <a:off x="-315684" y="-917849"/>
            <a:ext cx="7795312" cy="15551698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0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56450" y="642092"/>
            <a:ext cx="1714501" cy="133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02"/>
          <p:cNvSpPr txBox="1"/>
          <p:nvPr/>
        </p:nvSpPr>
        <p:spPr>
          <a:xfrm>
            <a:off x="423591" y="2691030"/>
            <a:ext cx="1511698" cy="1499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02</a:t>
            </a:r>
          </a:p>
        </p:txBody>
      </p:sp>
      <p:sp>
        <p:nvSpPr>
          <p:cNvPr id="16" name="项目概述"/>
          <p:cNvSpPr txBox="1"/>
          <p:nvPr/>
        </p:nvSpPr>
        <p:spPr>
          <a:xfrm>
            <a:off x="2434900" y="2665739"/>
            <a:ext cx="3569336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spc="32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项目概述</a:t>
            </a:r>
          </a:p>
        </p:txBody>
      </p:sp>
      <p:sp>
        <p:nvSpPr>
          <p:cNvPr id="17" name="TITLE IN THERE"/>
          <p:cNvSpPr txBox="1"/>
          <p:nvPr/>
        </p:nvSpPr>
        <p:spPr>
          <a:xfrm>
            <a:off x="2335929" y="3727807"/>
            <a:ext cx="3767277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 b="0" spc="72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IN THERE</a:t>
            </a:r>
          </a:p>
        </p:txBody>
      </p:sp>
      <p:sp>
        <p:nvSpPr>
          <p:cNvPr id="18" name="线条"/>
          <p:cNvSpPr/>
          <p:nvPr/>
        </p:nvSpPr>
        <p:spPr>
          <a:xfrm>
            <a:off x="1283971" y="5759884"/>
            <a:ext cx="879002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项目简介"/>
          <p:cNvSpPr txBox="1"/>
          <p:nvPr/>
        </p:nvSpPr>
        <p:spPr>
          <a:xfrm>
            <a:off x="3205770" y="5379973"/>
            <a:ext cx="2391039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 spc="38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项目简介</a:t>
            </a:r>
          </a:p>
        </p:txBody>
      </p:sp>
      <p:sp>
        <p:nvSpPr>
          <p:cNvPr id="20" name="线条"/>
          <p:cNvSpPr/>
          <p:nvPr/>
        </p:nvSpPr>
        <p:spPr>
          <a:xfrm flipH="1" flipV="1">
            <a:off x="1179440" y="4318000"/>
            <a:ext cx="7913" cy="33979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开发环境"/>
          <p:cNvSpPr txBox="1"/>
          <p:nvPr/>
        </p:nvSpPr>
        <p:spPr>
          <a:xfrm>
            <a:off x="3126640" y="7303456"/>
            <a:ext cx="2185854" cy="698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 spc="38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3600" b="0" dirty="0">
                <a:solidFill>
                  <a:schemeClr val="bg1"/>
                </a:solidFill>
              </a:rPr>
              <a:t>开发环境</a:t>
            </a:r>
          </a:p>
        </p:txBody>
      </p:sp>
      <p:sp>
        <p:nvSpPr>
          <p:cNvPr id="22" name="线条"/>
          <p:cNvSpPr/>
          <p:nvPr/>
        </p:nvSpPr>
        <p:spPr>
          <a:xfrm>
            <a:off x="1358351" y="7715981"/>
            <a:ext cx="879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文本框 22"/>
          <p:cNvSpPr txBox="1"/>
          <p:nvPr/>
        </p:nvSpPr>
        <p:spPr>
          <a:xfrm>
            <a:off x="9165041" y="6438316"/>
            <a:ext cx="11570474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5400" dirty="0" smtClean="0">
              <a:solidFill>
                <a:schemeClr val="bg1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5400" dirty="0" smtClean="0">
                <a:solidFill>
                  <a:schemeClr val="bg1"/>
                </a:solidFill>
              </a:rPr>
              <a:t>         看帖，发帖，回帖，删帖，聊天</a:t>
            </a:r>
            <a:endParaRPr kumimoji="0" lang="zh-CN" altLang="en-US" sz="5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84159" y="5351896"/>
            <a:ext cx="7366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育婴论坛，基本实现论坛功能：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矩形"/>
          <p:cNvSpPr/>
          <p:nvPr/>
        </p:nvSpPr>
        <p:spPr>
          <a:xfrm>
            <a:off x="-315684" y="-917849"/>
            <a:ext cx="7795312" cy="15551698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32" name="在开发钱钱网时，需要具备下面的软件环境：…"/>
          <p:cNvGrpSpPr/>
          <p:nvPr/>
        </p:nvGrpSpPr>
        <p:grpSpPr>
          <a:xfrm>
            <a:off x="10388278" y="3184731"/>
            <a:ext cx="11548719" cy="8364235"/>
            <a:chOff x="0" y="0"/>
            <a:chExt cx="11548718" cy="8364233"/>
          </a:xfrm>
        </p:grpSpPr>
        <p:sp>
          <p:nvSpPr>
            <p:cNvPr id="231" name="在开发钱钱网时，需要具备下面的软件环境：…"/>
            <p:cNvSpPr txBox="1"/>
            <p:nvPr/>
          </p:nvSpPr>
          <p:spPr>
            <a:xfrm>
              <a:off x="50800" y="50799"/>
              <a:ext cx="11447119" cy="8262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在开发钱钱网时，需要具备下面的软件环境：</a:t>
              </a:r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a) 操作系统：Windows10  &amp;MAC OS</a:t>
              </a:r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b) Web服务器：Tomcat v8.0 Server</a:t>
              </a:r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c) Java开发包：JDK1.7</a:t>
              </a:r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d)  开发工具：Eclipse </a:t>
              </a:r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e) 数据库：MySQL </a:t>
              </a:r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f) 浏览器：Chrome</a:t>
              </a:r>
            </a:p>
          </p:txBody>
        </p:sp>
        <p:pic>
          <p:nvPicPr>
            <p:cNvPr id="230" name="在开发钱钱网时，需要具备下面的软件环境：…" descr="在开发钱钱网时，需要具备下面的软件环境：…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11548719" cy="8364235"/>
            </a:xfrm>
            <a:prstGeom prst="rect">
              <a:avLst/>
            </a:prstGeom>
            <a:effectLst/>
          </p:spPr>
        </p:pic>
      </p:grpSp>
      <p:pic>
        <p:nvPicPr>
          <p:cNvPr id="23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56450" y="642092"/>
            <a:ext cx="1714501" cy="133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矩形 16"/>
          <p:cNvSpPr/>
          <p:nvPr/>
        </p:nvSpPr>
        <p:spPr>
          <a:xfrm>
            <a:off x="13502639" y="4797433"/>
            <a:ext cx="1158241" cy="573513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599255" y="4765833"/>
            <a:ext cx="965007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论坛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02"/>
          <p:cNvSpPr txBox="1"/>
          <p:nvPr/>
        </p:nvSpPr>
        <p:spPr>
          <a:xfrm>
            <a:off x="423591" y="2691030"/>
            <a:ext cx="1511698" cy="1499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02</a:t>
            </a:r>
          </a:p>
        </p:txBody>
      </p:sp>
      <p:sp>
        <p:nvSpPr>
          <p:cNvPr id="29" name="项目概述"/>
          <p:cNvSpPr txBox="1"/>
          <p:nvPr/>
        </p:nvSpPr>
        <p:spPr>
          <a:xfrm>
            <a:off x="2434900" y="2665739"/>
            <a:ext cx="3569336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spc="32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项目概述</a:t>
            </a:r>
          </a:p>
        </p:txBody>
      </p:sp>
      <p:sp>
        <p:nvSpPr>
          <p:cNvPr id="30" name="TITLE IN THERE"/>
          <p:cNvSpPr txBox="1"/>
          <p:nvPr/>
        </p:nvSpPr>
        <p:spPr>
          <a:xfrm>
            <a:off x="2335929" y="3727807"/>
            <a:ext cx="3767277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 b="0" spc="72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IN THERE</a:t>
            </a:r>
          </a:p>
        </p:txBody>
      </p:sp>
      <p:sp>
        <p:nvSpPr>
          <p:cNvPr id="31" name="线条"/>
          <p:cNvSpPr/>
          <p:nvPr/>
        </p:nvSpPr>
        <p:spPr>
          <a:xfrm flipH="1" flipV="1">
            <a:off x="1179440" y="4318000"/>
            <a:ext cx="7913" cy="33979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线条"/>
          <p:cNvSpPr/>
          <p:nvPr/>
        </p:nvSpPr>
        <p:spPr>
          <a:xfrm>
            <a:off x="1283971" y="5759884"/>
            <a:ext cx="879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线条"/>
          <p:cNvSpPr/>
          <p:nvPr/>
        </p:nvSpPr>
        <p:spPr>
          <a:xfrm>
            <a:off x="1283971" y="7799899"/>
            <a:ext cx="879002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" name="项目简介"/>
          <p:cNvSpPr txBox="1"/>
          <p:nvPr/>
        </p:nvSpPr>
        <p:spPr>
          <a:xfrm>
            <a:off x="3317661" y="5370946"/>
            <a:ext cx="2167256" cy="77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 b="0" spc="36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项目简介</a:t>
            </a:r>
          </a:p>
        </p:txBody>
      </p:sp>
      <p:sp>
        <p:nvSpPr>
          <p:cNvPr id="35" name="项目需求"/>
          <p:cNvSpPr txBox="1"/>
          <p:nvPr/>
        </p:nvSpPr>
        <p:spPr>
          <a:xfrm>
            <a:off x="4329120" y="7017715"/>
            <a:ext cx="144334" cy="698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 b="0" spc="36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36" name="开发环境"/>
          <p:cNvSpPr txBox="1"/>
          <p:nvPr/>
        </p:nvSpPr>
        <p:spPr>
          <a:xfrm>
            <a:off x="3080059" y="7366848"/>
            <a:ext cx="2279016" cy="815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 spc="38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开发环境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任意多边形: 形状 21"/>
          <p:cNvSpPr/>
          <p:nvPr/>
        </p:nvSpPr>
        <p:spPr>
          <a:xfrm>
            <a:off x="5100527" y="3175345"/>
            <a:ext cx="14182947" cy="5532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2" y="1372"/>
                </a:moveTo>
                <a:lnTo>
                  <a:pt x="1372" y="20228"/>
                </a:lnTo>
                <a:lnTo>
                  <a:pt x="20228" y="20228"/>
                </a:lnTo>
                <a:lnTo>
                  <a:pt x="20228" y="1372"/>
                </a:lnTo>
                <a:close/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EBEBEB"/>
              </a:gs>
              <a:gs pos="25000">
                <a:srgbClr val="D6D6D6">
                  <a:alpha val="65552"/>
                </a:srgbClr>
              </a:gs>
              <a:gs pos="44000">
                <a:srgbClr val="929292">
                  <a:alpha val="64161"/>
                </a:srgbClr>
              </a:gs>
              <a:gs pos="61000">
                <a:srgbClr val="424242">
                  <a:alpha val="74962"/>
                </a:srgbClr>
              </a:gs>
              <a:gs pos="83000">
                <a:srgbClr val="131313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 b="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/>
          </a:p>
        </p:txBody>
      </p:sp>
      <p:sp>
        <p:nvSpPr>
          <p:cNvPr id="236" name="文本框 1"/>
          <p:cNvSpPr txBox="1"/>
          <p:nvPr/>
        </p:nvSpPr>
        <p:spPr>
          <a:xfrm>
            <a:off x="8894073" y="4352940"/>
            <a:ext cx="2902171" cy="317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just" defTabSz="914400">
              <a:defRPr sz="20000">
                <a:solidFill>
                  <a:srgbClr val="FFFFFF"/>
                </a:solidFill>
                <a:effectLst>
                  <a:outerShdw blurRad="114300" dist="50800" dir="5400000" rotWithShape="0">
                    <a:srgbClr val="000000">
                      <a:alpha val="66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H</a:t>
            </a:r>
          </a:p>
        </p:txBody>
      </p:sp>
      <p:sp>
        <p:nvSpPr>
          <p:cNvPr id="237" name="矩形 5"/>
          <p:cNvSpPr txBox="1"/>
          <p:nvPr/>
        </p:nvSpPr>
        <p:spPr>
          <a:xfrm>
            <a:off x="11029601" y="4352940"/>
            <a:ext cx="2194571" cy="317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just" defTabSz="914400">
              <a:defRPr sz="20000">
                <a:solidFill>
                  <a:srgbClr val="FFFFFF"/>
                </a:solidFill>
                <a:effectLst>
                  <a:outerShdw blurRad="114300" dist="50800" dir="5400000" rotWithShape="0">
                    <a:srgbClr val="000000">
                      <a:alpha val="66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R</a:t>
            </a:r>
          </a:p>
        </p:txBody>
      </p:sp>
      <p:sp>
        <p:nvSpPr>
          <p:cNvPr id="238" name="矩形 4"/>
          <p:cNvSpPr txBox="1"/>
          <p:nvPr/>
        </p:nvSpPr>
        <p:spPr>
          <a:xfrm>
            <a:off x="7026994" y="4352940"/>
            <a:ext cx="1937344" cy="317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just" defTabSz="914400">
              <a:defRPr sz="20000">
                <a:solidFill>
                  <a:srgbClr val="FFFFFF"/>
                </a:solidFill>
                <a:effectLst>
                  <a:outerShdw blurRad="114300" dist="50800" dir="5400000" rotWithShape="0">
                    <a:srgbClr val="000000">
                      <a:alpha val="66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T</a:t>
            </a:r>
          </a:p>
        </p:txBody>
      </p:sp>
      <p:sp>
        <p:nvSpPr>
          <p:cNvPr id="239" name="圆角矩形 7"/>
          <p:cNvSpPr/>
          <p:nvPr/>
        </p:nvSpPr>
        <p:spPr>
          <a:xfrm>
            <a:off x="10194519" y="7771896"/>
            <a:ext cx="3994962" cy="78025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 b="0">
                <a:solidFill>
                  <a:srgbClr val="FFFFFF"/>
                </a:solidFill>
                <a:latin typeface="等线"/>
                <a:ea typeface="等线"/>
                <a:cs typeface="等线"/>
                <a:sym typeface="等线"/>
              </a:defRPr>
            </a:pPr>
            <a:endParaRPr/>
          </a:p>
        </p:txBody>
      </p:sp>
      <p:sp>
        <p:nvSpPr>
          <p:cNvPr id="240" name="文本框 12"/>
          <p:cNvSpPr txBox="1"/>
          <p:nvPr/>
        </p:nvSpPr>
        <p:spPr>
          <a:xfrm>
            <a:off x="10654703" y="7963258"/>
            <a:ext cx="3313010" cy="50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defTabSz="914400">
              <a:defRPr sz="2600">
                <a:latin typeface="Segoe UI"/>
                <a:ea typeface="Segoe UI"/>
                <a:cs typeface="Segoe UI"/>
                <a:sym typeface="Segoe UI"/>
              </a:defRPr>
            </a:pPr>
            <a:r>
              <a:t>PART</a:t>
            </a:r>
            <a:r>
              <a:rPr b="0">
                <a:latin typeface="等线"/>
                <a:ea typeface="等线"/>
                <a:cs typeface="等线"/>
                <a:sym typeface="等线"/>
              </a:rPr>
              <a:t> </a:t>
            </a:r>
            <a:r>
              <a:rPr b="0">
                <a:latin typeface="Segoe UI Light"/>
                <a:ea typeface="Segoe UI Light"/>
                <a:cs typeface="Segoe UI Light"/>
                <a:sym typeface="Segoe UI Light"/>
              </a:rPr>
              <a:t>THREE</a:t>
            </a:r>
          </a:p>
        </p:txBody>
      </p:sp>
      <p:sp>
        <p:nvSpPr>
          <p:cNvPr id="241" name="矩形 5"/>
          <p:cNvSpPr txBox="1"/>
          <p:nvPr/>
        </p:nvSpPr>
        <p:spPr>
          <a:xfrm>
            <a:off x="13232894" y="4352940"/>
            <a:ext cx="2194571" cy="317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just" defTabSz="914400">
              <a:defRPr sz="20000">
                <a:solidFill>
                  <a:srgbClr val="FFFFFF"/>
                </a:solidFill>
                <a:effectLst>
                  <a:outerShdw blurRad="114300" dist="50800" dir="5400000" rotWithShape="0">
                    <a:srgbClr val="000000">
                      <a:alpha val="66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E</a:t>
            </a:r>
          </a:p>
        </p:txBody>
      </p:sp>
      <p:sp>
        <p:nvSpPr>
          <p:cNvPr id="242" name="矩形 5"/>
          <p:cNvSpPr txBox="1"/>
          <p:nvPr/>
        </p:nvSpPr>
        <p:spPr>
          <a:xfrm>
            <a:off x="15162435" y="4352940"/>
            <a:ext cx="2194571" cy="317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just" defTabSz="914400">
              <a:defRPr sz="20000">
                <a:solidFill>
                  <a:srgbClr val="FFFFFF"/>
                </a:solidFill>
                <a:effectLst>
                  <a:outerShdw blurRad="114300" dist="50800" dir="5400000" rotWithShape="0">
                    <a:srgbClr val="000000">
                      <a:alpha val="66000"/>
                    </a:srgbClr>
                  </a:outerShdw>
                </a:effectLst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E</a:t>
            </a:r>
          </a:p>
        </p:txBody>
      </p:sp>
      <p:pic>
        <p:nvPicPr>
          <p:cNvPr id="24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56450" y="642092"/>
            <a:ext cx="1714501" cy="133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总体开发"/>
          <p:cNvSpPr txBox="1"/>
          <p:nvPr/>
        </p:nvSpPr>
        <p:spPr>
          <a:xfrm>
            <a:off x="10895012" y="9633050"/>
            <a:ext cx="25939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总体开发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"/>
          <p:cNvSpPr/>
          <p:nvPr/>
        </p:nvSpPr>
        <p:spPr>
          <a:xfrm>
            <a:off x="-315684" y="-917849"/>
            <a:ext cx="7795312" cy="15551698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5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56450" y="642092"/>
            <a:ext cx="1714501" cy="133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03"/>
          <p:cNvSpPr txBox="1"/>
          <p:nvPr/>
        </p:nvSpPr>
        <p:spPr>
          <a:xfrm>
            <a:off x="423591" y="2691030"/>
            <a:ext cx="1511698" cy="1499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03</a:t>
            </a:r>
          </a:p>
        </p:txBody>
      </p:sp>
      <p:sp>
        <p:nvSpPr>
          <p:cNvPr id="14" name="总体开发"/>
          <p:cNvSpPr txBox="1"/>
          <p:nvPr/>
        </p:nvSpPr>
        <p:spPr>
          <a:xfrm>
            <a:off x="1797456" y="2581529"/>
            <a:ext cx="5007139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spc="32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sz="6000" b="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项目</a:t>
            </a:r>
            <a:r>
              <a:rPr lang="zh-CN" altLang="en-US" sz="6000" b="0" dirty="0">
                <a:latin typeface="Hiragino Sans GB W3" charset="-122"/>
                <a:ea typeface="Hiragino Sans GB W3" charset="-122"/>
                <a:cs typeface="Hiragino Sans GB W3" charset="-122"/>
              </a:rPr>
              <a:t>实现技术</a:t>
            </a:r>
          </a:p>
          <a:p>
            <a:endParaRPr sz="6000" b="0" dirty="0"/>
          </a:p>
        </p:txBody>
      </p:sp>
      <p:sp>
        <p:nvSpPr>
          <p:cNvPr id="15" name="TITLE IN THERE"/>
          <p:cNvSpPr txBox="1"/>
          <p:nvPr/>
        </p:nvSpPr>
        <p:spPr>
          <a:xfrm>
            <a:off x="2335929" y="3727807"/>
            <a:ext cx="3767277" cy="48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 b="0" spc="72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IN THERE</a:t>
            </a:r>
          </a:p>
        </p:txBody>
      </p:sp>
      <p:sp>
        <p:nvSpPr>
          <p:cNvPr id="16" name="线条"/>
          <p:cNvSpPr/>
          <p:nvPr/>
        </p:nvSpPr>
        <p:spPr>
          <a:xfrm flipV="1">
            <a:off x="1122423" y="4045648"/>
            <a:ext cx="1" cy="342847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线条"/>
          <p:cNvSpPr/>
          <p:nvPr/>
        </p:nvSpPr>
        <p:spPr>
          <a:xfrm>
            <a:off x="1283971" y="7341448"/>
            <a:ext cx="879002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数据库设计"/>
          <p:cNvSpPr txBox="1"/>
          <p:nvPr/>
        </p:nvSpPr>
        <p:spPr>
          <a:xfrm>
            <a:off x="3257069" y="6976926"/>
            <a:ext cx="2288446" cy="729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800" spc="38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dirty="0" smtClean="0"/>
              <a:t>使用框架</a:t>
            </a:r>
            <a:endParaRPr dirty="0"/>
          </a:p>
        </p:txBody>
      </p:sp>
      <p:sp>
        <p:nvSpPr>
          <p:cNvPr id="19" name="用户信息表"/>
          <p:cNvSpPr txBox="1"/>
          <p:nvPr/>
        </p:nvSpPr>
        <p:spPr>
          <a:xfrm>
            <a:off x="12387394" y="6819971"/>
            <a:ext cx="1854673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b="0" dirty="0" smtClean="0"/>
              <a:t>SSM</a:t>
            </a:r>
            <a:r>
              <a:rPr lang="zh-CN" altLang="en-US" b="0" dirty="0" smtClean="0"/>
              <a:t>框架</a:t>
            </a:r>
            <a:endParaRPr dirty="0"/>
          </a:p>
        </p:txBody>
      </p:sp>
      <p:sp>
        <p:nvSpPr>
          <p:cNvPr id="20" name="交易信息表"/>
          <p:cNvSpPr txBox="1"/>
          <p:nvPr/>
        </p:nvSpPr>
        <p:spPr>
          <a:xfrm>
            <a:off x="18543331" y="6819971"/>
            <a:ext cx="1960471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b="0" dirty="0"/>
              <a:t>Bootstrap</a:t>
            </a:r>
            <a:endParaRPr dirty="0"/>
          </a:p>
        </p:txBody>
      </p:sp>
      <p:sp>
        <p:nvSpPr>
          <p:cNvPr id="21" name="矩形"/>
          <p:cNvSpPr/>
          <p:nvPr/>
        </p:nvSpPr>
        <p:spPr>
          <a:xfrm>
            <a:off x="11482076" y="6570683"/>
            <a:ext cx="3665310" cy="1135288"/>
          </a:xfrm>
          <a:prstGeom prst="rect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矩形"/>
          <p:cNvSpPr/>
          <p:nvPr/>
        </p:nvSpPr>
        <p:spPr>
          <a:xfrm>
            <a:off x="17690911" y="6570683"/>
            <a:ext cx="3665310" cy="1135288"/>
          </a:xfrm>
          <a:prstGeom prst="rect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210</Words>
  <Application>Microsoft Office PowerPoint</Application>
  <PresentationFormat>自定义</PresentationFormat>
  <Paragraphs>83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Helvetica Light</vt:lpstr>
      <vt:lpstr>Helvetica Neue</vt:lpstr>
      <vt:lpstr>Helvetica Neue Light</vt:lpstr>
      <vt:lpstr>Helvetica Neue Medium</vt:lpstr>
      <vt:lpstr>Helvetica Neue Thin</vt:lpstr>
      <vt:lpstr>Hiragino Sans GB W3</vt:lpstr>
      <vt:lpstr>Lantinghei SC Extralight</vt:lpstr>
      <vt:lpstr>等线</vt:lpstr>
      <vt:lpstr>等线 Light</vt:lpstr>
      <vt:lpstr>Arial</vt:lpstr>
      <vt:lpstr>Segoe UI</vt:lpstr>
      <vt:lpstr>Segoe UI Light</vt:lpstr>
      <vt:lpstr>Times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 User</cp:lastModifiedBy>
  <cp:revision>8</cp:revision>
  <dcterms:modified xsi:type="dcterms:W3CDTF">2019-01-07T14:30:42Z</dcterms:modified>
</cp:coreProperties>
</file>