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handoutMasterIdLst>
    <p:handoutMasterId r:id="rId5"/>
  </p:handout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3FF"/>
    <a:srgbClr val="1B4479"/>
    <a:srgbClr val="2B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50" d="100"/>
          <a:sy n="50" d="100"/>
        </p:scale>
        <p:origin x="1704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Balance</cx:pt>
          <cx:pt idx="1">January Sales</cx:pt>
          <cx:pt idx="2">Addons</cx:pt>
          <cx:pt idx="3">Revenue</cx:pt>
          <cx:pt idx="4">Shipping</cx:pt>
          <cx:pt idx="5">Stress-test</cx:pt>
          <cx:pt idx="6">Warranty</cx:pt>
          <cx:pt idx="7">Total Revenue</cx:pt>
        </cx:lvl>
      </cx:strDim>
      <cx:numDim type="val">
        <cx:f>Sheet1!$B$2:$B$9</cx:f>
        <cx:lvl ptCount="8" formatCode="#,##0">
          <cx:pt idx="0">74000</cx:pt>
          <cx:pt idx="1">30000</cx:pt>
          <cx:pt idx="2">7500</cx:pt>
          <cx:pt idx="3">111500</cx:pt>
          <cx:pt idx="4">-3000</cx:pt>
          <cx:pt idx="5">-6000</cx:pt>
          <cx:pt idx="6">-10000</cx:pt>
          <cx:pt idx="7">92500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r>
              <a:rPr lang="pl-PL" sz="1800" b="1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Total revenue of mirror sales in „Reflection”, </a:t>
            </a:r>
            <a:r>
              <a:rPr lang="pl-PL" sz="1800" b="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January (year x), in USD</a:t>
            </a:r>
            <a:endParaRPr lang="en-US" b="0" dirty="0">
              <a:effectLst/>
              <a:latin typeface="Tw Cen MT" panose="020B0602020104020603" pitchFamily="34" charset="0"/>
            </a:endParaRPr>
          </a:p>
        </cx:rich>
      </cx:tx>
    </cx:title>
    <cx:plotArea>
      <cx:plotAreaRegion>
        <cx:series layoutId="waterfall" uniqueId="{4D404596-89DC-4075-829F-EB990C4DA3CF}">
          <cx:tx>
            <cx:txData>
              <cx:f>Sheet1!$B$1</cx:f>
              <cx:v>In USD</cx:v>
            </cx:txData>
          </cx:tx>
          <cx:dataLabels pos="outEnd">
            <cx:numFmt formatCode="$#,##0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>
                    <a:latin typeface="Tw Cen MT" panose="020B0602020104020603" pitchFamily="34" charset="0"/>
                    <a:ea typeface="Tw Cen MT" panose="020B0602020104020603" pitchFamily="34" charset="0"/>
                    <a:cs typeface="Tw Cen MT" panose="020B0602020104020603" pitchFamily="34" charset="0"/>
                  </a:defRPr>
                </a:pPr>
                <a:endParaRPr lang="en-US" sz="14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Tw Cen MT" panose="020B0602020104020603" pitchFamily="34" charset="0"/>
                </a:endParaRPr>
              </a:p>
            </cx:txPr>
            <cx:visibility seriesName="0" categoryName="0" value="1"/>
            <cx:separator>, </cx:separator>
            <cx:dataLabel idx="0">
              <cx:numFmt formatCode="$#,##0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 b="1"/>
                  </a:pPr>
                  <a:r>
                    <a:rPr lang="en-US" sz="160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$74,000</a:t>
                  </a:r>
                </a:p>
              </cx:txPr>
              <cx:visibility seriesName="0" categoryName="0" value="1"/>
              <cx:separator>, </cx:separator>
            </cx:dataLabel>
            <cx:dataLabel idx="3">
              <cx:numFmt formatCode="$#,##0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 b="1"/>
                  </a:pPr>
                  <a:r>
                    <a:rPr lang="en-US" sz="160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$111,500</a:t>
                  </a:r>
                </a:p>
              </cx:txPr>
              <cx:visibility seriesName="0" categoryName="0" value="1"/>
              <cx:separator>, </cx:separator>
            </cx:dataLabel>
            <cx:dataLabel idx="7">
              <cx:numFmt formatCode="$#,##0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 b="1"/>
                  </a:pPr>
                  <a:r>
                    <a:rPr lang="en-US" sz="160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Calibri" panose="020F0502020204030204"/>
                    </a:rPr>
                    <a:t>$92,500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subtotals>
              <cx:idx val="0"/>
              <cx:idx val="3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Tw Cen MT" panose="020B0602020104020603" pitchFamily="34" charset="0"/>
            </a:endParaRPr>
          </a:p>
        </cx:txPr>
      </cx:axis>
      <cx:axis id="1" hidden="1">
        <cx:valScaling/>
        <cx:tickLabels/>
        <cx:numFmt formatCode="$#,##0" sourceLinked="0"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srgbClr val="595959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endParaRPr lang="en-US">
              <a:latin typeface="Tw Cen MT" panose="020B0602020104020603" pitchFamily="34" charset="0"/>
            </a:endParaRPr>
          </a:p>
        </cx:txPr>
      </cx:axis>
    </cx:plotArea>
  </cx:chart>
  <cx:fmtOvrs>
    <cx:fmtOvr idx="0">
      <cx:spPr>
        <a:solidFill>
          <a:srgbClr val="92D050"/>
        </a:solidFill>
      </cx:spPr>
    </cx:fmtOvr>
    <cx:fmtOvr idx="1">
      <cx:spPr>
        <a:solidFill>
          <a:srgbClr val="FF0000"/>
        </a:solidFill>
      </cx:spPr>
    </cx:fmtOvr>
  </cx:fmtOvrs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7B56F4-F560-257D-2FDE-C6E7707E6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BF52-FEF8-E07D-CBDE-22F82057C4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91160-6AEE-4600-B8FA-D1DAF50647A1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A299-2EA6-5989-35EF-EFD541E50C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8E9C0-1AB8-5CC5-D76A-29EDF827B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80B6-06AD-484E-9CAE-0348006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108CA2-DA4E-A269-0296-1908F2499EDC}"/>
              </a:ext>
            </a:extLst>
          </p:cNvPr>
          <p:cNvGrpSpPr/>
          <p:nvPr userDrawn="1"/>
        </p:nvGrpSpPr>
        <p:grpSpPr>
          <a:xfrm>
            <a:off x="4355514" y="256135"/>
            <a:ext cx="4072206" cy="998226"/>
            <a:chOff x="2250884" y="256135"/>
            <a:chExt cx="4072206" cy="998226"/>
          </a:xfrm>
        </p:grpSpPr>
        <p:pic>
          <p:nvPicPr>
            <p:cNvPr id="6" name="Picture 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BC6BE26-3AC3-9FC7-450E-D80F4C3414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022" y="256135"/>
              <a:ext cx="3986068" cy="998226"/>
            </a:xfrm>
            <a:prstGeom prst="rect">
              <a:avLst/>
            </a:prstGeom>
          </p:spPr>
        </p:pic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2025255E-C62A-3E06-F088-C50A93D58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50884" y="30893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5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A9A62D-AC6C-9BDE-9593-43F019E169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8DA0B64D-DAB1-FBA2-5F13-DEECE13F5A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7A9BDA8C-9939-B8DF-C596-C10E51DCD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FA07C1-3BB6-1D55-5FCD-10A078B8AC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actic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764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pic>
        <p:nvPicPr>
          <p:cNvPr id="6" name="Graphic 5" descr="Calligraphy Pen with solid fill">
            <a:extLst>
              <a:ext uri="{FF2B5EF4-FFF2-40B4-BE49-F238E27FC236}">
                <a16:creationId xmlns:a16="http://schemas.microsoft.com/office/drawing/2014/main" id="{906EC5F5-D1FB-B13F-4176-1B9CF60A5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FA3CEF-BA06-71A3-5D85-6AD89EBF2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4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  <p:sldLayoutId id="2147483669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4DDECB-D0A9-FC51-F50C-C9AC55BA9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43563"/>
              </p:ext>
            </p:extLst>
          </p:nvPr>
        </p:nvGraphicFramePr>
        <p:xfrm>
          <a:off x="2044700" y="2411307"/>
          <a:ext cx="8102600" cy="3107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3742367746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2686384029"/>
                    </a:ext>
                  </a:extLst>
                </a:gridCol>
              </a:tblGrid>
              <a:tr h="729588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latin typeface="Tw Cen MT" panose="020B0602020104020603" pitchFamily="34" charset="0"/>
                        </a:rPr>
                        <a:t>Mirror sales for January (year x)</a:t>
                      </a:r>
                      <a:endParaRPr lang="en-US" sz="20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latin typeface="Tw Cen MT" panose="020B0602020104020603" pitchFamily="34" charset="0"/>
                        </a:rPr>
                        <a:t>In USD</a:t>
                      </a:r>
                      <a:endParaRPr lang="en-US" sz="20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18924"/>
                  </a:ext>
                </a:extLst>
              </a:tr>
              <a:tr h="19957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Balance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 74,000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45268"/>
                  </a:ext>
                </a:extLst>
              </a:tr>
              <a:tr h="19957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January Sales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30,000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763644"/>
                  </a:ext>
                </a:extLst>
              </a:tr>
              <a:tr h="2774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Addons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7,500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409789"/>
                  </a:ext>
                </a:extLst>
              </a:tr>
              <a:tr h="19957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Shipping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-3,000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10233"/>
                  </a:ext>
                </a:extLst>
              </a:tr>
              <a:tr h="19957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Stress-test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-6,000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853339"/>
                  </a:ext>
                </a:extLst>
              </a:tr>
              <a:tr h="19957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Warranty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-10,000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4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737D7A8F-226A-F02A-F3F3-35FE748848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5178075"/>
                  </p:ext>
                </p:extLst>
              </p:nvPr>
            </p:nvGraphicFramePr>
            <p:xfrm>
              <a:off x="850221" y="851647"/>
              <a:ext cx="10491558" cy="51547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737D7A8F-226A-F02A-F3F3-35FE748848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221" y="851647"/>
                <a:ext cx="10491558" cy="5154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916A5E-B234-CD25-766A-98F2CDAADBF8}"/>
              </a:ext>
            </a:extLst>
          </p:cNvPr>
          <p:cNvSpPr txBox="1"/>
          <p:nvPr/>
        </p:nvSpPr>
        <p:spPr>
          <a:xfrm>
            <a:off x="-1831" y="-1886649"/>
            <a:ext cx="643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Add a Waterfall Chart and count the Revenue and Total Revenue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EC44E-76DD-46A0-DD57-094389AF5A1C}"/>
              </a:ext>
            </a:extLst>
          </p:cNvPr>
          <p:cNvSpPr txBox="1"/>
          <p:nvPr/>
        </p:nvSpPr>
        <p:spPr>
          <a:xfrm>
            <a:off x="-1830" y="-1517317"/>
            <a:ext cx="302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Set the Revenue as a „Total”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0D28D-3071-BE74-8CC9-CFB05929E178}"/>
              </a:ext>
            </a:extLst>
          </p:cNvPr>
          <p:cNvSpPr txBox="1"/>
          <p:nvPr/>
        </p:nvSpPr>
        <p:spPr>
          <a:xfrm>
            <a:off x="-1831" y="-1186597"/>
            <a:ext cx="41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Set colors - Increase green, decrease red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91359-DA80-9E05-8FAD-4CB935B5B272}"/>
              </a:ext>
            </a:extLst>
          </p:cNvPr>
          <p:cNvSpPr txBox="1"/>
          <p:nvPr/>
        </p:nvSpPr>
        <p:spPr>
          <a:xfrm>
            <a:off x="-1831" y="-406095"/>
            <a:ext cx="465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5. PowerPoint, you can’t move things around here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026D9-74A8-3289-AF84-E34146F60D70}"/>
              </a:ext>
            </a:extLst>
          </p:cNvPr>
          <p:cNvSpPr txBox="1"/>
          <p:nvPr/>
        </p:nvSpPr>
        <p:spPr>
          <a:xfrm>
            <a:off x="0" y="-817265"/>
            <a:ext cx="494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4. Make Y axis (or data labels) display currency ($)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A6D1B-99AC-72CC-1D35-71D9DE0883E6}"/>
              </a:ext>
            </a:extLst>
          </p:cNvPr>
          <p:cNvSpPr txBox="1"/>
          <p:nvPr/>
        </p:nvSpPr>
        <p:spPr>
          <a:xfrm>
            <a:off x="-1831" y="-231789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Let’s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Practice Waterfall Chart</a:t>
            </a:r>
            <a:endParaRPr kumimoji="0" lang="pl-PL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753C74F-D6E2-BC8C-59BC-F406A9B33F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 (Calibri)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 (Calibri)" id="{A9E9DCCB-4119-413F-996E-48AC56912348}" vid="{3FA98DF7-B10B-4F1E-B230-31B930F0C4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 Looking 1 (Calibri)</Template>
  <TotalTime>124</TotalTime>
  <Words>103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Good Looking 1 (Calibri)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14</cp:revision>
  <dcterms:created xsi:type="dcterms:W3CDTF">2022-10-12T06:48:21Z</dcterms:created>
  <dcterms:modified xsi:type="dcterms:W3CDTF">2023-05-13T08:08:23Z</dcterms:modified>
</cp:coreProperties>
</file>