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5"/>
  </p:handout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3FF"/>
    <a:srgbClr val="1B4479"/>
    <a:srgbClr val="2B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50" d="100"/>
          <a:sy n="50" d="100"/>
        </p:scale>
        <p:origin x="1022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b="1" dirty="0">
                <a:effectLst/>
              </a:rPr>
              <a:t>Laptop stands - revenue</a:t>
            </a:r>
            <a:r>
              <a:rPr lang="en-US" sz="1800" b="1" dirty="0">
                <a:effectLst/>
              </a:rPr>
              <a:t> &amp; </a:t>
            </a:r>
            <a:r>
              <a:rPr lang="pl-PL" sz="1800" b="1" dirty="0">
                <a:effectLst/>
              </a:rPr>
              <a:t>units sold</a:t>
            </a:r>
            <a:r>
              <a:rPr lang="en-US" sz="1800" b="1" dirty="0">
                <a:effectLst/>
              </a:rPr>
              <a:t>, </a:t>
            </a:r>
            <a:r>
              <a:rPr lang="en-US" sz="1800" dirty="0">
                <a:effectLst/>
              </a:rPr>
              <a:t>Jan-</a:t>
            </a:r>
            <a:r>
              <a:rPr lang="pl-PL" sz="1800" dirty="0">
                <a:effectLst/>
              </a:rPr>
              <a:t>may in year x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12392</c:v>
                </c:pt>
                <c:pt idx="1">
                  <c:v>12363</c:v>
                </c:pt>
                <c:pt idx="2">
                  <c:v>19071</c:v>
                </c:pt>
                <c:pt idx="3">
                  <c:v>14340</c:v>
                </c:pt>
                <c:pt idx="4">
                  <c:v>16525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5-43A3-B364-80C0F3DBB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15193824"/>
        <c:axId val="16151884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Units sold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2"/>
              </a:solidFill>
              <a:ln w="25400">
                <a:solidFill>
                  <a:schemeClr val="accent3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</c:v>
                </c:pt>
                <c:pt idx="1">
                  <c:v>96</c:v>
                </c:pt>
                <c:pt idx="2">
                  <c:v>180</c:v>
                </c:pt>
                <c:pt idx="3">
                  <c:v>121</c:v>
                </c:pt>
                <c:pt idx="4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5-43A3-B364-80C0F3DBB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0805904"/>
        <c:axId val="1430825872"/>
      </c:lineChart>
      <c:catAx>
        <c:axId val="161519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188416"/>
        <c:crosses val="autoZero"/>
        <c:auto val="1"/>
        <c:lblAlgn val="ctr"/>
        <c:lblOffset val="100"/>
        <c:noMultiLvlLbl val="0"/>
      </c:catAx>
      <c:valAx>
        <c:axId val="1615188416"/>
        <c:scaling>
          <c:orientation val="minMax"/>
          <c:max val="2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193824"/>
        <c:crosses val="autoZero"/>
        <c:crossBetween val="between"/>
      </c:valAx>
      <c:valAx>
        <c:axId val="1430825872"/>
        <c:scaling>
          <c:orientation val="minMax"/>
          <c:max val="3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805904"/>
        <c:crosses val="max"/>
        <c:crossBetween val="between"/>
        <c:majorUnit val="50"/>
      </c:valAx>
      <c:catAx>
        <c:axId val="1430805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082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7B56F4-F560-257D-2FDE-C6E7707E6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BF52-FEF8-E07D-CBDE-22F82057C4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91160-6AEE-4600-B8FA-D1DAF50647A1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A299-2EA6-5989-35EF-EFD541E50C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8E9C0-1AB8-5CC5-D76A-29EDF827B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80B6-06AD-484E-9CAE-0348006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08CA2-DA4E-A269-0296-1908F2499EDC}"/>
              </a:ext>
            </a:extLst>
          </p:cNvPr>
          <p:cNvGrpSpPr/>
          <p:nvPr userDrawn="1"/>
        </p:nvGrpSpPr>
        <p:grpSpPr>
          <a:xfrm>
            <a:off x="4355514" y="256135"/>
            <a:ext cx="4072206" cy="998226"/>
            <a:chOff x="2250884" y="256135"/>
            <a:chExt cx="4072206" cy="998226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BC6BE26-3AC3-9FC7-450E-D80F4C3414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22" y="256135"/>
              <a:ext cx="3986068" cy="998226"/>
            </a:xfrm>
            <a:prstGeom prst="rect">
              <a:avLst/>
            </a:prstGeom>
          </p:spPr>
        </p:pic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2025255E-C62A-3E06-F088-C50A93D5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0884" y="3089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A9A62D-AC6C-9BDE-9593-43F019E169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8DA0B64D-DAB1-FBA2-5F13-DEECE13F5A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7A9BDA8C-9939-B8DF-C596-C10E51DCD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FA07C1-3BB6-1D55-5FCD-10A078B8AC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6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pic>
        <p:nvPicPr>
          <p:cNvPr id="6" name="Graphic 5" descr="Calligraphy Pen with solid fill">
            <a:extLst>
              <a:ext uri="{FF2B5EF4-FFF2-40B4-BE49-F238E27FC236}">
                <a16:creationId xmlns:a16="http://schemas.microsoft.com/office/drawing/2014/main" id="{906EC5F5-D1FB-B13F-4176-1B9CF60A5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FA3CEF-BA06-71A3-5D85-6AD89EBF2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CE6-37E2-4F00-B77B-A60B7945C08E}" type="datetimeFigureOut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3C5F-A0EB-4E97-997E-CC03C570CABB}" type="slidenum">
              <a:rPr lang="en-US" smtClean="0"/>
              <a:t>‹#›</a:t>
            </a:fld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4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2B813E-1257-793F-AA4E-9A2282A77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94868"/>
              </p:ext>
            </p:extLst>
          </p:nvPr>
        </p:nvGraphicFramePr>
        <p:xfrm>
          <a:off x="3088640" y="2669930"/>
          <a:ext cx="601472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907">
                  <a:extLst>
                    <a:ext uri="{9D8B030D-6E8A-4147-A177-3AD203B41FA5}">
                      <a16:colId xmlns:a16="http://schemas.microsoft.com/office/drawing/2014/main" val="72701675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1829447226"/>
                    </a:ext>
                  </a:extLst>
                </a:gridCol>
                <a:gridCol w="2004907">
                  <a:extLst>
                    <a:ext uri="{9D8B030D-6E8A-4147-A177-3AD203B41FA5}">
                      <a16:colId xmlns:a16="http://schemas.microsoft.com/office/drawing/2014/main" val="1856743508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Month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Revenue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Units sold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948083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Jan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12392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97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070868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Feb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12363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96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889195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Mar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19071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180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813036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Apr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14340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121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244364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May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16525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141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36497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53BB2CF-6A7B-3B5F-362C-608B162B8CB8}"/>
              </a:ext>
            </a:extLst>
          </p:cNvPr>
          <p:cNvSpPr txBox="1">
            <a:spLocks/>
          </p:cNvSpPr>
          <p:nvPr/>
        </p:nvSpPr>
        <p:spPr>
          <a:xfrm>
            <a:off x="2560320" y="2087489"/>
            <a:ext cx="707136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400" b="1" dirty="0">
                <a:latin typeface="Tw Cen MT" panose="020B0602020104020603" pitchFamily="34" charset="0"/>
              </a:rPr>
              <a:t>Laptop stands - revenue</a:t>
            </a:r>
            <a:r>
              <a:rPr lang="en-US" sz="2400" b="1" dirty="0">
                <a:latin typeface="Tw Cen MT" panose="020B0602020104020603" pitchFamily="34" charset="0"/>
              </a:rPr>
              <a:t> &amp; </a:t>
            </a:r>
            <a:r>
              <a:rPr lang="pl-PL" sz="2400" b="1" dirty="0">
                <a:latin typeface="Tw Cen MT" panose="020B0602020104020603" pitchFamily="34" charset="0"/>
              </a:rPr>
              <a:t>units sold</a:t>
            </a:r>
            <a:r>
              <a:rPr lang="en-US" sz="2400" b="1" dirty="0">
                <a:latin typeface="Tw Cen MT" panose="020B0602020104020603" pitchFamily="34" charset="0"/>
              </a:rPr>
              <a:t>, </a:t>
            </a:r>
            <a:r>
              <a:rPr lang="en-US" sz="2400" dirty="0">
                <a:latin typeface="Tw Cen MT" panose="020B0602020104020603" pitchFamily="34" charset="0"/>
              </a:rPr>
              <a:t>Jan-</a:t>
            </a:r>
            <a:r>
              <a:rPr lang="pl-PL" sz="2400" dirty="0">
                <a:latin typeface="Tw Cen MT" panose="020B0602020104020603" pitchFamily="34" charset="0"/>
              </a:rPr>
              <a:t>may in year x</a:t>
            </a: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8D6F100-7398-06FA-9A43-80BC1B3F9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30172"/>
              </p:ext>
            </p:extLst>
          </p:nvPr>
        </p:nvGraphicFramePr>
        <p:xfrm>
          <a:off x="2032000" y="90486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D3A2B7-C7BC-CB90-6588-D825FEBDC3C7}"/>
              </a:ext>
            </a:extLst>
          </p:cNvPr>
          <p:cNvSpPr txBox="1"/>
          <p:nvPr/>
        </p:nvSpPr>
        <p:spPr>
          <a:xfrm>
            <a:off x="-1831" y="-2343849"/>
            <a:ext cx="32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Add a Clustered Column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FB4C5-10A4-7379-C3D7-3C3B113E9297}"/>
              </a:ext>
            </a:extLst>
          </p:cNvPr>
          <p:cNvSpPr txBox="1"/>
          <p:nvPr/>
        </p:nvSpPr>
        <p:spPr>
          <a:xfrm>
            <a:off x="-1830" y="-1967615"/>
            <a:ext cx="627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Right Click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 Change Chart Type (or series directly) 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Combo</a:t>
            </a: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endParaRPr kumimoji="0" lang="pl-PL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CA600-8BD4-63A8-ACE5-713A7B5D94F8}"/>
              </a:ext>
            </a:extLst>
          </p:cNvPr>
          <p:cNvSpPr txBox="1"/>
          <p:nvPr/>
        </p:nvSpPr>
        <p:spPr>
          <a:xfrm>
            <a:off x="-1831" y="-1591381"/>
            <a:ext cx="561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Right Click on the new Line Chart </a:t>
            </a:r>
            <a:r>
              <a:rPr kumimoji="0" lang="pl-PL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sym typeface="Wingdings" panose="05000000000000000000" pitchFamily="2" charset="2"/>
              </a:rPr>
              <a:t> Format Data Series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A7ED4-E855-E43F-76DA-D872E7310B17}"/>
              </a:ext>
            </a:extLst>
          </p:cNvPr>
          <p:cNvSpPr txBox="1"/>
          <p:nvPr/>
        </p:nvSpPr>
        <p:spPr>
          <a:xfrm>
            <a:off x="-1831" y="-838913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5. Adjust axis values so they don’t overlap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D6FCF-7E9B-5878-31DB-FE4BBF01C8D8}"/>
              </a:ext>
            </a:extLst>
          </p:cNvPr>
          <p:cNvSpPr txBox="1"/>
          <p:nvPr/>
        </p:nvSpPr>
        <p:spPr>
          <a:xfrm>
            <a:off x="0" y="-1215147"/>
            <a:ext cx="278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Add Data Labels for both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BA529-1D4E-845D-C321-738D94BC426A}"/>
              </a:ext>
            </a:extLst>
          </p:cNvPr>
          <p:cNvSpPr txBox="1"/>
          <p:nvPr/>
        </p:nvSpPr>
        <p:spPr>
          <a:xfrm>
            <a:off x="0" y="-462681"/>
            <a:ext cx="493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Tw Cen MT" panose="020B0602020104020603" pitchFamily="34" charset="0"/>
              </a:rPr>
              <a:t>6. Make the unit sales data labels extremely visible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5EB8F-9860-198B-6E98-330D90E8E6D7}"/>
              </a:ext>
            </a:extLst>
          </p:cNvPr>
          <p:cNvSpPr txBox="1"/>
          <p:nvPr/>
        </p:nvSpPr>
        <p:spPr>
          <a:xfrm>
            <a:off x="-1831" y="-2763306"/>
            <a:ext cx="27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Let’s Practice Combo Chart</a:t>
            </a:r>
            <a:endParaRPr kumimoji="0" lang="pl-PL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C374A8F-FB7A-D901-CC30-98671C3324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 (Calibri)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 (Calibri)</Template>
  <TotalTime>148</TotalTime>
  <Words>110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 (Calibri)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15</cp:revision>
  <dcterms:created xsi:type="dcterms:W3CDTF">2022-10-12T06:48:21Z</dcterms:created>
  <dcterms:modified xsi:type="dcterms:W3CDTF">2023-05-13T08:08:21Z</dcterms:modified>
</cp:coreProperties>
</file>