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sldIdLst>
    <p:sldId id="372" r:id="rId2"/>
    <p:sldId id="375" r:id="rId3"/>
    <p:sldId id="376" r:id="rId4"/>
    <p:sldId id="378" r:id="rId5"/>
    <p:sldId id="374" r:id="rId6"/>
    <p:sldId id="377" r:id="rId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lumn Chart" id="{0461494D-845B-4958-B0BB-DF13CBE609E7}">
          <p14:sldIdLst>
            <p14:sldId id="372"/>
            <p14:sldId id="375"/>
            <p14:sldId id="376"/>
            <p14:sldId id="378"/>
            <p14:sldId id="374"/>
            <p14:sldId id="3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9E9"/>
    <a:srgbClr val="A8E1FE"/>
    <a:srgbClr val="3CA7E0"/>
    <a:srgbClr val="1D4B6E"/>
    <a:srgbClr val="F9D100"/>
    <a:srgbClr val="1D4B6F"/>
    <a:srgbClr val="1A4466"/>
    <a:srgbClr val="005C97"/>
    <a:srgbClr val="363795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28" autoAdjust="0"/>
    <p:restoredTop sz="94660"/>
  </p:normalViewPr>
  <p:slideViewPr>
    <p:cSldViewPr snapToGrid="0">
      <p:cViewPr>
        <p:scale>
          <a:sx n="66" d="100"/>
          <a:sy n="66" d="100"/>
        </p:scale>
        <p:origin x="1080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defRPr>
            </a:pPr>
            <a:r>
              <a:rPr lang="pl-PL"/>
              <a:t>Energy price comparison between Y and X, a</a:t>
            </a:r>
            <a:r>
              <a:rPr lang="en-US"/>
              <a:t>n example of a hard coal power plant, </a:t>
            </a:r>
            <a:r>
              <a:rPr lang="pl-PL"/>
              <a:t>in $ per MWh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w Cen MT" panose="020B0602020104020603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x</c:v>
                </c:pt>
                <c:pt idx="1">
                  <c:v>y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109</c:v>
                </c:pt>
                <c:pt idx="1">
                  <c:v>156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3C-4AFA-B5BD-B0F06EB76A9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CO2 emisison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x</c:v>
                </c:pt>
                <c:pt idx="1">
                  <c:v>y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247</c:v>
                </c:pt>
                <c:pt idx="1">
                  <c:v>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A3C-4AFA-B5BD-B0F06EB76A9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Fixed costs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x</c:v>
                </c:pt>
                <c:pt idx="1">
                  <c:v>y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35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A3C-4AFA-B5BD-B0F06EB76A9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Margin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x</c:v>
                </c:pt>
                <c:pt idx="1">
                  <c:v>y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51</c:v>
                </c:pt>
                <c:pt idx="1">
                  <c:v>1261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A3C-4AFA-B5BD-B0F06EB76A9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849230047"/>
        <c:axId val="849235871"/>
      </c:barChart>
      <c:catAx>
        <c:axId val="8492300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defRPr>
            </a:pPr>
            <a:endParaRPr lang="en-US"/>
          </a:p>
        </c:txPr>
        <c:crossAx val="849235871"/>
        <c:crosses val="autoZero"/>
        <c:auto val="1"/>
        <c:lblAlgn val="ctr"/>
        <c:lblOffset val="100"/>
        <c:noMultiLvlLbl val="0"/>
      </c:catAx>
      <c:valAx>
        <c:axId val="8492358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defRPr>
            </a:pPr>
            <a:endParaRPr lang="en-US"/>
          </a:p>
        </c:txPr>
        <c:crossAx val="8492300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w Cen MT" panose="020B0602020104020603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w Cen MT" panose="020B0602020104020603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13.05.2023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0F5D69D-AC57-EC51-5570-349598B187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280" y="256135"/>
            <a:ext cx="3986068" cy="998226"/>
          </a:xfrm>
          <a:prstGeom prst="rect">
            <a:avLst/>
          </a:prstGeom>
        </p:spPr>
      </p:pic>
      <p:pic>
        <p:nvPicPr>
          <p:cNvPr id="7" name="Graphic 6" descr="Table with solid fill">
            <a:extLst>
              <a:ext uri="{FF2B5EF4-FFF2-40B4-BE49-F238E27FC236}">
                <a16:creationId xmlns:a16="http://schemas.microsoft.com/office/drawing/2014/main" id="{56B1884C-FB62-EC2C-1E11-FEAFB79B62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63142" y="3089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874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4D28D-D38A-41DE-A7EA-56915AF83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13.05.2023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3F2987-21B5-4CFD-BBE3-DA726183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98525-7211-4C3B-92CD-221CFAB4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2751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5A02-91C7-446C-93C9-15C5D934B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113DF-0BA5-409F-9298-0DBE9950D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D27AD-A760-4580-BB2E-04BDFEA3E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38DB0-5B3B-4C57-8E18-730B19E3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13.05.2023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FB400-944C-4FD4-9D5D-A80466F66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74849-00C8-47FA-B701-DD65836A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7879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6B5EC-AE08-4572-B9AA-734B84397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8024D-B1A6-404C-8030-A7BB5D932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EEBC2-3D06-4494-AC82-77FE23374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CE88B-55D2-4698-9764-7A039FF3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13.05.2023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341CB-E42D-4707-B34E-F6C3B22F5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9D5CD-B0D7-43BD-A909-0E3D9C79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4086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a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13.05.2023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0816A718-ED27-F6C2-2B2B-C994924925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42378" y="1052266"/>
            <a:ext cx="2322367" cy="581588"/>
          </a:xfrm>
          <a:prstGeom prst="rect">
            <a:avLst/>
          </a:prstGeom>
        </p:spPr>
      </p:pic>
      <p:pic>
        <p:nvPicPr>
          <p:cNvPr id="13" name="Graphic 12" descr="Bar chart with solid fill">
            <a:extLst>
              <a:ext uri="{FF2B5EF4-FFF2-40B4-BE49-F238E27FC236}">
                <a16:creationId xmlns:a16="http://schemas.microsoft.com/office/drawing/2014/main" id="{80808CD1-EE96-48E4-82D4-51BF7D7587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491" y="41458"/>
            <a:ext cx="514533" cy="51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575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13.05.2023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911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actice +title +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13.05.2023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32892F-4217-C364-8035-CC5B4331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3519950-5051-745B-268B-EB67DA461F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477963"/>
            <a:ext cx="10515600" cy="4659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6504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ractice (No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13.05.2023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3519950-5051-745B-268B-EB67DA461F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4800" y="1191419"/>
            <a:ext cx="9042400" cy="4475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59444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B6797-EF47-4CA1-B045-579A7E90C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3EF3-6020-446C-BF5C-73585FD6B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9A44D-A2FE-4A6F-ADC3-BC483086C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13.05.2023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BF742-A33C-4211-8B84-73202E767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91836-442D-4278-A00F-1064A68F3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8820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E8BB3-8C05-45CD-B0ED-DFEB76557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EDB10-36B2-4643-A359-9B35322AC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464F1-654A-4B49-8973-72AFE8253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13.05.2023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9646F-AB67-4DA0-AD14-AD7623FE4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BA7DB-5262-4188-847C-6A285886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3633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7B6A-EDE9-4A25-A102-5069CF8F5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9AF37-AF10-4D5A-8569-1C85EF517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BEF57-C9AB-4258-98B3-8927CD130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F289D-2A84-4602-8C63-FB4E531F3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13.05.2023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B05CB-A60F-49BC-93D6-8DC1E3DE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E16F1-4692-4317-AD8E-6F69AE4B8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49719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8475D-2A27-41C9-A992-E6C4A0233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515583-24C3-4B62-B654-7336597C0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13.05.2023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6E857E-34EE-4B03-8E3F-20F629767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D21AA0-E7E4-42E5-8191-FB9130F24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0756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8865DD-AA11-4E0F-9B71-404873955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495300"/>
            <a:ext cx="10744200" cy="342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A4B66-4D0A-4DDF-BA1F-E6925F90B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900" y="1714500"/>
            <a:ext cx="10744200" cy="4419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0183C-C190-4A68-B695-B028B1E8E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26057-4B71-4CC8-8CC8-69221587FF56}" type="datetimeFigureOut">
              <a:rPr lang="pl-PL" smtClean="0"/>
              <a:t>13.05.2023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4A6D8-A177-4FBB-B55A-8F8C235E7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60983-A20B-404C-A755-7D54E5DE8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0420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768">
          <p15:clr>
            <a:srgbClr val="F26B43"/>
          </p15:clr>
        </p15:guide>
        <p15:guide id="3" pos="3912">
          <p15:clr>
            <a:srgbClr val="F26B43"/>
          </p15:clr>
        </p15:guide>
        <p15:guide id="7" orient="horz" pos="528">
          <p15:clr>
            <a:srgbClr val="FDE53C"/>
          </p15:clr>
        </p15:guide>
        <p15:guide id="18" pos="4344">
          <p15:clr>
            <a:srgbClr val="F26B43"/>
          </p15:clr>
        </p15:guide>
        <p15:guide id="19" pos="4488">
          <p15:clr>
            <a:srgbClr val="F26B43"/>
          </p15:clr>
        </p15:guide>
        <p15:guide id="20" pos="3336">
          <p15:clr>
            <a:srgbClr val="F26B43"/>
          </p15:clr>
        </p15:guide>
        <p15:guide id="21" pos="3192">
          <p15:clr>
            <a:srgbClr val="F26B43"/>
          </p15:clr>
        </p15:guide>
        <p15:guide id="22" pos="4920">
          <p15:clr>
            <a:srgbClr val="F26B43"/>
          </p15:clr>
        </p15:guide>
        <p15:guide id="23" pos="5064">
          <p15:clr>
            <a:srgbClr val="F26B43"/>
          </p15:clr>
        </p15:guide>
        <p15:guide id="24" pos="5496">
          <p15:clr>
            <a:srgbClr val="F26B43"/>
          </p15:clr>
        </p15:guide>
        <p15:guide id="25" pos="5640">
          <p15:clr>
            <a:srgbClr val="F26B43"/>
          </p15:clr>
        </p15:guide>
        <p15:guide id="26" pos="6072">
          <p15:clr>
            <a:srgbClr val="F26B43"/>
          </p15:clr>
        </p15:guide>
        <p15:guide id="27" pos="6216">
          <p15:clr>
            <a:srgbClr val="F26B43"/>
          </p15:clr>
        </p15:guide>
        <p15:guide id="28" pos="6648">
          <p15:clr>
            <a:srgbClr val="F26B43"/>
          </p15:clr>
        </p15:guide>
        <p15:guide id="29" pos="6792">
          <p15:clr>
            <a:srgbClr val="F26B43"/>
          </p15:clr>
        </p15:guide>
        <p15:guide id="30" pos="7224">
          <p15:clr>
            <a:srgbClr val="F26B43"/>
          </p15:clr>
        </p15:guide>
        <p15:guide id="31" pos="7368">
          <p15:clr>
            <a:srgbClr val="F26B43"/>
          </p15:clr>
        </p15:guide>
        <p15:guide id="32" pos="2760">
          <p15:clr>
            <a:srgbClr val="F26B43"/>
          </p15:clr>
        </p15:guide>
        <p15:guide id="33" pos="2616">
          <p15:clr>
            <a:srgbClr val="F26B43"/>
          </p15:clr>
        </p15:guide>
        <p15:guide id="35" pos="2040">
          <p15:clr>
            <a:srgbClr val="F26B43"/>
          </p15:clr>
        </p15:guide>
        <p15:guide id="36" pos="2184">
          <p15:clr>
            <a:srgbClr val="F26B43"/>
          </p15:clr>
        </p15:guide>
        <p15:guide id="37" pos="1464">
          <p15:clr>
            <a:srgbClr val="F26B43"/>
          </p15:clr>
        </p15:guide>
        <p15:guide id="38" pos="1608">
          <p15:clr>
            <a:srgbClr val="F26B43"/>
          </p15:clr>
        </p15:guide>
        <p15:guide id="39" pos="888">
          <p15:clr>
            <a:srgbClr val="F26B43"/>
          </p15:clr>
        </p15:guide>
        <p15:guide id="40" pos="1032">
          <p15:clr>
            <a:srgbClr val="F26B43"/>
          </p15:clr>
        </p15:guide>
        <p15:guide id="41" pos="312">
          <p15:clr>
            <a:srgbClr val="F26B43"/>
          </p15:clr>
        </p15:guide>
        <p15:guide id="42" pos="456">
          <p15:clr>
            <a:srgbClr val="F26B43"/>
          </p15:clr>
        </p15:guide>
        <p15:guide id="44" orient="horz" pos="1080">
          <p15:clr>
            <a:srgbClr val="FDE53C"/>
          </p15:clr>
        </p15:guide>
        <p15:guide id="46" orient="horz" pos="1632">
          <p15:clr>
            <a:srgbClr val="F26B43"/>
          </p15:clr>
        </p15:guide>
        <p15:guide id="48" orient="horz" pos="2760">
          <p15:clr>
            <a:srgbClr val="F26B43"/>
          </p15:clr>
        </p15:guide>
        <p15:guide id="51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7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40469E2-5460-EA5F-5757-15193167F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319019"/>
              </p:ext>
            </p:extLst>
          </p:nvPr>
        </p:nvGraphicFramePr>
        <p:xfrm>
          <a:off x="1953711" y="3253652"/>
          <a:ext cx="8284580" cy="20534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6916">
                  <a:extLst>
                    <a:ext uri="{9D8B030D-6E8A-4147-A177-3AD203B41FA5}">
                      <a16:colId xmlns:a16="http://schemas.microsoft.com/office/drawing/2014/main" val="4159134075"/>
                    </a:ext>
                  </a:extLst>
                </a:gridCol>
                <a:gridCol w="1656916">
                  <a:extLst>
                    <a:ext uri="{9D8B030D-6E8A-4147-A177-3AD203B41FA5}">
                      <a16:colId xmlns:a16="http://schemas.microsoft.com/office/drawing/2014/main" val="1488960796"/>
                    </a:ext>
                  </a:extLst>
                </a:gridCol>
                <a:gridCol w="1656916">
                  <a:extLst>
                    <a:ext uri="{9D8B030D-6E8A-4147-A177-3AD203B41FA5}">
                      <a16:colId xmlns:a16="http://schemas.microsoft.com/office/drawing/2014/main" val="1182309109"/>
                    </a:ext>
                  </a:extLst>
                </a:gridCol>
                <a:gridCol w="1656916">
                  <a:extLst>
                    <a:ext uri="{9D8B030D-6E8A-4147-A177-3AD203B41FA5}">
                      <a16:colId xmlns:a16="http://schemas.microsoft.com/office/drawing/2014/main" val="1979332046"/>
                    </a:ext>
                  </a:extLst>
                </a:gridCol>
                <a:gridCol w="1656916">
                  <a:extLst>
                    <a:ext uri="{9D8B030D-6E8A-4147-A177-3AD203B41FA5}">
                      <a16:colId xmlns:a16="http://schemas.microsoft.com/office/drawing/2014/main" val="2179729450"/>
                    </a:ext>
                  </a:extLst>
                </a:gridCol>
              </a:tblGrid>
              <a:tr h="1026727"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latin typeface="Tw Cen MT" panose="020B0602020104020603" pitchFamily="34" charset="0"/>
                        </a:rPr>
                        <a:t>Year: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latin typeface="Tw Cen MT" panose="020B0602020104020603" pitchFamily="34" charset="0"/>
                        </a:rPr>
                        <a:t>Coal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latin typeface="Tw Cen MT" panose="020B0602020104020603" pitchFamily="34" charset="0"/>
                        </a:rPr>
                        <a:t>CO2 emisison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latin typeface="Tw Cen MT" panose="020B0602020104020603" pitchFamily="34" charset="0"/>
                        </a:rPr>
                        <a:t>Fixed costs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latin typeface="Tw Cen MT" panose="020B0602020104020603" pitchFamily="34" charset="0"/>
                        </a:rPr>
                        <a:t>Margin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76091725"/>
                  </a:ext>
                </a:extLst>
              </a:tr>
              <a:tr h="513364"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latin typeface="Tw Cen MT" panose="020B0602020104020603" pitchFamily="34" charset="0"/>
                        </a:rPr>
                        <a:t>x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latin typeface="Tw Cen MT" panose="020B0602020104020603" pitchFamily="34" charset="0"/>
                        </a:rPr>
                        <a:t>156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latin typeface="Tw Cen MT" panose="020B0602020104020603" pitchFamily="34" charset="0"/>
                        </a:rPr>
                        <a:t>285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latin typeface="Tw Cen MT" panose="020B0602020104020603" pitchFamily="34" charset="0"/>
                        </a:rPr>
                        <a:t>40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latin typeface="Tw Cen MT" panose="020B0602020104020603" pitchFamily="34" charset="0"/>
                        </a:rPr>
                        <a:t>1261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313870"/>
                  </a:ext>
                </a:extLst>
              </a:tr>
              <a:tr h="513364"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latin typeface="Tw Cen MT" panose="020B0602020104020603" pitchFamily="34" charset="0"/>
                        </a:rPr>
                        <a:t>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latin typeface="Tw Cen MT" panose="020B0602020104020603" pitchFamily="34" charset="0"/>
                        </a:rPr>
                        <a:t>109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latin typeface="Tw Cen MT" panose="020B0602020104020603" pitchFamily="34" charset="0"/>
                        </a:rPr>
                        <a:t>247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latin typeface="Tw Cen MT" panose="020B0602020104020603" pitchFamily="34" charset="0"/>
                        </a:rPr>
                        <a:t>35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latin typeface="Tw Cen MT" panose="020B0602020104020603" pitchFamily="34" charset="0"/>
                        </a:rPr>
                        <a:t>51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361232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C347F09-CFD5-AC91-49FA-AAD7937BF55F}"/>
              </a:ext>
            </a:extLst>
          </p:cNvPr>
          <p:cNvSpPr txBox="1"/>
          <p:nvPr/>
        </p:nvSpPr>
        <p:spPr>
          <a:xfrm>
            <a:off x="2479964" y="2115487"/>
            <a:ext cx="72320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</a:rPr>
              <a:t>Energy price comparison between Y and X, a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</a:rPr>
              <a:t>n example of a hard coal power plant, </a:t>
            </a: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</a:rPr>
              <a:t>in % of total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393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B0BAC8E-CE7B-3EE0-3C18-85EC8C6270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8537900"/>
              </p:ext>
            </p:extLst>
          </p:nvPr>
        </p:nvGraphicFramePr>
        <p:xfrm>
          <a:off x="2031999" y="719666"/>
          <a:ext cx="8190173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6028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A4466"/>
            </a:gs>
            <a:gs pos="100000">
              <a:srgbClr val="1D4B6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Apple">
            <a:extLst>
              <a:ext uri="{FF2B5EF4-FFF2-40B4-BE49-F238E27FC236}">
                <a16:creationId xmlns:a16="http://schemas.microsoft.com/office/drawing/2014/main" id="{5819C96C-0607-F4C3-EB8D-6B2267F85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95540" y="3556322"/>
            <a:ext cx="2357718" cy="2357718"/>
          </a:xfrm>
          <a:prstGeom prst="rect">
            <a:avLst/>
          </a:prstGeom>
        </p:spPr>
      </p:pic>
      <p:pic>
        <p:nvPicPr>
          <p:cNvPr id="5" name="Graphic 4" descr="Apple">
            <a:extLst>
              <a:ext uri="{FF2B5EF4-FFF2-40B4-BE49-F238E27FC236}">
                <a16:creationId xmlns:a16="http://schemas.microsoft.com/office/drawing/2014/main" id="{A8B838E0-6EDF-8514-AB36-0636092DA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75120" y="3556322"/>
            <a:ext cx="2357718" cy="2357718"/>
          </a:xfrm>
          <a:prstGeom prst="rect">
            <a:avLst/>
          </a:prstGeom>
        </p:spPr>
      </p:pic>
      <p:pic>
        <p:nvPicPr>
          <p:cNvPr id="6" name="Graphic 5" descr="Apple">
            <a:extLst>
              <a:ext uri="{FF2B5EF4-FFF2-40B4-BE49-F238E27FC236}">
                <a16:creationId xmlns:a16="http://schemas.microsoft.com/office/drawing/2014/main" id="{8119B653-3601-F6EE-C0BC-235AAE4BC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4702" y="3556322"/>
            <a:ext cx="2357718" cy="2357718"/>
          </a:xfrm>
          <a:prstGeom prst="rect">
            <a:avLst/>
          </a:prstGeom>
        </p:spPr>
      </p:pic>
      <p:pic>
        <p:nvPicPr>
          <p:cNvPr id="7" name="Graphic 6" descr="Apple">
            <a:extLst>
              <a:ext uri="{FF2B5EF4-FFF2-40B4-BE49-F238E27FC236}">
                <a16:creationId xmlns:a16="http://schemas.microsoft.com/office/drawing/2014/main" id="{DF5BF8D9-4873-F633-9389-A54FCB084A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34282" y="3556322"/>
            <a:ext cx="2357718" cy="2357718"/>
          </a:xfrm>
          <a:prstGeom prst="rect">
            <a:avLst/>
          </a:prstGeom>
        </p:spPr>
      </p:pic>
      <p:pic>
        <p:nvPicPr>
          <p:cNvPr id="8" name="Graphic 7" descr="Apple">
            <a:extLst>
              <a:ext uri="{FF2B5EF4-FFF2-40B4-BE49-F238E27FC236}">
                <a16:creationId xmlns:a16="http://schemas.microsoft.com/office/drawing/2014/main" id="{F22842C4-59D3-45D5-AE11-C829FA72A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95540" y="695983"/>
            <a:ext cx="2357718" cy="2357718"/>
          </a:xfrm>
          <a:prstGeom prst="rect">
            <a:avLst/>
          </a:prstGeom>
        </p:spPr>
      </p:pic>
      <p:pic>
        <p:nvPicPr>
          <p:cNvPr id="9" name="Graphic 8" descr="Apple">
            <a:extLst>
              <a:ext uri="{FF2B5EF4-FFF2-40B4-BE49-F238E27FC236}">
                <a16:creationId xmlns:a16="http://schemas.microsoft.com/office/drawing/2014/main" id="{5762B0F9-E035-EC95-7405-A4DD11AD25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5120" y="695983"/>
            <a:ext cx="2357718" cy="2357718"/>
          </a:xfrm>
          <a:prstGeom prst="rect">
            <a:avLst/>
          </a:prstGeom>
        </p:spPr>
      </p:pic>
      <p:pic>
        <p:nvPicPr>
          <p:cNvPr id="10" name="Graphic 9" descr="Apple">
            <a:extLst>
              <a:ext uri="{FF2B5EF4-FFF2-40B4-BE49-F238E27FC236}">
                <a16:creationId xmlns:a16="http://schemas.microsoft.com/office/drawing/2014/main" id="{B8BE7F55-9BB5-BD4F-ABA0-E3D19919AD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54702" y="695983"/>
            <a:ext cx="2357718" cy="2357718"/>
          </a:xfrm>
          <a:prstGeom prst="rect">
            <a:avLst/>
          </a:prstGeom>
        </p:spPr>
      </p:pic>
      <p:pic>
        <p:nvPicPr>
          <p:cNvPr id="11" name="Graphic 10" descr="Apple">
            <a:extLst>
              <a:ext uri="{FF2B5EF4-FFF2-40B4-BE49-F238E27FC236}">
                <a16:creationId xmlns:a16="http://schemas.microsoft.com/office/drawing/2014/main" id="{9C8C94F9-A397-229A-E19B-2FC4B57C86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34282" y="695983"/>
            <a:ext cx="2357718" cy="23577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86532AE-64DA-DD7A-8BAE-29C74055D16F}"/>
              </a:ext>
            </a:extLst>
          </p:cNvPr>
          <p:cNvSpPr txBox="1"/>
          <p:nvPr/>
        </p:nvSpPr>
        <p:spPr>
          <a:xfrm>
            <a:off x="430261" y="3759522"/>
            <a:ext cx="307648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800" dirty="0">
                <a:solidFill>
                  <a:schemeClr val="bg1"/>
                </a:solidFill>
                <a:latin typeface="Tw Cen MT" panose="020B0602020104020603" pitchFamily="34" charset="0"/>
              </a:rPr>
              <a:t>75</a:t>
            </a:r>
            <a:r>
              <a:rPr lang="en-US" sz="8800" dirty="0">
                <a:solidFill>
                  <a:schemeClr val="bg1"/>
                </a:solidFill>
                <a:latin typeface="Tw Cen MT" panose="020B0602020104020603" pitchFamily="34" charset="0"/>
              </a:rPr>
              <a:t>%</a:t>
            </a:r>
            <a:endParaRPr lang="en-US" sz="138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50C659-83AF-5B80-8106-04083195E8D2}"/>
              </a:ext>
            </a:extLst>
          </p:cNvPr>
          <p:cNvSpPr txBox="1"/>
          <p:nvPr/>
        </p:nvSpPr>
        <p:spPr>
          <a:xfrm>
            <a:off x="430261" y="1036642"/>
            <a:ext cx="307648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800" dirty="0">
                <a:solidFill>
                  <a:schemeClr val="bg1"/>
                </a:solidFill>
                <a:latin typeface="Tw Cen MT" panose="020B0602020104020603" pitchFamily="34" charset="0"/>
              </a:rPr>
              <a:t>25</a:t>
            </a:r>
            <a:r>
              <a:rPr lang="en-US" sz="8800" dirty="0">
                <a:solidFill>
                  <a:schemeClr val="bg1"/>
                </a:solidFill>
                <a:latin typeface="Tw Cen MT" panose="020B0602020104020603" pitchFamily="34" charset="0"/>
              </a:rPr>
              <a:t>%</a:t>
            </a:r>
            <a:endParaRPr lang="en-US" sz="138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340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Apple">
            <a:extLst>
              <a:ext uri="{FF2B5EF4-FFF2-40B4-BE49-F238E27FC236}">
                <a16:creationId xmlns:a16="http://schemas.microsoft.com/office/drawing/2014/main" id="{5819C96C-0607-F4C3-EB8D-6B2267F85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7074" y="960543"/>
            <a:ext cx="4591292" cy="4591292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0BE35CB1-94B0-AB6E-0789-AD7BAAC1BEDA}"/>
              </a:ext>
            </a:extLst>
          </p:cNvPr>
          <p:cNvGrpSpPr/>
          <p:nvPr/>
        </p:nvGrpSpPr>
        <p:grpSpPr>
          <a:xfrm>
            <a:off x="6323634" y="952234"/>
            <a:ext cx="4591292" cy="4600798"/>
            <a:chOff x="4377943" y="-7114"/>
            <a:chExt cx="3436114" cy="3443229"/>
          </a:xfrm>
        </p:grpSpPr>
        <p:pic>
          <p:nvPicPr>
            <p:cNvPr id="8" name="Graphic 7" descr="Apple">
              <a:extLst>
                <a:ext uri="{FF2B5EF4-FFF2-40B4-BE49-F238E27FC236}">
                  <a16:creationId xmlns:a16="http://schemas.microsoft.com/office/drawing/2014/main" id="{F22842C4-59D3-45D5-AE11-C829FA72A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77943" y="0"/>
              <a:ext cx="3436114" cy="3436114"/>
            </a:xfrm>
            <a:prstGeom prst="rect">
              <a:avLst/>
            </a:prstGeom>
          </p:spPr>
        </p:pic>
        <p:pic>
          <p:nvPicPr>
            <p:cNvPr id="17" name="Graphic 16" descr="Apple">
              <a:extLst>
                <a:ext uri="{FF2B5EF4-FFF2-40B4-BE49-F238E27FC236}">
                  <a16:creationId xmlns:a16="http://schemas.microsoft.com/office/drawing/2014/main" id="{D2A7A717-D2DD-F225-FAD3-DC12A7E4F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58276"/>
            <a:stretch>
              <a:fillRect/>
            </a:stretch>
          </p:blipFill>
          <p:spPr>
            <a:xfrm>
              <a:off x="4377943" y="2002420"/>
              <a:ext cx="3436114" cy="1433695"/>
            </a:xfrm>
            <a:custGeom>
              <a:avLst/>
              <a:gdLst>
                <a:gd name="connsiteX0" fmla="*/ 0 w 3436114"/>
                <a:gd name="connsiteY0" fmla="*/ 0 h 1433695"/>
                <a:gd name="connsiteX1" fmla="*/ 3436114 w 3436114"/>
                <a:gd name="connsiteY1" fmla="*/ 0 h 1433695"/>
                <a:gd name="connsiteX2" fmla="*/ 3436114 w 3436114"/>
                <a:gd name="connsiteY2" fmla="*/ 1433695 h 1433695"/>
                <a:gd name="connsiteX3" fmla="*/ 0 w 3436114"/>
                <a:gd name="connsiteY3" fmla="*/ 1433695 h 143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6114" h="1433695">
                  <a:moveTo>
                    <a:pt x="0" y="0"/>
                  </a:moveTo>
                  <a:lnTo>
                    <a:pt x="3436114" y="0"/>
                  </a:lnTo>
                  <a:lnTo>
                    <a:pt x="3436114" y="1433695"/>
                  </a:lnTo>
                  <a:lnTo>
                    <a:pt x="0" y="1433695"/>
                  </a:lnTo>
                  <a:close/>
                </a:path>
              </a:pathLst>
            </a:custGeom>
          </p:spPr>
        </p:pic>
        <p:pic>
          <p:nvPicPr>
            <p:cNvPr id="16" name="Graphic 15" descr="Apple">
              <a:extLst>
                <a:ext uri="{FF2B5EF4-FFF2-40B4-BE49-F238E27FC236}">
                  <a16:creationId xmlns:a16="http://schemas.microsoft.com/office/drawing/2014/main" id="{4514C896-16E1-DB4B-3A08-724BA137E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4377943" y="-7114"/>
              <a:ext cx="3436114" cy="3436114"/>
            </a:xfrm>
            <a:custGeom>
              <a:avLst/>
              <a:gdLst>
                <a:gd name="connsiteX0" fmla="*/ 0 w 3436114"/>
                <a:gd name="connsiteY0" fmla="*/ 2530395 h 3436114"/>
                <a:gd name="connsiteX1" fmla="*/ 3436114 w 3436114"/>
                <a:gd name="connsiteY1" fmla="*/ 2530395 h 3436114"/>
                <a:gd name="connsiteX2" fmla="*/ 3436114 w 3436114"/>
                <a:gd name="connsiteY2" fmla="*/ 3436114 h 3436114"/>
                <a:gd name="connsiteX3" fmla="*/ 0 w 3436114"/>
                <a:gd name="connsiteY3" fmla="*/ 3436114 h 3436114"/>
                <a:gd name="connsiteX4" fmla="*/ 0 w 3436114"/>
                <a:gd name="connsiteY4" fmla="*/ 0 h 3436114"/>
                <a:gd name="connsiteX5" fmla="*/ 3436114 w 3436114"/>
                <a:gd name="connsiteY5" fmla="*/ 0 h 3436114"/>
                <a:gd name="connsiteX6" fmla="*/ 3436114 w 3436114"/>
                <a:gd name="connsiteY6" fmla="*/ 7114 h 3436114"/>
                <a:gd name="connsiteX7" fmla="*/ 0 w 3436114"/>
                <a:gd name="connsiteY7" fmla="*/ 7114 h 343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36114" h="3436114">
                  <a:moveTo>
                    <a:pt x="0" y="2530395"/>
                  </a:moveTo>
                  <a:lnTo>
                    <a:pt x="3436114" y="2530395"/>
                  </a:lnTo>
                  <a:lnTo>
                    <a:pt x="3436114" y="3436114"/>
                  </a:lnTo>
                  <a:lnTo>
                    <a:pt x="0" y="3436114"/>
                  </a:lnTo>
                  <a:close/>
                  <a:moveTo>
                    <a:pt x="0" y="0"/>
                  </a:moveTo>
                  <a:lnTo>
                    <a:pt x="3436114" y="0"/>
                  </a:lnTo>
                  <a:lnTo>
                    <a:pt x="3436114" y="7114"/>
                  </a:lnTo>
                  <a:lnTo>
                    <a:pt x="0" y="7114"/>
                  </a:lnTo>
                  <a:close/>
                </a:path>
              </a:pathLst>
            </a:custGeom>
          </p:spPr>
        </p:pic>
      </p:grpSp>
    </p:spTree>
    <p:extLst>
      <p:ext uri="{BB962C8B-B14F-4D97-AF65-F5344CB8AC3E}">
        <p14:creationId xmlns:p14="http://schemas.microsoft.com/office/powerpoint/2010/main" val="604689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A4466"/>
            </a:gs>
            <a:gs pos="100000">
              <a:srgbClr val="1D4B6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id="{9A34C532-5E12-9583-B4B7-FCDC1E0F4BA7}"/>
              </a:ext>
            </a:extLst>
          </p:cNvPr>
          <p:cNvSpPr txBox="1"/>
          <p:nvPr/>
        </p:nvSpPr>
        <p:spPr>
          <a:xfrm>
            <a:off x="1584960" y="298580"/>
            <a:ext cx="90220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2800" b="1" dirty="0">
                <a:solidFill>
                  <a:schemeClr val="bg1"/>
                </a:solidFill>
                <a:latin typeface="Calibri" panose="020F0502020204030204" pitchFamily="34" charset="0"/>
              </a:rPr>
              <a:t>EXTREMY HIGH MARGIN IN YEAR Y, WHAT HAPPENED?!</a:t>
            </a:r>
            <a:endParaRPr kumimoji="0" lang="pl-PL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8A1282A-C45C-65AD-AE73-94DCEB3FC757}"/>
              </a:ext>
            </a:extLst>
          </p:cNvPr>
          <p:cNvGrpSpPr/>
          <p:nvPr/>
        </p:nvGrpSpPr>
        <p:grpSpPr>
          <a:xfrm>
            <a:off x="1200558" y="1136598"/>
            <a:ext cx="4175350" cy="5055523"/>
            <a:chOff x="903251" y="982091"/>
            <a:chExt cx="4175350" cy="5055523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B794FFE9-B1EA-4D2F-53A0-31EAFE58E613}"/>
                </a:ext>
              </a:extLst>
            </p:cNvPr>
            <p:cNvGrpSpPr/>
            <p:nvPr/>
          </p:nvGrpSpPr>
          <p:grpSpPr>
            <a:xfrm>
              <a:off x="903251" y="1594004"/>
              <a:ext cx="4175350" cy="4443610"/>
              <a:chOff x="903251" y="1594004"/>
              <a:chExt cx="4175350" cy="4443610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EC02ED7-2A63-96F8-BF72-F7942F07EF66}"/>
                  </a:ext>
                </a:extLst>
              </p:cNvPr>
              <p:cNvSpPr txBox="1"/>
              <p:nvPr/>
            </p:nvSpPr>
            <p:spPr>
              <a:xfrm>
                <a:off x="903251" y="5329728"/>
                <a:ext cx="366998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l-PL" sz="2000" b="1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Energy cost in year x: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9D1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442 </a:t>
                </a:r>
                <a:r>
                  <a:rPr lang="pl-PL" sz="2000" b="1" dirty="0">
                    <a:solidFill>
                      <a:srgbClr val="F9D100"/>
                    </a:solidFill>
                    <a:latin typeface="Calibri" panose="020F0502020204030204" pitchFamily="34" charset="0"/>
                  </a:rPr>
                  <a:t>[$/Mwh]</a:t>
                </a:r>
                <a:endParaRPr kumimoji="0" lang="pl-PL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9D1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4A62BC7D-4196-CF98-1AF0-EC28E84FCC48}"/>
                  </a:ext>
                </a:extLst>
              </p:cNvPr>
              <p:cNvGrpSpPr/>
              <p:nvPr/>
            </p:nvGrpSpPr>
            <p:grpSpPr>
              <a:xfrm>
                <a:off x="1372777" y="1594004"/>
                <a:ext cx="3705824" cy="3669986"/>
                <a:chOff x="1604567" y="1594004"/>
                <a:chExt cx="3705824" cy="3669986"/>
              </a:xfrm>
            </p:grpSpPr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6B50F228-2EA0-8915-5FF4-A0EC483C0C00}"/>
                    </a:ext>
                  </a:extLst>
                </p:cNvPr>
                <p:cNvSpPr txBox="1"/>
                <p:nvPr/>
              </p:nvSpPr>
              <p:spPr>
                <a:xfrm>
                  <a:off x="3916295" y="1688602"/>
                  <a:ext cx="139409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pl-PL" sz="1600" b="1" dirty="0">
                      <a:solidFill>
                        <a:schemeClr val="bg1"/>
                      </a:solidFill>
                      <a:latin typeface="Calibri" panose="020F0502020204030204" pitchFamily="34" charset="0"/>
                    </a:rPr>
                    <a:t>11% - </a:t>
                  </a:r>
                  <a:r>
                    <a:rPr lang="pl-PL" sz="1600" dirty="0">
                      <a:solidFill>
                        <a:srgbClr val="F9D100"/>
                      </a:solidFill>
                      <a:latin typeface="Calibri" panose="020F0502020204030204"/>
                    </a:rPr>
                    <a:t>Margin</a:t>
                  </a:r>
                  <a:endParaRPr kumimoji="0" lang="pl-PL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9D1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A7C4C148-6923-270F-B5CB-995C4D30F7DF}"/>
                    </a:ext>
                  </a:extLst>
                </p:cNvPr>
                <p:cNvGrpSpPr/>
                <p:nvPr/>
              </p:nvGrpSpPr>
              <p:grpSpPr>
                <a:xfrm>
                  <a:off x="1604567" y="1594004"/>
                  <a:ext cx="2616994" cy="3669986"/>
                  <a:chOff x="5339398" y="7654835"/>
                  <a:chExt cx="2616994" cy="3669986"/>
                </a:xfrm>
              </p:grpSpPr>
              <p:pic>
                <p:nvPicPr>
                  <p:cNvPr id="74" name="Graphic 73">
                    <a:extLst>
                      <a:ext uri="{FF2B5EF4-FFF2-40B4-BE49-F238E27FC236}">
                        <a16:creationId xmlns:a16="http://schemas.microsoft.com/office/drawing/2014/main" id="{94EDA0F3-6E38-B96D-2AD3-5E95B206150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rcRect l="14456" r="14456"/>
                  <a:stretch/>
                </p:blipFill>
                <p:spPr>
                  <a:xfrm>
                    <a:off x="5344478" y="7654835"/>
                    <a:ext cx="2608898" cy="3669983"/>
                  </a:xfrm>
                  <a:prstGeom prst="rect">
                    <a:avLst/>
                  </a:prstGeom>
                </p:spPr>
              </p:pic>
              <p:pic>
                <p:nvPicPr>
                  <p:cNvPr id="81" name="Graphic 80">
                    <a:extLst>
                      <a:ext uri="{FF2B5EF4-FFF2-40B4-BE49-F238E27FC236}">
                        <a16:creationId xmlns:a16="http://schemas.microsoft.com/office/drawing/2014/main" id="{1A8C85EA-0541-7ACA-FD96-018F06438F0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rcRect l="14456" t="20229" r="14456"/>
                  <a:stretch/>
                </p:blipFill>
                <p:spPr>
                  <a:xfrm>
                    <a:off x="5339398" y="8397240"/>
                    <a:ext cx="2608898" cy="2927579"/>
                  </a:xfrm>
                  <a:custGeom>
                    <a:avLst/>
                    <a:gdLst>
                      <a:gd name="connsiteX0" fmla="*/ 0 w 2608898"/>
                      <a:gd name="connsiteY0" fmla="*/ 0 h 2927579"/>
                      <a:gd name="connsiteX1" fmla="*/ 2608898 w 2608898"/>
                      <a:gd name="connsiteY1" fmla="*/ 0 h 2927579"/>
                      <a:gd name="connsiteX2" fmla="*/ 2608898 w 2608898"/>
                      <a:gd name="connsiteY2" fmla="*/ 2927579 h 2927579"/>
                      <a:gd name="connsiteX3" fmla="*/ 0 w 2608898"/>
                      <a:gd name="connsiteY3" fmla="*/ 2927579 h 29275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08898" h="2927579">
                        <a:moveTo>
                          <a:pt x="0" y="0"/>
                        </a:moveTo>
                        <a:lnTo>
                          <a:pt x="2608898" y="0"/>
                        </a:lnTo>
                        <a:lnTo>
                          <a:pt x="2608898" y="2927579"/>
                        </a:lnTo>
                        <a:lnTo>
                          <a:pt x="0" y="2927579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80" name="Graphic 79">
                    <a:extLst>
                      <a:ext uri="{FF2B5EF4-FFF2-40B4-BE49-F238E27FC236}">
                        <a16:creationId xmlns:a16="http://schemas.microsoft.com/office/drawing/2014/main" id="{1B9E6D11-74E3-97B5-D4CB-C18F35B2345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rcRect l="14456" t="28119" r="14456"/>
                  <a:stretch/>
                </p:blipFill>
                <p:spPr>
                  <a:xfrm>
                    <a:off x="5342414" y="8686800"/>
                    <a:ext cx="2608898" cy="2638020"/>
                  </a:xfrm>
                  <a:custGeom>
                    <a:avLst/>
                    <a:gdLst>
                      <a:gd name="connsiteX0" fmla="*/ 0 w 2608898"/>
                      <a:gd name="connsiteY0" fmla="*/ 0 h 2638020"/>
                      <a:gd name="connsiteX1" fmla="*/ 2608898 w 2608898"/>
                      <a:gd name="connsiteY1" fmla="*/ 0 h 2638020"/>
                      <a:gd name="connsiteX2" fmla="*/ 2608898 w 2608898"/>
                      <a:gd name="connsiteY2" fmla="*/ 2638020 h 2638020"/>
                      <a:gd name="connsiteX3" fmla="*/ 0 w 2608898"/>
                      <a:gd name="connsiteY3" fmla="*/ 2638020 h 26380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08898" h="2638020">
                        <a:moveTo>
                          <a:pt x="0" y="0"/>
                        </a:moveTo>
                        <a:lnTo>
                          <a:pt x="2608898" y="0"/>
                        </a:lnTo>
                        <a:lnTo>
                          <a:pt x="2608898" y="2638020"/>
                        </a:lnTo>
                        <a:lnTo>
                          <a:pt x="0" y="2638020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79" name="Graphic 78">
                    <a:extLst>
                      <a:ext uri="{FF2B5EF4-FFF2-40B4-BE49-F238E27FC236}">
                        <a16:creationId xmlns:a16="http://schemas.microsoft.com/office/drawing/2014/main" id="{5C67C1D9-62E1-E0C3-5D39-C90093C084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rcRect l="14456" t="73159" r="14456"/>
                  <a:stretch/>
                </p:blipFill>
                <p:spPr>
                  <a:xfrm>
                    <a:off x="5347494" y="10339754"/>
                    <a:ext cx="2608898" cy="985067"/>
                  </a:xfrm>
                  <a:custGeom>
                    <a:avLst/>
                    <a:gdLst>
                      <a:gd name="connsiteX0" fmla="*/ 0 w 2608898"/>
                      <a:gd name="connsiteY0" fmla="*/ 0 h 985067"/>
                      <a:gd name="connsiteX1" fmla="*/ 2608898 w 2608898"/>
                      <a:gd name="connsiteY1" fmla="*/ 0 h 985067"/>
                      <a:gd name="connsiteX2" fmla="*/ 2608898 w 2608898"/>
                      <a:gd name="connsiteY2" fmla="*/ 985067 h 985067"/>
                      <a:gd name="connsiteX3" fmla="*/ 0 w 2608898"/>
                      <a:gd name="connsiteY3" fmla="*/ 985067 h 9850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08898" h="985067">
                        <a:moveTo>
                          <a:pt x="0" y="0"/>
                        </a:moveTo>
                        <a:lnTo>
                          <a:pt x="2608898" y="0"/>
                        </a:lnTo>
                        <a:lnTo>
                          <a:pt x="2608898" y="985067"/>
                        </a:lnTo>
                        <a:lnTo>
                          <a:pt x="0" y="985067"/>
                        </a:lnTo>
                        <a:close/>
                      </a:path>
                    </a:pathLst>
                  </a:custGeom>
                </p:spPr>
              </p:pic>
            </p:grpSp>
          </p:grp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7D06CDF-05A4-EB3D-88E3-18736C797407}"/>
                </a:ext>
              </a:extLst>
            </p:cNvPr>
            <p:cNvSpPr txBox="1"/>
            <p:nvPr/>
          </p:nvSpPr>
          <p:spPr>
            <a:xfrm>
              <a:off x="1568570" y="982091"/>
              <a:ext cx="221731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l-PL" sz="28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Year X</a:t>
              </a:r>
              <a:endPara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C15E8CF-A3AB-D4D9-5F84-3BE28BFB560C}"/>
              </a:ext>
            </a:extLst>
          </p:cNvPr>
          <p:cNvGrpSpPr/>
          <p:nvPr/>
        </p:nvGrpSpPr>
        <p:grpSpPr>
          <a:xfrm>
            <a:off x="6397510" y="1076012"/>
            <a:ext cx="4470275" cy="5063436"/>
            <a:chOff x="6184150" y="969332"/>
            <a:chExt cx="4470275" cy="5063436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46EED475-E930-BAFB-8925-C298F6AEF5FC}"/>
                </a:ext>
              </a:extLst>
            </p:cNvPr>
            <p:cNvGrpSpPr/>
            <p:nvPr/>
          </p:nvGrpSpPr>
          <p:grpSpPr>
            <a:xfrm>
              <a:off x="6184150" y="1498179"/>
              <a:ext cx="4470275" cy="4534589"/>
              <a:chOff x="6348948" y="1594003"/>
              <a:chExt cx="4470275" cy="4534589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E52C25-3A2E-F236-8373-3A092FCF6B57}"/>
                  </a:ext>
                </a:extLst>
              </p:cNvPr>
              <p:cNvSpPr txBox="1"/>
              <p:nvPr/>
            </p:nvSpPr>
            <p:spPr>
              <a:xfrm>
                <a:off x="6348948" y="5420706"/>
                <a:ext cx="366998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l-PL" sz="2000" b="1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Energy cost in year x: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9D1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1743 </a:t>
                </a:r>
                <a:r>
                  <a:rPr lang="pl-PL" sz="2000" b="1" dirty="0">
                    <a:solidFill>
                      <a:srgbClr val="F9D100"/>
                    </a:solidFill>
                    <a:latin typeface="Calibri" panose="020F0502020204030204" pitchFamily="34" charset="0"/>
                  </a:rPr>
                  <a:t>[$/Mwh]</a:t>
                </a:r>
                <a:endParaRPr kumimoji="0" lang="pl-PL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9D1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6BF486E4-7E31-0718-B684-3F02EAE0A378}"/>
                  </a:ext>
                </a:extLst>
              </p:cNvPr>
              <p:cNvGrpSpPr/>
              <p:nvPr/>
            </p:nvGrpSpPr>
            <p:grpSpPr>
              <a:xfrm>
                <a:off x="6810570" y="1594003"/>
                <a:ext cx="4008653" cy="3669984"/>
                <a:chOff x="6689827" y="1594003"/>
                <a:chExt cx="4008653" cy="3669984"/>
              </a:xfrm>
            </p:grpSpPr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A81941FE-3FC5-7AC6-06DC-1474F1EEB54D}"/>
                    </a:ext>
                  </a:extLst>
                </p:cNvPr>
                <p:cNvSpPr txBox="1"/>
                <p:nvPr/>
              </p:nvSpPr>
              <p:spPr>
                <a:xfrm>
                  <a:off x="9306242" y="2312577"/>
                  <a:ext cx="1392238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pl-PL" sz="1600" b="1" dirty="0">
                      <a:solidFill>
                        <a:schemeClr val="bg1"/>
                      </a:solidFill>
                      <a:latin typeface="Calibri" panose="020F0502020204030204" pitchFamily="34" charset="0"/>
                    </a:rPr>
                    <a:t>72% - </a:t>
                  </a:r>
                  <a:r>
                    <a:rPr lang="pl-PL" sz="1600" dirty="0">
                      <a:solidFill>
                        <a:srgbClr val="F9D100"/>
                      </a:solidFill>
                      <a:latin typeface="Calibri" panose="020F0502020204030204"/>
                    </a:rPr>
                    <a:t>Margin</a:t>
                  </a:r>
                  <a:endParaRPr kumimoji="0" lang="pl-PL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9D1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97" name="Group 96">
                  <a:extLst>
                    <a:ext uri="{FF2B5EF4-FFF2-40B4-BE49-F238E27FC236}">
                      <a16:creationId xmlns:a16="http://schemas.microsoft.com/office/drawing/2014/main" id="{783B3103-CCB0-B496-2F3B-34AB7BB9F20F}"/>
                    </a:ext>
                  </a:extLst>
                </p:cNvPr>
                <p:cNvGrpSpPr/>
                <p:nvPr/>
              </p:nvGrpSpPr>
              <p:grpSpPr>
                <a:xfrm>
                  <a:off x="6689827" y="1594003"/>
                  <a:ext cx="2639378" cy="3669984"/>
                  <a:chOff x="134303" y="1594007"/>
                  <a:chExt cx="2639378" cy="3669984"/>
                </a:xfrm>
              </p:grpSpPr>
              <p:pic>
                <p:nvPicPr>
                  <p:cNvPr id="98" name="Graphic 97">
                    <a:extLst>
                      <a:ext uri="{FF2B5EF4-FFF2-40B4-BE49-F238E27FC236}">
                        <a16:creationId xmlns:a16="http://schemas.microsoft.com/office/drawing/2014/main" id="{5C31A60A-BDC2-98D9-5653-97156323B1F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rcRect l="14041" r="14041"/>
                  <a:stretch/>
                </p:blipFill>
                <p:spPr>
                  <a:xfrm>
                    <a:off x="134303" y="1594008"/>
                    <a:ext cx="2639378" cy="3669983"/>
                  </a:xfrm>
                  <a:prstGeom prst="rect">
                    <a:avLst/>
                  </a:prstGeom>
                </p:spPr>
              </p:pic>
              <p:pic>
                <p:nvPicPr>
                  <p:cNvPr id="99" name="Graphic 98">
                    <a:extLst>
                      <a:ext uri="{FF2B5EF4-FFF2-40B4-BE49-F238E27FC236}">
                        <a16:creationId xmlns:a16="http://schemas.microsoft.com/office/drawing/2014/main" id="{A8CF9946-6955-1192-111D-F830E543DAC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rcRect l="14041" r="14041"/>
                  <a:stretch/>
                </p:blipFill>
                <p:spPr>
                  <a:xfrm>
                    <a:off x="134303" y="1594007"/>
                    <a:ext cx="2639378" cy="3669983"/>
                  </a:xfrm>
                  <a:custGeom>
                    <a:avLst/>
                    <a:gdLst>
                      <a:gd name="connsiteX0" fmla="*/ 2624611 w 2639378"/>
                      <a:gd name="connsiteY0" fmla="*/ 0 h 3669983"/>
                      <a:gd name="connsiteX1" fmla="*/ 2639378 w 2639378"/>
                      <a:gd name="connsiteY1" fmla="*/ 0 h 3669983"/>
                      <a:gd name="connsiteX2" fmla="*/ 2639378 w 2639378"/>
                      <a:gd name="connsiteY2" fmla="*/ 3669983 h 3669983"/>
                      <a:gd name="connsiteX3" fmla="*/ 0 w 2639378"/>
                      <a:gd name="connsiteY3" fmla="*/ 3669983 h 3669983"/>
                      <a:gd name="connsiteX4" fmla="*/ 0 w 2639378"/>
                      <a:gd name="connsiteY4" fmla="*/ 3059016 h 3669983"/>
                      <a:gd name="connsiteX5" fmla="*/ 2624611 w 2639378"/>
                      <a:gd name="connsiteY5" fmla="*/ 3059016 h 36699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639378" h="3669983">
                        <a:moveTo>
                          <a:pt x="2624611" y="0"/>
                        </a:moveTo>
                        <a:lnTo>
                          <a:pt x="2639378" y="0"/>
                        </a:lnTo>
                        <a:lnTo>
                          <a:pt x="2639378" y="3669983"/>
                        </a:lnTo>
                        <a:lnTo>
                          <a:pt x="0" y="3669983"/>
                        </a:lnTo>
                        <a:lnTo>
                          <a:pt x="0" y="3059016"/>
                        </a:lnTo>
                        <a:lnTo>
                          <a:pt x="2624611" y="3059016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100" name="Graphic 99">
                    <a:extLst>
                      <a:ext uri="{FF2B5EF4-FFF2-40B4-BE49-F238E27FC236}">
                        <a16:creationId xmlns:a16="http://schemas.microsoft.com/office/drawing/2014/main" id="{B2436DB0-2237-66D9-7FD5-6D2BACBE9CB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rcRect l="14041" t="88083" r="14041"/>
                  <a:stretch/>
                </p:blipFill>
                <p:spPr>
                  <a:xfrm>
                    <a:off x="134303" y="4826643"/>
                    <a:ext cx="2639378" cy="437346"/>
                  </a:xfrm>
                  <a:custGeom>
                    <a:avLst/>
                    <a:gdLst>
                      <a:gd name="connsiteX0" fmla="*/ 0 w 2639378"/>
                      <a:gd name="connsiteY0" fmla="*/ 0 h 437346"/>
                      <a:gd name="connsiteX1" fmla="*/ 2639378 w 2639378"/>
                      <a:gd name="connsiteY1" fmla="*/ 0 h 437346"/>
                      <a:gd name="connsiteX2" fmla="*/ 2639378 w 2639378"/>
                      <a:gd name="connsiteY2" fmla="*/ 437346 h 437346"/>
                      <a:gd name="connsiteX3" fmla="*/ 0 w 2639378"/>
                      <a:gd name="connsiteY3" fmla="*/ 437346 h 4373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39378" h="437346">
                        <a:moveTo>
                          <a:pt x="0" y="0"/>
                        </a:moveTo>
                        <a:lnTo>
                          <a:pt x="2639378" y="0"/>
                        </a:lnTo>
                        <a:lnTo>
                          <a:pt x="2639378" y="437346"/>
                        </a:lnTo>
                        <a:lnTo>
                          <a:pt x="0" y="437346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101" name="Graphic 100">
                    <a:extLst>
                      <a:ext uri="{FF2B5EF4-FFF2-40B4-BE49-F238E27FC236}">
                        <a16:creationId xmlns:a16="http://schemas.microsoft.com/office/drawing/2014/main" id="{473EED50-C824-AC13-6226-3037681CF57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rcRect l="14041" t="95337" r="14041"/>
                  <a:stretch/>
                </p:blipFill>
                <p:spPr>
                  <a:xfrm>
                    <a:off x="134303" y="5092861"/>
                    <a:ext cx="2639378" cy="171127"/>
                  </a:xfrm>
                  <a:custGeom>
                    <a:avLst/>
                    <a:gdLst>
                      <a:gd name="connsiteX0" fmla="*/ 0 w 2639378"/>
                      <a:gd name="connsiteY0" fmla="*/ 0 h 171127"/>
                      <a:gd name="connsiteX1" fmla="*/ 2639378 w 2639378"/>
                      <a:gd name="connsiteY1" fmla="*/ 0 h 171127"/>
                      <a:gd name="connsiteX2" fmla="*/ 2639378 w 2639378"/>
                      <a:gd name="connsiteY2" fmla="*/ 171127 h 171127"/>
                      <a:gd name="connsiteX3" fmla="*/ 0 w 2639378"/>
                      <a:gd name="connsiteY3" fmla="*/ 171127 h 1711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39378" h="171127">
                        <a:moveTo>
                          <a:pt x="0" y="0"/>
                        </a:moveTo>
                        <a:lnTo>
                          <a:pt x="2639378" y="0"/>
                        </a:lnTo>
                        <a:lnTo>
                          <a:pt x="2639378" y="171127"/>
                        </a:lnTo>
                        <a:lnTo>
                          <a:pt x="0" y="171127"/>
                        </a:lnTo>
                        <a:close/>
                      </a:path>
                    </a:pathLst>
                  </a:custGeom>
                </p:spPr>
              </p:pic>
            </p:grpSp>
          </p:grp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D100C74-39A2-2A8D-325A-8EBCED5E20D2}"/>
                </a:ext>
              </a:extLst>
            </p:cNvPr>
            <p:cNvSpPr txBox="1"/>
            <p:nvPr/>
          </p:nvSpPr>
          <p:spPr>
            <a:xfrm>
              <a:off x="6856805" y="969332"/>
              <a:ext cx="221731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l-PL" sz="28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Year Y</a:t>
              </a:r>
              <a:endPara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4020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A4466"/>
            </a:gs>
            <a:gs pos="100000">
              <a:srgbClr val="1D4B6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B1572E6-06C2-D42D-0F21-F6EDB1A5F3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041" r="14041"/>
          <a:stretch/>
        </p:blipFill>
        <p:spPr>
          <a:xfrm>
            <a:off x="522555" y="524824"/>
            <a:ext cx="1953729" cy="2716607"/>
          </a:xfrm>
          <a:prstGeom prst="rect">
            <a:avLst/>
          </a:prstGeom>
        </p:spPr>
      </p:pic>
      <p:pic>
        <p:nvPicPr>
          <p:cNvPr id="3" name="Graphic 2" descr="Apple with solid fill">
            <a:extLst>
              <a:ext uri="{FF2B5EF4-FFF2-40B4-BE49-F238E27FC236}">
                <a16:creationId xmlns:a16="http://schemas.microsoft.com/office/drawing/2014/main" id="{F281493C-B388-58B9-C7D1-E3D73C3660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1277" y="3856892"/>
            <a:ext cx="2476284" cy="247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47006"/>
      </p:ext>
    </p:extLst>
  </p:cSld>
  <p:clrMapOvr>
    <a:masterClrMapping/>
  </p:clrMapOvr>
</p:sld>
</file>

<file path=ppt/theme/theme1.xml><?xml version="1.0" encoding="utf-8"?>
<a:theme xmlns:a="http://schemas.openxmlformats.org/drawingml/2006/main" name="Good Looking 1">
  <a:themeElements>
    <a:clrScheme name="Custom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B4479"/>
      </a:accent1>
      <a:accent2>
        <a:srgbClr val="00A7E1"/>
      </a:accent2>
      <a:accent3>
        <a:srgbClr val="A6E3FF"/>
      </a:accent3>
      <a:accent4>
        <a:srgbClr val="EBE9E9"/>
      </a:accent4>
      <a:accent5>
        <a:srgbClr val="5B9BD5"/>
      </a:accent5>
      <a:accent6>
        <a:srgbClr val="1E292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ood Looking 1" id="{A7323A52-B4B2-49ED-ABAE-57F443AF1E79}" vid="{EE1B6688-00BC-4E9B-A0CC-6F00C3043A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231</TotalTime>
  <Words>108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Tw Cen MT</vt:lpstr>
      <vt:lpstr>Good Looking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</dc:creator>
  <cp:lastModifiedBy>Warongkorn Thavornprasit</cp:lastModifiedBy>
  <cp:revision>14</cp:revision>
  <dcterms:created xsi:type="dcterms:W3CDTF">2022-08-02T06:24:42Z</dcterms:created>
  <dcterms:modified xsi:type="dcterms:W3CDTF">2023-05-13T08:20:46Z</dcterms:modified>
</cp:coreProperties>
</file>