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400" r:id="rId3"/>
    <p:sldId id="357" r:id="rId4"/>
    <p:sldId id="359" r:id="rId5"/>
    <p:sldId id="363" r:id="rId6"/>
    <p:sldId id="358" r:id="rId7"/>
    <p:sldId id="361" r:id="rId8"/>
    <p:sldId id="362" r:id="rId9"/>
    <p:sldId id="398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od Practices" id="{96219DD6-3C30-471A-BFEE-3CC87B8142B0}">
          <p14:sldIdLst>
            <p14:sldId id="258"/>
            <p14:sldId id="400"/>
            <p14:sldId id="357"/>
            <p14:sldId id="359"/>
            <p14:sldId id="363"/>
            <p14:sldId id="358"/>
            <p14:sldId id="361"/>
            <p14:sldId id="362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>
      <p:cViewPr>
        <p:scale>
          <a:sx n="66" d="100"/>
          <a:sy n="66" d="100"/>
        </p:scale>
        <p:origin x="461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8-42FC-8C3C-55BF1A8256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8-42FC-8C3C-55BF1A8256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8-42FC-8C3C-55BF1A825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11439"/>
        <c:axId val="400913935"/>
      </c:barChart>
      <c:dateAx>
        <c:axId val="400911439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3935"/>
        <c:crosses val="autoZero"/>
        <c:auto val="1"/>
        <c:lblOffset val="100"/>
        <c:baseTimeUnit val="months"/>
      </c:dateAx>
      <c:valAx>
        <c:axId val="40091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8-42FC-8C3C-55BF1A8256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8-42FC-8C3C-55BF1A8256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8-42FC-8C3C-55BF1A825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11439"/>
        <c:axId val="400913935"/>
      </c:barChart>
      <c:dateAx>
        <c:axId val="400911439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3935"/>
        <c:crosses val="autoZero"/>
        <c:auto val="1"/>
        <c:lblOffset val="100"/>
        <c:baseTimeUnit val="months"/>
      </c:dateAx>
      <c:valAx>
        <c:axId val="40091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</c:v>
                </c:pt>
                <c:pt idx="1">
                  <c:v>49</c:v>
                </c:pt>
                <c:pt idx="2">
                  <c:v>1</c:v>
                </c:pt>
                <c:pt idx="3">
                  <c:v>52</c:v>
                </c:pt>
                <c:pt idx="4">
                  <c:v>45</c:v>
                </c:pt>
                <c:pt idx="5">
                  <c:v>31</c:v>
                </c:pt>
                <c:pt idx="6">
                  <c:v>58</c:v>
                </c:pt>
                <c:pt idx="7">
                  <c:v>22</c:v>
                </c:pt>
                <c:pt idx="8">
                  <c:v>53</c:v>
                </c:pt>
                <c:pt idx="9">
                  <c:v>36</c:v>
                </c:pt>
                <c:pt idx="10">
                  <c:v>26</c:v>
                </c:pt>
                <c:pt idx="11">
                  <c:v>29</c:v>
                </c:pt>
                <c:pt idx="12">
                  <c:v>16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E-439C-94FC-3A978469B29C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E-439C-94FC-3A978469B29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F9E-439C-94FC-3A978469B29C}"/>
              </c:ext>
            </c:extLst>
          </c:dPt>
          <c:dLbls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9E-439C-94FC-3A978469B29C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9E-439C-94FC-3A978469B29C}"/>
                </c:ext>
              </c:extLst>
            </c:dLbl>
            <c:dLbl>
              <c:idx val="1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9E-439C-94FC-3A978469B2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>
                <a:shade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270</cx:pt>
        </cx:lvl>
      </cx:numDim>
    </cx:data>
  </cx:chartData>
  <cx:chart>
    <cx:plotArea>
      <cx:plotAreaRegion>
        <cx:series layoutId="waterfall" uniqueId="{71171398-7F97-43F4-B119-0D77D19EFDF6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  <cx:fmtOvrs>
    <cx:fmtOvr idx="0">
      <cx:spPr>
        <a:solidFill>
          <a:srgbClr val="00B050"/>
        </a:solidFill>
      </cx:spPr>
    </cx:fmtOvr>
    <cx:fmtOvr idx="1">
      <cx:spPr>
        <a:solidFill>
          <a:srgbClr val="FF0000"/>
        </a:solidFill>
      </cx:spPr>
    </cx:fmtOvr>
  </cx:fmtOvrs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270</cx:pt>
        </cx:lvl>
      </cx:numDim>
    </cx:data>
  </cx:chartData>
  <cx:chart>
    <cx:plotArea>
      <cx:plotAreaRegion>
        <cx:series layoutId="waterfall" uniqueId="{71171398-7F97-43F4-B119-0D77D19EFDF6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402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7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5F0326-41AF-8CEE-A738-982DA0239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9696ABFA-BF3D-B219-4666-481DD9FBE7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0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17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388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5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13.05.2023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4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397-654E-AA14-5E20-E823B82B8E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400" y="495300"/>
            <a:ext cx="4053840" cy="3429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Good practice#1 - Text orientation</a:t>
            </a:r>
            <a:endParaRPr lang="pl-PL" sz="2000" dirty="0">
              <a:latin typeface="Tw Cen MT" panose="020B06020201040206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23B924-5683-0E92-D0E7-A529993264F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5290811"/>
              </p:ext>
            </p:extLst>
          </p:nvPr>
        </p:nvGraphicFramePr>
        <p:xfrm>
          <a:off x="1046480" y="1443990"/>
          <a:ext cx="658653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14D2AE-8F2D-CF26-C8BC-148865C43E45}"/>
              </a:ext>
            </a:extLst>
          </p:cNvPr>
          <p:cNvSpPr txBox="1"/>
          <p:nvPr/>
        </p:nvSpPr>
        <p:spPr>
          <a:xfrm>
            <a:off x="8280250" y="1707596"/>
            <a:ext cx="186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Make text smaller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C3DE7-0C69-EC39-C43B-B8A03CE9060D}"/>
              </a:ext>
            </a:extLst>
          </p:cNvPr>
          <p:cNvSpPr txBox="1"/>
          <p:nvPr/>
        </p:nvSpPr>
        <p:spPr>
          <a:xfrm>
            <a:off x="8280249" y="2166887"/>
            <a:ext cx="24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Select “Horizontal” again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B331A-662C-8022-FDC2-3E63DCD31CAF}"/>
              </a:ext>
            </a:extLst>
          </p:cNvPr>
          <p:cNvSpPr txBox="1"/>
          <p:nvPr/>
        </p:nvSpPr>
        <p:spPr>
          <a:xfrm>
            <a:off x="8280248" y="2626178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Consider the format 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E033C-3C4D-4E6B-1C82-071012541B1A}"/>
              </a:ext>
            </a:extLst>
          </p:cNvPr>
          <p:cNvSpPr txBox="1"/>
          <p:nvPr/>
        </p:nvSpPr>
        <p:spPr>
          <a:xfrm>
            <a:off x="8280247" y="3087843"/>
            <a:ext cx="21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4. Consider a bar chart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397-654E-AA14-5E20-E823B82B8E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400" y="495300"/>
            <a:ext cx="4053840" cy="3429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Good practice#1 - Text orientation</a:t>
            </a:r>
            <a:endParaRPr lang="pl-PL" sz="2000" b="1" dirty="0">
              <a:latin typeface="Tw Cen MT" panose="020B06020201040206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23B924-5683-0E92-D0E7-A529993264F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46480" y="1443990"/>
          <a:ext cx="658653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DD6C38-067E-83F6-D393-F8EFBE9DCC8B}"/>
              </a:ext>
            </a:extLst>
          </p:cNvPr>
          <p:cNvSpPr txBox="1"/>
          <p:nvPr/>
        </p:nvSpPr>
        <p:spPr>
          <a:xfrm>
            <a:off x="8280250" y="1707596"/>
            <a:ext cx="186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1. Make text smaller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EEA35-BDD8-7796-7B3D-3D3034971466}"/>
              </a:ext>
            </a:extLst>
          </p:cNvPr>
          <p:cNvSpPr txBox="1"/>
          <p:nvPr/>
        </p:nvSpPr>
        <p:spPr>
          <a:xfrm>
            <a:off x="8280249" y="2166887"/>
            <a:ext cx="2464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2. Select “Horizontal” again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9F85B-9922-6387-4C1C-AC784C29293F}"/>
              </a:ext>
            </a:extLst>
          </p:cNvPr>
          <p:cNvSpPr txBox="1"/>
          <p:nvPr/>
        </p:nvSpPr>
        <p:spPr>
          <a:xfrm>
            <a:off x="8280248" y="2626178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3. Consider the format 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BABCD-A2F5-DDD0-6706-619B00A67E49}"/>
              </a:ext>
            </a:extLst>
          </p:cNvPr>
          <p:cNvSpPr txBox="1"/>
          <p:nvPr/>
        </p:nvSpPr>
        <p:spPr>
          <a:xfrm>
            <a:off x="8280247" y="3087843"/>
            <a:ext cx="21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4. Consider a bar chart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7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6C977B3-3EA0-C64C-622B-054FB8E9ED11}"/>
              </a:ext>
            </a:extLst>
          </p:cNvPr>
          <p:cNvGrpSpPr/>
          <p:nvPr/>
        </p:nvGrpSpPr>
        <p:grpSpPr>
          <a:xfrm>
            <a:off x="519682" y="2413392"/>
            <a:ext cx="3059296" cy="702823"/>
            <a:chOff x="8121640" y="1024354"/>
            <a:chExt cx="3059296" cy="70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5D4CC0-A459-327E-B385-59287A142DA8}"/>
                </a:ext>
              </a:extLst>
            </p:cNvPr>
            <p:cNvSpPr txBox="1"/>
            <p:nvPr/>
          </p:nvSpPr>
          <p:spPr>
            <a:xfrm>
              <a:off x="8121640" y="1024354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 to high (good on maps)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8247FC7-4FD9-E4D7-3781-FCCAD9705F7C}"/>
                </a:ext>
              </a:extLst>
            </p:cNvPr>
            <p:cNvSpPr/>
            <p:nvPr/>
          </p:nvSpPr>
          <p:spPr>
            <a:xfrm>
              <a:off x="8122280" y="1384277"/>
              <a:ext cx="3058656" cy="342900"/>
            </a:xfrm>
            <a:prstGeom prst="rect">
              <a:avLst/>
            </a:prstGeom>
            <a:gradFill flip="none" rotWithShape="1">
              <a:gsLst>
                <a:gs pos="0">
                  <a:srgbClr val="E2F2E6"/>
                </a:gs>
                <a:gs pos="100000">
                  <a:srgbClr val="1C5D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937477-DFAE-2310-F8BB-AA8BE50C693D}"/>
              </a:ext>
            </a:extLst>
          </p:cNvPr>
          <p:cNvGrpSpPr/>
          <p:nvPr/>
        </p:nvGrpSpPr>
        <p:grpSpPr>
          <a:xfrm>
            <a:off x="520002" y="3540854"/>
            <a:ext cx="3058656" cy="745647"/>
            <a:chOff x="8121640" y="2025072"/>
            <a:chExt cx="3058656" cy="74564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214269-F82B-7C9E-8916-0AC00C0ACFC7}"/>
                </a:ext>
              </a:extLst>
            </p:cNvPr>
            <p:cNvSpPr txBox="1"/>
            <p:nvPr/>
          </p:nvSpPr>
          <p:spPr>
            <a:xfrm>
              <a:off x="8121640" y="2025072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Sequential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77C1145-EF51-8EE9-18D2-23001A95AC05}"/>
                </a:ext>
              </a:extLst>
            </p:cNvPr>
            <p:cNvSpPr/>
            <p:nvPr/>
          </p:nvSpPr>
          <p:spPr>
            <a:xfrm>
              <a:off x="8121640" y="2389719"/>
              <a:ext cx="381000" cy="381000"/>
            </a:xfrm>
            <a:prstGeom prst="rect">
              <a:avLst/>
            </a:prstGeom>
            <a:solidFill>
              <a:srgbClr val="113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39307-5AE6-F776-F318-CE77AF7DB30B}"/>
                </a:ext>
              </a:extLst>
            </p:cNvPr>
            <p:cNvSpPr/>
            <p:nvPr/>
          </p:nvSpPr>
          <p:spPr>
            <a:xfrm>
              <a:off x="8567916" y="2389719"/>
              <a:ext cx="381000" cy="381000"/>
            </a:xfrm>
            <a:prstGeom prst="rect">
              <a:avLst/>
            </a:prstGeom>
            <a:solidFill>
              <a:srgbClr val="205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54C4411-ABE0-9DFE-4C8B-42E122596EBE}"/>
                </a:ext>
              </a:extLst>
            </p:cNvPr>
            <p:cNvSpPr/>
            <p:nvPr/>
          </p:nvSpPr>
          <p:spPr>
            <a:xfrm>
              <a:off x="9014192" y="2389719"/>
              <a:ext cx="381000" cy="381000"/>
            </a:xfrm>
            <a:prstGeom prst="rect">
              <a:avLst/>
            </a:prstGeom>
            <a:solidFill>
              <a:srgbClr val="418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E718E1-844F-286D-9C3A-53864C517B44}"/>
                </a:ext>
              </a:extLst>
            </p:cNvPr>
            <p:cNvSpPr/>
            <p:nvPr/>
          </p:nvSpPr>
          <p:spPr>
            <a:xfrm>
              <a:off x="9460468" y="2389719"/>
              <a:ext cx="381000" cy="381000"/>
            </a:xfrm>
            <a:prstGeom prst="rect">
              <a:avLst/>
            </a:prstGeom>
            <a:solidFill>
              <a:srgbClr val="81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A2D96E-4D0A-D178-4D86-98B1BAE8D287}"/>
                </a:ext>
              </a:extLst>
            </p:cNvPr>
            <p:cNvSpPr/>
            <p:nvPr/>
          </p:nvSpPr>
          <p:spPr>
            <a:xfrm>
              <a:off x="9906744" y="2389719"/>
              <a:ext cx="381000" cy="381000"/>
            </a:xfrm>
            <a:prstGeom prst="rect">
              <a:avLst/>
            </a:prstGeom>
            <a:solidFill>
              <a:srgbClr val="B1CC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711E58-DCE4-B096-FCCD-79D2BAFE9044}"/>
                </a:ext>
              </a:extLst>
            </p:cNvPr>
            <p:cNvSpPr/>
            <p:nvPr/>
          </p:nvSpPr>
          <p:spPr>
            <a:xfrm>
              <a:off x="10353020" y="2389719"/>
              <a:ext cx="381000" cy="381000"/>
            </a:xfrm>
            <a:prstGeom prst="rect">
              <a:avLst/>
            </a:prstGeom>
            <a:solidFill>
              <a:srgbClr val="DA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08A1C3-8D67-34C5-42FD-DACC86F2A14F}"/>
                </a:ext>
              </a:extLst>
            </p:cNvPr>
            <p:cNvSpPr/>
            <p:nvPr/>
          </p:nvSpPr>
          <p:spPr>
            <a:xfrm>
              <a:off x="10799296" y="2389719"/>
              <a:ext cx="381000" cy="381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AFEB80-C6FE-57AF-3DAA-8DB012E9701C}"/>
              </a:ext>
            </a:extLst>
          </p:cNvPr>
          <p:cNvGrpSpPr/>
          <p:nvPr/>
        </p:nvGrpSpPr>
        <p:grpSpPr>
          <a:xfrm>
            <a:off x="4566672" y="2703261"/>
            <a:ext cx="3058656" cy="764947"/>
            <a:chOff x="8121640" y="3151733"/>
            <a:chExt cx="3058656" cy="7649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52EDE6-9BC7-03B8-051C-A3143D473818}"/>
                </a:ext>
              </a:extLst>
            </p:cNvPr>
            <p:cNvSpPr txBox="1"/>
            <p:nvPr/>
          </p:nvSpPr>
          <p:spPr>
            <a:xfrm>
              <a:off x="8121640" y="3151733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Temperature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701ED3-C558-9BFB-52F1-4DF50840EB16}"/>
                </a:ext>
              </a:extLst>
            </p:cNvPr>
            <p:cNvSpPr/>
            <p:nvPr/>
          </p:nvSpPr>
          <p:spPr>
            <a:xfrm>
              <a:off x="8121640" y="3535680"/>
              <a:ext cx="381000" cy="381000"/>
            </a:xfrm>
            <a:prstGeom prst="rect">
              <a:avLst/>
            </a:prstGeom>
            <a:solidFill>
              <a:srgbClr val="980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16E831B-6499-80D9-E375-551F6ACF72E4}"/>
                </a:ext>
              </a:extLst>
            </p:cNvPr>
            <p:cNvSpPr/>
            <p:nvPr/>
          </p:nvSpPr>
          <p:spPr>
            <a:xfrm>
              <a:off x="8567916" y="3535680"/>
              <a:ext cx="381000" cy="381000"/>
            </a:xfrm>
            <a:prstGeom prst="rect">
              <a:avLst/>
            </a:prstGeom>
            <a:solidFill>
              <a:srgbClr val="E56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1AFEB1-9557-038E-4213-2EBB9574DA4B}"/>
                </a:ext>
              </a:extLst>
            </p:cNvPr>
            <p:cNvSpPr/>
            <p:nvPr/>
          </p:nvSpPr>
          <p:spPr>
            <a:xfrm>
              <a:off x="9014192" y="3535680"/>
              <a:ext cx="381000" cy="381000"/>
            </a:xfrm>
            <a:prstGeom prst="rect">
              <a:avLst/>
            </a:prstGeom>
            <a:solidFill>
              <a:srgbClr val="F2D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A3F9DFE-A027-F4F6-22D7-BC1CA5420E4E}"/>
                </a:ext>
              </a:extLst>
            </p:cNvPr>
            <p:cNvSpPr/>
            <p:nvPr/>
          </p:nvSpPr>
          <p:spPr>
            <a:xfrm>
              <a:off x="9460468" y="3535680"/>
              <a:ext cx="381000" cy="381000"/>
            </a:xfrm>
            <a:prstGeom prst="rect">
              <a:avLst/>
            </a:prstGeom>
            <a:solidFill>
              <a:srgbClr val="DC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8A89DA-1E2E-E80A-6E13-CBF935122151}"/>
                </a:ext>
              </a:extLst>
            </p:cNvPr>
            <p:cNvSpPr/>
            <p:nvPr/>
          </p:nvSpPr>
          <p:spPr>
            <a:xfrm>
              <a:off x="9906744" y="3535680"/>
              <a:ext cx="381000" cy="381000"/>
            </a:xfrm>
            <a:prstGeom prst="rect">
              <a:avLst/>
            </a:prstGeom>
            <a:solidFill>
              <a:srgbClr val="7B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13E3F40-528E-7574-085F-D777A3AA0FC7}"/>
                </a:ext>
              </a:extLst>
            </p:cNvPr>
            <p:cNvSpPr/>
            <p:nvPr/>
          </p:nvSpPr>
          <p:spPr>
            <a:xfrm>
              <a:off x="10353020" y="3535680"/>
              <a:ext cx="381000" cy="381000"/>
            </a:xfrm>
            <a:prstGeom prst="rect">
              <a:avLst/>
            </a:prstGeom>
            <a:solidFill>
              <a:srgbClr val="4B7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23B4883-54EA-FE46-F1B2-0F77173A6227}"/>
                </a:ext>
              </a:extLst>
            </p:cNvPr>
            <p:cNvSpPr/>
            <p:nvPr/>
          </p:nvSpPr>
          <p:spPr>
            <a:xfrm>
              <a:off x="10799296" y="3535680"/>
              <a:ext cx="381000" cy="381000"/>
            </a:xfrm>
            <a:prstGeom prst="rect">
              <a:avLst/>
            </a:prstGeom>
            <a:solidFill>
              <a:srgbClr val="3334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709FDD5-41E7-C553-AF57-2CACA99D919D}"/>
              </a:ext>
            </a:extLst>
          </p:cNvPr>
          <p:cNvGrpSpPr/>
          <p:nvPr/>
        </p:nvGrpSpPr>
        <p:grpSpPr>
          <a:xfrm>
            <a:off x="8108287" y="2342272"/>
            <a:ext cx="3058656" cy="750332"/>
            <a:chOff x="8121640" y="4293017"/>
            <a:chExt cx="3058656" cy="750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A4DB38-840F-F119-33BA-F1817A047E00}"/>
                </a:ext>
              </a:extLst>
            </p:cNvPr>
            <p:cNvSpPr txBox="1"/>
            <p:nvPr/>
          </p:nvSpPr>
          <p:spPr>
            <a:xfrm>
              <a:off x="8121640" y="4293017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Increase, neutral, decrease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BF6948A-3C52-1F26-8750-782C51301C9B}"/>
                </a:ext>
              </a:extLst>
            </p:cNvPr>
            <p:cNvSpPr/>
            <p:nvPr/>
          </p:nvSpPr>
          <p:spPr>
            <a:xfrm>
              <a:off x="9014192" y="4662349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85931D6-E6B4-6020-131E-11FE2D8A03C3}"/>
                </a:ext>
              </a:extLst>
            </p:cNvPr>
            <p:cNvSpPr/>
            <p:nvPr/>
          </p:nvSpPr>
          <p:spPr>
            <a:xfrm>
              <a:off x="9460468" y="4662349"/>
              <a:ext cx="381000" cy="381000"/>
            </a:xfrm>
            <a:prstGeom prst="rect">
              <a:avLst/>
            </a:prstGeom>
            <a:solidFill>
              <a:srgbClr val="4D8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DFE97A-F499-A84D-6C1C-9E7FA392E687}"/>
                </a:ext>
              </a:extLst>
            </p:cNvPr>
            <p:cNvSpPr/>
            <p:nvPr/>
          </p:nvSpPr>
          <p:spPr>
            <a:xfrm>
              <a:off x="9906744" y="4662349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D779C1-EF09-8594-B1AA-828B918AEF57}"/>
              </a:ext>
            </a:extLst>
          </p:cNvPr>
          <p:cNvGrpSpPr/>
          <p:nvPr/>
        </p:nvGrpSpPr>
        <p:grpSpPr>
          <a:xfrm>
            <a:off x="8098688" y="3437017"/>
            <a:ext cx="3077854" cy="1256200"/>
            <a:chOff x="8102442" y="5291166"/>
            <a:chExt cx="3077854" cy="125620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5468DA2-AD30-391C-EA0D-7D4D291A45A1}"/>
                </a:ext>
              </a:extLst>
            </p:cNvPr>
            <p:cNvSpPr txBox="1"/>
            <p:nvPr/>
          </p:nvSpPr>
          <p:spPr>
            <a:xfrm>
              <a:off x="8121640" y="5291166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Want something faded?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ED3410-BB65-4E4A-5F67-E31E56DEE41A}"/>
                </a:ext>
              </a:extLst>
            </p:cNvPr>
            <p:cNvSpPr txBox="1"/>
            <p:nvPr/>
          </p:nvSpPr>
          <p:spPr>
            <a:xfrm>
              <a:off x="8102442" y="5694838"/>
              <a:ext cx="190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Transparency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EF405E6-B5C1-4308-849C-76CFAE6BB745}"/>
                </a:ext>
              </a:extLst>
            </p:cNvPr>
            <p:cNvSpPr/>
            <p:nvPr/>
          </p:nvSpPr>
          <p:spPr>
            <a:xfrm>
              <a:off x="10162520" y="5672166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3C0204-0CB1-BAEB-CA24-062FA430A6BE}"/>
                </a:ext>
              </a:extLst>
            </p:cNvPr>
            <p:cNvSpPr/>
            <p:nvPr/>
          </p:nvSpPr>
          <p:spPr>
            <a:xfrm>
              <a:off x="10599964" y="5672166"/>
              <a:ext cx="381000" cy="381000"/>
            </a:xfrm>
            <a:prstGeom prst="rect">
              <a:avLst/>
            </a:prstGeom>
            <a:solidFill>
              <a:srgbClr val="00B05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4A6990-7DA4-A80E-B64A-234AC97C248E}"/>
                </a:ext>
              </a:extLst>
            </p:cNvPr>
            <p:cNvSpPr txBox="1"/>
            <p:nvPr/>
          </p:nvSpPr>
          <p:spPr>
            <a:xfrm>
              <a:off x="8102442" y="6178034"/>
              <a:ext cx="190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Grey it out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B4F4568-5C94-43E7-CAF2-3BF04BC78AAF}"/>
                </a:ext>
              </a:extLst>
            </p:cNvPr>
            <p:cNvSpPr/>
            <p:nvPr/>
          </p:nvSpPr>
          <p:spPr>
            <a:xfrm>
              <a:off x="10162520" y="6155362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584220-A48A-CD07-3AEC-B274AE1715E6}"/>
                </a:ext>
              </a:extLst>
            </p:cNvPr>
            <p:cNvSpPr/>
            <p:nvPr/>
          </p:nvSpPr>
          <p:spPr>
            <a:xfrm>
              <a:off x="10599964" y="6155362"/>
              <a:ext cx="381000" cy="381000"/>
            </a:xfrm>
            <a:prstGeom prst="rect">
              <a:avLst/>
            </a:prstGeom>
            <a:solidFill>
              <a:srgbClr val="BCC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EA4DD54-9276-0759-7CDA-383B4E716101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Good practice#2 – Color coding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6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211512" y="1266825"/>
              <a:ext cx="5768975" cy="4324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512" y="1266825"/>
                <a:ext cx="5768975" cy="43243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CBD93B-26DD-A5BE-CF71-2939466639E4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Good practice#2 – Color coding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211512" y="1266825"/>
              <a:ext cx="5768975" cy="4324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512" y="1266825"/>
                <a:ext cx="5768975" cy="43243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C6C728E-9F2D-5F2B-18B1-38AA4ADF47F3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pl-PL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Good practice#2 – Color coding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F47C3-3D6C-5118-D384-5639923B83D7}"/>
              </a:ext>
            </a:extLst>
          </p:cNvPr>
          <p:cNvSpPr txBox="1"/>
          <p:nvPr/>
        </p:nvSpPr>
        <p:spPr>
          <a:xfrm>
            <a:off x="-1829" y="-468688"/>
            <a:ext cx="515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Color code </a:t>
            </a:r>
            <a:r>
              <a:rPr lang="en-US" dirty="0">
                <a:solidFill>
                  <a:prstClr val="black"/>
                </a:solidFill>
                <a:latin typeface="Tw Cen MT" panose="020B0602020104020603" pitchFamily="34" charset="0"/>
              </a:rPr>
              <a:t>the increase and decrease on this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2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16237009"/>
              </p:ext>
            </p:extLst>
          </p:nvPr>
        </p:nvGraphicFramePr>
        <p:xfrm>
          <a:off x="812800" y="123475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188BC95-F5AB-607E-EE6F-6C72D1EB90D6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pl-PL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Good practice #3 – Visual Sorting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86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26160" y="130587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8C4F283-AFDF-0552-3CA4-2F43070AF8B8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pl-PL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Good practice #3 – Visual Sorting</a:t>
            </a:r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54091-7149-65F3-4B55-459DDA517858}"/>
              </a:ext>
            </a:extLst>
          </p:cNvPr>
          <p:cNvSpPr txBox="1"/>
          <p:nvPr/>
        </p:nvSpPr>
        <p:spPr>
          <a:xfrm>
            <a:off x="-1829" y="-468688"/>
            <a:ext cx="569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Sort items largest to smallest with the Edit Data function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2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0" y="1417320"/>
          <a:ext cx="10744200" cy="467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883320E-2885-3FAB-76BD-D1AA75E0A597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pl-PL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Good practice #4 – Editing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56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26160" y="130587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8A68992-9653-4C7D-098D-24881693D555}"/>
              </a:ext>
            </a:extLst>
          </p:cNvPr>
          <p:cNvSpPr txBox="1">
            <a:spLocks/>
          </p:cNvSpPr>
          <p:nvPr/>
        </p:nvSpPr>
        <p:spPr>
          <a:xfrm>
            <a:off x="1320800" y="6477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pl-PL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Good practice #4 – Editing</a:t>
            </a:r>
            <a:endParaRPr lang="pl-P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29D64-735D-E629-23E9-762B03BB6A04}"/>
              </a:ext>
            </a:extLst>
          </p:cNvPr>
          <p:cNvSpPr txBox="1"/>
          <p:nvPr/>
        </p:nvSpPr>
        <p:spPr>
          <a:xfrm>
            <a:off x="-1829" y="-1252459"/>
            <a:ext cx="372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1. Color code the 3 largest categories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AE2B0-CD98-2C39-C992-3A18A42D5F4E}"/>
              </a:ext>
            </a:extLst>
          </p:cNvPr>
          <p:cNvSpPr txBox="1"/>
          <p:nvPr/>
        </p:nvSpPr>
        <p:spPr>
          <a:xfrm>
            <a:off x="0" y="-883127"/>
            <a:ext cx="415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2. Add data labels and make them bigger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F5A62-E113-B3B2-CA89-37E17C74269F}"/>
              </a:ext>
            </a:extLst>
          </p:cNvPr>
          <p:cNvSpPr txBox="1"/>
          <p:nvPr/>
        </p:nvSpPr>
        <p:spPr>
          <a:xfrm>
            <a:off x="0" y="-513795"/>
            <a:ext cx="470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rPr>
              <a:t>3. Give the Horizontal and Vertical axis a line fill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0878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186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Good Looking 1</vt:lpstr>
      <vt:lpstr>Good practice#1 - Text orientation</vt:lpstr>
      <vt:lpstr>Good practice#1 - Text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practice#1 - Text orientation</dc:title>
  <dc:creator>Andrew P</dc:creator>
  <cp:lastModifiedBy>Warongkorn Thavornprasit</cp:lastModifiedBy>
  <cp:revision>3</cp:revision>
  <dcterms:created xsi:type="dcterms:W3CDTF">2022-08-02T07:11:43Z</dcterms:created>
  <dcterms:modified xsi:type="dcterms:W3CDTF">2023-05-13T08:30:15Z</dcterms:modified>
</cp:coreProperties>
</file>