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66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8913947-F628-4F5F-AB61-6E4ACF317C58}">
          <p14:sldIdLst>
            <p14:sldId id="257"/>
            <p14:sldId id="258"/>
            <p14:sldId id="266"/>
            <p14:sldId id="267"/>
          </p14:sldIdLst>
        </p14:section>
        <p14:section name="Situation" id="{08EDD7BD-7BD0-4A8E-9DB8-47A741FD5419}">
          <p14:sldIdLst>
            <p14:sldId id="259"/>
            <p14:sldId id="260"/>
          </p14:sldIdLst>
        </p14:section>
        <p14:section name="Complication" id="{99011093-4A5B-438C-B7BD-E9B0587B0BF7}">
          <p14:sldIdLst>
            <p14:sldId id="261"/>
            <p14:sldId id="262"/>
          </p14:sldIdLst>
        </p14:section>
        <p14:section name="Course of action" id="{D12B9E57-8ADE-4AF8-8C05-EAC991F2428C}">
          <p14:sldIdLst>
            <p14:sldId id="263"/>
          </p14:sldIdLst>
        </p14:section>
        <p14:section name="Closure" id="{331A68DA-25C6-4AD5-826B-1285E06437FD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 autoAdjust="0"/>
    <p:restoredTop sz="96785" autoAdjust="0"/>
  </p:normalViewPr>
  <p:slideViewPr>
    <p:cSldViewPr snapToGrid="0" showGuides="1">
      <p:cViewPr>
        <p:scale>
          <a:sx n="100" d="100"/>
          <a:sy n="100" d="100"/>
        </p:scale>
        <p:origin x="1642" y="44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13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008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Freshly Fruit Juice sales volume</a:t>
            </a:r>
            <a:r>
              <a:rPr lang="en-US" sz="1800" dirty="0"/>
              <a:t>, </a:t>
            </a:r>
          </a:p>
          <a:p>
            <a:pPr algn="l">
              <a:defRPr sz="1800"/>
            </a:pPr>
            <a:r>
              <a:rPr lang="en-US" sz="1800" dirty="0"/>
              <a:t>in million units</a:t>
            </a:r>
          </a:p>
        </c:rich>
      </c:tx>
      <c:layout>
        <c:manualLayout>
          <c:xMode val="edge"/>
          <c:yMode val="edge"/>
          <c:x val="1.3477426059997572E-3"/>
          <c:y val="2.749140893470790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Freshly Fruit Juice sales volume, in million units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419-4DC2-A398-60BBFC2866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2037</c:v>
                </c:pt>
                <c:pt idx="1">
                  <c:v>2038</c:v>
                </c:pt>
                <c:pt idx="2">
                  <c:v>2039</c:v>
                </c:pt>
                <c:pt idx="3">
                  <c:v>2040</c:v>
                </c:pt>
                <c:pt idx="4">
                  <c:v>2041 (projected)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2.15</c:v>
                </c:pt>
                <c:pt idx="1">
                  <c:v>2.1</c:v>
                </c:pt>
                <c:pt idx="2">
                  <c:v>2</c:v>
                </c:pt>
                <c:pt idx="3">
                  <c:v>1.7</c:v>
                </c:pt>
                <c:pt idx="4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19-4DC2-A398-60BBFC286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0135248"/>
        <c:axId val="290136080"/>
      </c:barChart>
      <c:catAx>
        <c:axId val="29013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136080"/>
        <c:crosses val="autoZero"/>
        <c:auto val="1"/>
        <c:lblAlgn val="ctr"/>
        <c:lblOffset val="100"/>
        <c:noMultiLvlLbl val="0"/>
      </c:catAx>
      <c:valAx>
        <c:axId val="2901360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90135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Household drinking water consumption</a:t>
            </a:r>
            <a:r>
              <a:rPr lang="en-US" sz="1800" dirty="0"/>
              <a:t>,</a:t>
            </a:r>
            <a:br>
              <a:rPr lang="pl-PL" sz="1800" dirty="0"/>
            </a:br>
            <a:r>
              <a:rPr lang="pl-PL" sz="1800" dirty="0"/>
              <a:t>In liters,</a:t>
            </a:r>
            <a:r>
              <a:rPr lang="en-US" sz="1800" dirty="0"/>
              <a:t> daily average in US, 2023-2040</a:t>
            </a:r>
          </a:p>
        </c:rich>
      </c:tx>
      <c:layout>
        <c:manualLayout>
          <c:xMode val="edge"/>
          <c:yMode val="edge"/>
          <c:x val="6.7660166640243224E-4"/>
          <c:y val="2.749140893470790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031284680019027E-2"/>
          <c:y val="0.23747771734718728"/>
          <c:w val="0.88544240694745369"/>
          <c:h val="0.628524393213734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Household drinking water consumption, daily average in US, 2023-2040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79A-4786-BEBE-B93E2F2FCBB0}"/>
                </c:ext>
              </c:extLst>
            </c:dLbl>
            <c:dLbl>
              <c:idx val="8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79A-4786-BEBE-B93E2F2FCBB0}"/>
                </c:ext>
              </c:extLst>
            </c:dLbl>
            <c:dLbl>
              <c:idx val="15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79A-4786-BEBE-B93E2F2FCB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Sheet1!$A$2:$A$19</c:f>
              <c:numCache>
                <c:formatCode>General</c:formatCode>
                <c:ptCount val="18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  <c:pt idx="3">
                  <c:v>2026</c:v>
                </c:pt>
                <c:pt idx="4">
                  <c:v>2027</c:v>
                </c:pt>
                <c:pt idx="5">
                  <c:v>2028</c:v>
                </c:pt>
                <c:pt idx="6">
                  <c:v>2029</c:v>
                </c:pt>
                <c:pt idx="7">
                  <c:v>2030</c:v>
                </c:pt>
                <c:pt idx="8">
                  <c:v>2031</c:v>
                </c:pt>
                <c:pt idx="9">
                  <c:v>2032</c:v>
                </c:pt>
                <c:pt idx="10">
                  <c:v>2033</c:v>
                </c:pt>
                <c:pt idx="11">
                  <c:v>2034</c:v>
                </c:pt>
                <c:pt idx="12">
                  <c:v>2035</c:v>
                </c:pt>
                <c:pt idx="13">
                  <c:v>2036</c:v>
                </c:pt>
                <c:pt idx="14">
                  <c:v>2037</c:v>
                </c:pt>
                <c:pt idx="15">
                  <c:v>2038</c:v>
                </c:pt>
                <c:pt idx="16">
                  <c:v>2039</c:v>
                </c:pt>
                <c:pt idx="17">
                  <c:v>2040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120</c:v>
                </c:pt>
                <c:pt idx="1">
                  <c:v>126</c:v>
                </c:pt>
                <c:pt idx="2">
                  <c:v>127</c:v>
                </c:pt>
                <c:pt idx="3">
                  <c:v>124</c:v>
                </c:pt>
                <c:pt idx="4">
                  <c:v>128</c:v>
                </c:pt>
                <c:pt idx="5">
                  <c:v>127</c:v>
                </c:pt>
                <c:pt idx="6">
                  <c:v>127</c:v>
                </c:pt>
                <c:pt idx="7">
                  <c:v>130</c:v>
                </c:pt>
                <c:pt idx="8">
                  <c:v>128.6</c:v>
                </c:pt>
                <c:pt idx="9">
                  <c:v>127.9</c:v>
                </c:pt>
                <c:pt idx="10">
                  <c:v>128.19999999999999</c:v>
                </c:pt>
                <c:pt idx="11">
                  <c:v>127.5</c:v>
                </c:pt>
                <c:pt idx="12">
                  <c:v>128.69999999999999</c:v>
                </c:pt>
                <c:pt idx="13">
                  <c:v>129.6</c:v>
                </c:pt>
                <c:pt idx="14">
                  <c:v>129.6</c:v>
                </c:pt>
                <c:pt idx="15">
                  <c:v>133.5</c:v>
                </c:pt>
                <c:pt idx="16">
                  <c:v>129.69999999999999</c:v>
                </c:pt>
                <c:pt idx="17">
                  <c:v>134.30000000000001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9A-4786-BEBE-B93E2F2FCB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6446400"/>
        <c:axId val="676447232"/>
      </c:lineChart>
      <c:catAx>
        <c:axId val="67644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447232"/>
        <c:crosses val="autoZero"/>
        <c:auto val="1"/>
        <c:lblAlgn val="ctr"/>
        <c:lblOffset val="100"/>
        <c:tickLblSkip val="3"/>
        <c:noMultiLvlLbl val="0"/>
      </c:catAx>
      <c:valAx>
        <c:axId val="676447232"/>
        <c:scaling>
          <c:orientation val="minMax"/>
          <c:min val="1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446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Beverage consumption (nonalcoholic) in US</a:t>
            </a:r>
            <a:r>
              <a:rPr lang="pl-PL" sz="1600" b="1" dirty="0"/>
              <a:t>,</a:t>
            </a:r>
          </a:p>
          <a:p>
            <a:pPr algn="l">
              <a:defRPr sz="1600"/>
            </a:pPr>
            <a:r>
              <a:rPr lang="en-US" sz="1600" dirty="0"/>
              <a:t> in % of total, 2040</a:t>
            </a:r>
          </a:p>
        </c:rich>
      </c:tx>
      <c:layout>
        <c:manualLayout>
          <c:xMode val="edge"/>
          <c:yMode val="edge"/>
          <c:x val="2.1867568567351899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Beverage consumption (nonalcoholic) in US in % of total, 2040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25A-472D-80C6-A6FCC0DF5D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25A-472D-80C6-A6FCC0DF5D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25A-472D-80C6-A6FCC0DF5D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0C-4253-BF9E-F4240E2DF57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50C-4253-BF9E-F4240E2DF57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25A-472D-80C6-A6FCC0DF5D37}"/>
              </c:ext>
            </c:extLst>
          </c:dPt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150C-4253-BF9E-F4240E2DF571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150C-4253-BF9E-F4240E2DF5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Water</c:v>
                </c:pt>
                <c:pt idx="1">
                  <c:v>Coffe</c:v>
                </c:pt>
                <c:pt idx="2">
                  <c:v>Tea</c:v>
                </c:pt>
                <c:pt idx="3">
                  <c:v>Milk</c:v>
                </c:pt>
                <c:pt idx="4">
                  <c:v>Fruit Juice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51.2</c:v>
                </c:pt>
                <c:pt idx="1">
                  <c:v>14.9</c:v>
                </c:pt>
                <c:pt idx="2">
                  <c:v>8.6999999999999993</c:v>
                </c:pt>
                <c:pt idx="3">
                  <c:v>5.5</c:v>
                </c:pt>
                <c:pt idx="4">
                  <c:v>5.0999999999999996</c:v>
                </c:pt>
                <c:pt idx="5">
                  <c:v>14.6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0C-4253-BF9E-F4240E2DF57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0.17196</cdr:y>
    </cdr:from>
    <cdr:to>
      <cdr:x>0.11946</cdr:x>
      <cdr:y>0.23299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E4FA7C0-7F34-D715-2136-7CBF033B1E06}"/>
            </a:ext>
          </a:extLst>
        </cdr:cNvPr>
        <cdr:cNvSpPr txBox="1"/>
      </cdr:nvSpPr>
      <cdr:spPr>
        <a:xfrm xmlns:a="http://schemas.openxmlformats.org/drawingml/2006/main">
          <a:off x="0" y="794385"/>
          <a:ext cx="678180" cy="2819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pl-PL" sz="1100" dirty="0"/>
            <a:t>In liters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0.80805</cdr:x>
      <cdr:y>0.91601</cdr:y>
    </cdr:from>
    <cdr:to>
      <cdr:x>0.92617</cdr:x>
      <cdr:y>0.97704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EA44B224-9016-8B25-1B55-1833DFD52C2D}"/>
            </a:ext>
          </a:extLst>
        </cdr:cNvPr>
        <cdr:cNvSpPr txBox="1"/>
      </cdr:nvSpPr>
      <cdr:spPr>
        <a:xfrm xmlns:a="http://schemas.openxmlformats.org/drawingml/2006/main">
          <a:off x="4587240" y="4231640"/>
          <a:ext cx="670560" cy="2819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pl-PL" sz="1100" dirty="0"/>
            <a:t>Year</a:t>
          </a:r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C9312-C2BA-4A83-935D-DCB19D68C49B}" type="datetimeFigureOut">
              <a:rPr lang="pl-PL" smtClean="0"/>
              <a:t>07.10.2022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D57B5-08FF-437E-A094-2E94510973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4366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D57B5-08FF-437E-A094-2E945109738A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5511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4560" y="1656079"/>
            <a:ext cx="7426960" cy="1309371"/>
          </a:xfrm>
        </p:spPr>
        <p:txBody>
          <a:bodyPr anchor="t" anchorCtr="0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4560" y="3114358"/>
            <a:ext cx="7426960" cy="109188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B53B1D5-5935-54F7-F111-FF60FD6C64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271838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96E7DFD-2FA0-0D07-1DB8-A9F7ED3D94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63925" y="4327525"/>
            <a:ext cx="2632075" cy="69215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4813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 userDrawn="1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18AC-27AB-3A69-C28F-B578E2D4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43205"/>
            <a:ext cx="11658600" cy="1325563"/>
          </a:xfrm>
        </p:spPr>
        <p:txBody>
          <a:bodyPr lIns="45720" rIns="45720" anchor="t" anchorCtr="0"/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8176D-7857-D5DE-CCB8-EDC8E059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BE92-95DD-4E14-9950-1A07929FE18D}" type="datetime1">
              <a:rPr lang="pl-PL" smtClean="0"/>
              <a:t>07.10.2022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267A3-B149-409C-7D4C-7CEFEE93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2041 Konscript. All rights reserved.</a:t>
            </a:r>
            <a:endParaRPr lang="pl-P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F61A0-58B7-F529-9CA0-06452FAE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D463AE-1C4D-63A5-CBF8-C2E4D53062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700" y="1667192"/>
            <a:ext cx="11658600" cy="4619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427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nt L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18AC-27AB-3A69-C28F-B578E2D4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43205"/>
            <a:ext cx="11658600" cy="1325563"/>
          </a:xfrm>
        </p:spPr>
        <p:txBody>
          <a:bodyPr lIns="45720" rIns="45720" anchor="t" anchorCtr="0"/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8176D-7857-D5DE-CCB8-EDC8E059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BE92-95DD-4E14-9950-1A07929FE18D}" type="datetime1">
              <a:rPr lang="pl-PL" smtClean="0"/>
              <a:t>07.10.2022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267A3-B149-409C-7D4C-7CEFEE93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2041 Konscript. All rights reserved.</a:t>
            </a:r>
            <a:endParaRPr lang="pl-P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F61A0-58B7-F529-9CA0-06452FAE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D463AE-1C4D-63A5-CBF8-C2E4D53062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700" y="1667191"/>
            <a:ext cx="5676900" cy="4619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EFED5F3-E079-4855-4578-4D435B518D7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48400" y="1667191"/>
            <a:ext cx="5676900" cy="4619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945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ent T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18AC-27AB-3A69-C28F-B578E2D4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43205"/>
            <a:ext cx="11658600" cy="1325563"/>
          </a:xfrm>
        </p:spPr>
        <p:txBody>
          <a:bodyPr lIns="45720" rIns="45720" anchor="t" anchorCtr="0"/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8176D-7857-D5DE-CCB8-EDC8E059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BE92-95DD-4E14-9950-1A07929FE18D}" type="datetime1">
              <a:rPr lang="pl-PL" smtClean="0"/>
              <a:t>07.10.2022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267A3-B149-409C-7D4C-7CEFEE93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2041 Konscript. All rights reserved.</a:t>
            </a:r>
            <a:endParaRPr lang="pl-P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F61A0-58B7-F529-9CA0-06452FAE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D463AE-1C4D-63A5-CBF8-C2E4D53062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700" y="1654809"/>
            <a:ext cx="11658600" cy="2264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E30785F-FB01-B919-02B0-079F8F8C83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66700" y="4005579"/>
            <a:ext cx="11658600" cy="2264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936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18AC-27AB-3A69-C28F-B578E2D4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43205"/>
            <a:ext cx="11658600" cy="1325563"/>
          </a:xfrm>
        </p:spPr>
        <p:txBody>
          <a:bodyPr lIns="45720" rIns="45720" anchor="t" anchorCtr="0"/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8176D-7857-D5DE-CCB8-EDC8E059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BE92-95DD-4E14-9950-1A07929FE18D}" type="datetime1">
              <a:rPr lang="pl-PL" smtClean="0"/>
              <a:t>07.10.2022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267A3-B149-409C-7D4C-7CEFEE93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2041 Konscript. All rights reserved.</a:t>
            </a:r>
            <a:endParaRPr lang="pl-P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F61A0-58B7-F529-9CA0-06452FAE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408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460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10800" y="6356350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7BE92-95DD-4E14-9950-1A07929FE18D}" type="datetime1">
              <a:rPr lang="pl-PL" smtClean="0"/>
              <a:pPr/>
              <a:t>07.10.2022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" y="6356349"/>
            <a:ext cx="3825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2041 Konscript. All rights reserved.</a:t>
            </a:r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2360" y="6356350"/>
            <a:ext cx="6629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074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orient="horz" pos="2160" userDrawn="1">
          <p15:clr>
            <a:srgbClr val="F26B43"/>
          </p15:clr>
        </p15:guide>
        <p15:guide id="15" pos="3840" userDrawn="1">
          <p15:clr>
            <a:srgbClr val="F26B43"/>
          </p15:clr>
        </p15:guide>
        <p15:guide id="16" pos="7512" userDrawn="1">
          <p15:clr>
            <a:srgbClr val="F26B43"/>
          </p15:clr>
        </p15:guide>
        <p15:guide id="17" pos="168" userDrawn="1">
          <p15:clr>
            <a:srgbClr val="F26B43"/>
          </p15:clr>
        </p15:guide>
        <p15:guide id="18" pos="3936" userDrawn="1">
          <p15:clr>
            <a:srgbClr val="FDE53C"/>
          </p15:clr>
        </p15:guide>
        <p15:guide id="19" pos="3744" userDrawn="1">
          <p15:clr>
            <a:srgbClr val="FDE53C"/>
          </p15:clr>
        </p15:guide>
        <p15:guide id="20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dc.gov/nchs/products/databriefs/db376.htm" TargetMode="External"/><Relationship Id="rId3" Type="http://schemas.openxmlformats.org/officeDocument/2006/relationships/hyperlink" Target="https://www.cdc.gov/healthyweight/healthy_eating/water-and-healthier-drinks.html" TargetMode="External"/><Relationship Id="rId7" Type="http://schemas.openxmlformats.org/officeDocument/2006/relationships/hyperlink" Target="https://www.statista.com/statistics/387199/us-consumption-share-of-beverages-by-segmen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dc.gov/obesity/downloads/early-childhood-drinking-water-toolkit-final-508reduced.pdf" TargetMode="External"/><Relationship Id="rId5" Type="http://schemas.openxmlformats.org/officeDocument/2006/relationships/hyperlink" Target="https://www.cdc.gov/healthyweight/healthy_eating/drinks.html" TargetMode="External"/><Relationship Id="rId10" Type="http://schemas.openxmlformats.org/officeDocument/2006/relationships/hyperlink" Target="https://bottledwater.org/bottled-water-advertising/" TargetMode="External"/><Relationship Id="rId4" Type="http://schemas.openxmlformats.org/officeDocument/2006/relationships/hyperlink" Target="https://www.dietaryguidelines.gov/sites/default/files/2020-12/Dietary_Guidelines_for_Americans_2020-2025.pdf" TargetMode="External"/><Relationship Id="rId9" Type="http://schemas.openxmlformats.org/officeDocument/2006/relationships/hyperlink" Target="https://bottledwater.org/bottled-water-consumption-shif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011EA8-B258-7B94-330E-5295621330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 anchorCtr="0"/>
          <a:lstStyle/>
          <a:p>
            <a:r>
              <a:rPr lang="pl-PL" dirty="0"/>
              <a:t>Reinventing “Freshly” company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64E18E3-A77E-752A-2D3A-977BFB36F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Recommendations to rebrand key products and reinvigorate sales</a:t>
            </a:r>
            <a:endParaRPr lang="pl-PL" dirty="0"/>
          </a:p>
        </p:txBody>
      </p:sp>
      <p:pic>
        <p:nvPicPr>
          <p:cNvPr id="11" name="Picture Placeholder 10" descr="A glass with a drink and a lemon slice on top&#10;&#10;Description automatically generated with low confidence">
            <a:extLst>
              <a:ext uri="{FF2B5EF4-FFF2-40B4-BE49-F238E27FC236}">
                <a16:creationId xmlns:a16="http://schemas.microsoft.com/office/drawing/2014/main" id="{1551F69C-ABC7-30A4-58C5-8AEC3FF3FF7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9" r="14219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A7D184-8D65-585B-416C-1A578F7AB8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Dec 2041</a:t>
            </a:r>
            <a:endParaRPr lang="pl-PL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A836C2-3FC4-5B49-A95A-CB1B8B0AE50A}"/>
              </a:ext>
            </a:extLst>
          </p:cNvPr>
          <p:cNvGrpSpPr/>
          <p:nvPr/>
        </p:nvGrpSpPr>
        <p:grpSpPr>
          <a:xfrm>
            <a:off x="8624029" y="5454188"/>
            <a:ext cx="3415570" cy="776433"/>
            <a:chOff x="8509730" y="5335037"/>
            <a:chExt cx="3415570" cy="776433"/>
          </a:xfrm>
        </p:grpSpPr>
        <p:pic>
          <p:nvPicPr>
            <p:cNvPr id="13" name="Picture 12" descr="A red and white sign&#10;&#10;Description automatically generated with low confidence">
              <a:extLst>
                <a:ext uri="{FF2B5EF4-FFF2-40B4-BE49-F238E27FC236}">
                  <a16:creationId xmlns:a16="http://schemas.microsoft.com/office/drawing/2014/main" id="{E3C04DA4-4CE1-023E-AC65-B4EDD7CE5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8305" y="5335037"/>
              <a:ext cx="2116995" cy="64562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5F9F69-05C9-2A87-7C06-A67D1CE09672}"/>
                </a:ext>
              </a:extLst>
            </p:cNvPr>
            <p:cNvSpPr txBox="1"/>
            <p:nvPr/>
          </p:nvSpPr>
          <p:spPr>
            <a:xfrm>
              <a:off x="8509730" y="5849860"/>
              <a:ext cx="335048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50" dirty="0"/>
                <a:t>The material is confidential. All rights reserved.</a:t>
              </a:r>
              <a:endParaRPr lang="pl-PL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4416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7BE5-158B-1DEC-A8CA-E3F806049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43205"/>
            <a:ext cx="11658600" cy="661035"/>
          </a:xfrm>
        </p:spPr>
        <p:txBody>
          <a:bodyPr/>
          <a:lstStyle/>
          <a:p>
            <a:r>
              <a:rPr lang="pl-PL" dirty="0"/>
              <a:t>References: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8F029-800B-D8B2-1E5F-A26554E2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2041 Konscript. All rights reserved.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E6773-DE5B-3986-94D3-1005ED7D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10</a:t>
            </a:fld>
            <a:endParaRPr lang="pl-P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574188-4FF3-F0C5-6012-7F8196EC8A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700" y="904240"/>
            <a:ext cx="11658600" cy="3199606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https://www.cdc.gov/healthyweight/healthy_eating/water-and-healthier-drinks.html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https://www.dietaryguidelines.gov/sites/default/files/2020-12/Dietary</a:t>
            </a:r>
            <a:br>
              <a:rPr lang="pl-PL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</a:br>
            <a:r>
              <a:rPr lang="en-US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_Guidelines_for_Americans_2020-2025.pdf#page=48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https://www.cdc.gov/healthyweight/healthy_eating/drinks.html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https://www.cdc.gov/obesity/downloads/early-childhood-drinking-water-toolkit-final-508reduced.pdf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https://www.statista.com/statistics/387199/us-consumption-share-of-beverages-by-segment/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https://www.cdc.gov/nchs/products/databriefs/db376.htm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https://www.statista.com/statistics/387199/us-consumption-share-of-beverages-by-segment/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https://bottledwater.org/bottled-water-consumption-shift/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https://bottledwater.org/bottled-water-advertising/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7F47A6D-4FF6-ACE4-CC34-0299A6F71B5E}"/>
              </a:ext>
            </a:extLst>
          </p:cNvPr>
          <p:cNvSpPr txBox="1">
            <a:spLocks/>
          </p:cNvSpPr>
          <p:nvPr/>
        </p:nvSpPr>
        <p:spPr>
          <a:xfrm>
            <a:off x="266700" y="4392771"/>
            <a:ext cx="11658600" cy="744220"/>
          </a:xfrm>
          <a:prstGeom prst="rect">
            <a:avLst/>
          </a:prstGeom>
        </p:spPr>
        <p:txBody>
          <a:bodyPr vert="horz" lIns="45720" tIns="45720" rIns="4572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Special thanks to: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008F-5769-44CA-A794-3FE3C21E6115}"/>
              </a:ext>
            </a:extLst>
          </p:cNvPr>
          <p:cNvSpPr txBox="1"/>
          <p:nvPr/>
        </p:nvSpPr>
        <p:spPr>
          <a:xfrm>
            <a:off x="266700" y="5030430"/>
            <a:ext cx="10574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Author would like to thank Joe Joel for sharing information about bottled water and fruit juice sales within</a:t>
            </a:r>
            <a:r>
              <a:rPr lang="pl-PL" dirty="0"/>
              <a:t> </a:t>
            </a:r>
            <a:r>
              <a:rPr lang="en-US" dirty="0"/>
              <a:t>His company “Juicer”.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50441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011EA8-B258-7B94-330E-529562133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474" y="1119825"/>
            <a:ext cx="7426960" cy="1309371"/>
          </a:xfrm>
        </p:spPr>
        <p:txBody>
          <a:bodyPr anchor="b" anchorCtr="0"/>
          <a:lstStyle/>
          <a:p>
            <a:pPr algn="r"/>
            <a:r>
              <a:rPr lang="pl-PL" dirty="0"/>
              <a:t>Reinventing “Freshly” company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64E18E3-A77E-752A-2D3A-977BFB36F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474" y="2578104"/>
            <a:ext cx="7426960" cy="1091882"/>
          </a:xfrm>
        </p:spPr>
        <p:txBody>
          <a:bodyPr/>
          <a:lstStyle/>
          <a:p>
            <a:pPr algn="r">
              <a:lnSpc>
                <a:spcPct val="150000"/>
              </a:lnSpc>
            </a:pPr>
            <a:r>
              <a:rPr lang="pl-PL" dirty="0"/>
              <a:t>Thank you for listening</a:t>
            </a:r>
            <a:br>
              <a:rPr lang="pl-PL" dirty="0"/>
            </a:br>
            <a:r>
              <a:rPr lang="pl-PL" dirty="0"/>
              <a:t>Ready for questions</a:t>
            </a:r>
          </a:p>
        </p:txBody>
      </p:sp>
      <p:pic>
        <p:nvPicPr>
          <p:cNvPr id="11" name="Picture Placeholder 10" descr="A glass with a drink and a lemon slice on top&#10;&#10;Description automatically generated with low confidence">
            <a:extLst>
              <a:ext uri="{FF2B5EF4-FFF2-40B4-BE49-F238E27FC236}">
                <a16:creationId xmlns:a16="http://schemas.microsoft.com/office/drawing/2014/main" id="{1551F69C-ABC7-30A4-58C5-8AEC3FF3FF7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9" r="14219"/>
          <a:stretch>
            <a:fillRect/>
          </a:stretch>
        </p:blipFill>
        <p:spPr>
          <a:xfrm>
            <a:off x="8920162" y="0"/>
            <a:ext cx="3271838" cy="68580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A7D184-8D65-585B-416C-1A578F7AB8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21359" y="3860721"/>
            <a:ext cx="2632075" cy="692150"/>
          </a:xfrm>
        </p:spPr>
        <p:txBody>
          <a:bodyPr/>
          <a:lstStyle/>
          <a:p>
            <a:pPr algn="r"/>
            <a:r>
              <a:rPr lang="en-US" dirty="0"/>
              <a:t>Dec 2041</a:t>
            </a:r>
            <a:endParaRPr lang="pl-PL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A836C2-3FC4-5B49-A95A-CB1B8B0AE50A}"/>
              </a:ext>
            </a:extLst>
          </p:cNvPr>
          <p:cNvGrpSpPr/>
          <p:nvPr/>
        </p:nvGrpSpPr>
        <p:grpSpPr>
          <a:xfrm>
            <a:off x="915289" y="5349958"/>
            <a:ext cx="3350482" cy="776433"/>
            <a:chOff x="8556029" y="5335037"/>
            <a:chExt cx="3350482" cy="776433"/>
          </a:xfrm>
        </p:grpSpPr>
        <p:pic>
          <p:nvPicPr>
            <p:cNvPr id="13" name="Picture 12" descr="A red and white sign&#10;&#10;Description automatically generated with low confidence">
              <a:extLst>
                <a:ext uri="{FF2B5EF4-FFF2-40B4-BE49-F238E27FC236}">
                  <a16:creationId xmlns:a16="http://schemas.microsoft.com/office/drawing/2014/main" id="{E3C04DA4-4CE1-023E-AC65-B4EDD7CE5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3986" y="5335037"/>
              <a:ext cx="2116995" cy="64562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5F9F69-05C9-2A87-7C06-A67D1CE09672}"/>
                </a:ext>
              </a:extLst>
            </p:cNvPr>
            <p:cNvSpPr txBox="1"/>
            <p:nvPr/>
          </p:nvSpPr>
          <p:spPr>
            <a:xfrm>
              <a:off x="8556029" y="5849860"/>
              <a:ext cx="335048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The material is confidential. All rights reserved.</a:t>
              </a:r>
              <a:endParaRPr lang="pl-PL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577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EC98DB-369B-5406-6736-18DFA1EAB13F}"/>
              </a:ext>
            </a:extLst>
          </p:cNvPr>
          <p:cNvSpPr/>
          <p:nvPr/>
        </p:nvSpPr>
        <p:spPr>
          <a:xfrm>
            <a:off x="2575560" y="558800"/>
            <a:ext cx="7040880" cy="1325563"/>
          </a:xfrm>
          <a:prstGeom prst="rect">
            <a:avLst/>
          </a:prstGeom>
          <a:pattFill prst="pct10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A85FB-190E-444A-66F6-25AA0B87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818197"/>
            <a:ext cx="11658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have a choice:</a:t>
            </a:r>
            <a:endParaRPr lang="pl-PL" sz="5400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31529-D9F6-50DC-3D25-F9A549B8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© 2041 Konscript. All rights reserved.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1ED67-6EEB-5B52-58DD-9E9A35DD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>
                <a:solidFill>
                  <a:schemeClr val="bg1"/>
                </a:solidFill>
              </a:rPr>
              <a:t>2</a:t>
            </a:fld>
            <a:endParaRPr lang="pl-PL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D590C5-3BAE-C07B-CFC3-09375AAD2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46960" y="2143760"/>
            <a:ext cx="7498080" cy="4142739"/>
          </a:xfrm>
        </p:spPr>
        <p:txBody>
          <a:bodyPr>
            <a:normAutofit/>
          </a:bodyPr>
          <a:lstStyle/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6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Remain a drink that contributes to </a:t>
            </a:r>
            <a:r>
              <a:rPr lang="en-US" sz="36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25% </a:t>
            </a:r>
            <a:r>
              <a:rPr lang="en-US" sz="36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daily sugar intake </a:t>
            </a:r>
            <a:endParaRPr lang="pl-PL" sz="3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6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endParaRPr lang="pl-PL" sz="3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become a nutrient-rich and healthy lifestyle beverage</a:t>
            </a:r>
            <a:endParaRPr lang="pl-P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59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5E98-8C82-91A7-C52B-BE454713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Executive Summary Slide: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CED94-8245-6A3A-3F27-AE50CA99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2041 Konscript. All rights reserved.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363B6-61FE-0A11-F0DE-704CA66F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3</a:t>
            </a:fld>
            <a:endParaRPr lang="pl-P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2A3A7E-F41E-F390-9CCC-1AD0C6F045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b="1" dirty="0"/>
              <a:t>Market insights and difficulties for fruit juice sales:</a:t>
            </a:r>
          </a:p>
          <a:p>
            <a:r>
              <a:rPr lang="en-US" dirty="0"/>
              <a:t>“Freshly” Fruit Juice sales experience significant decrease due to healthier alternatives</a:t>
            </a:r>
            <a:endParaRPr lang="pl-PL" dirty="0"/>
          </a:p>
          <a:p>
            <a:r>
              <a:rPr lang="en-US" dirty="0"/>
              <a:t>Increasing water and nutrient-rich beverage consumption is a challenge for sweetened drinks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/>
              <a:t>Problems can create new opportunities:</a:t>
            </a:r>
          </a:p>
          <a:p>
            <a:r>
              <a:rPr lang="en-US" dirty="0"/>
              <a:t>As previous year sales show, “Freshly” Fruit Beverage won’t be sustainable for the company in its current form</a:t>
            </a:r>
            <a:endParaRPr lang="pl-PL" dirty="0"/>
          </a:p>
          <a:p>
            <a:r>
              <a:rPr lang="en-US" dirty="0"/>
              <a:t>Age 20-market to be the most appropriate and reachable target for “Freshly” to reestablish brand position and reinvigorate sales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4 recommendations for the Company as their next steps:</a:t>
            </a:r>
          </a:p>
          <a:p>
            <a:r>
              <a:rPr lang="en-US" b="1" dirty="0"/>
              <a:t>Education - </a:t>
            </a:r>
            <a:r>
              <a:rPr lang="pl-PL" dirty="0"/>
              <a:t>Demistify what causes diseases and what sugars are in your product</a:t>
            </a:r>
            <a:endParaRPr lang="en-US" dirty="0"/>
          </a:p>
          <a:p>
            <a:r>
              <a:rPr lang="en-US" b="1" dirty="0"/>
              <a:t>Promotion - </a:t>
            </a:r>
            <a:r>
              <a:rPr lang="pl-PL" dirty="0"/>
              <a:t>Become an ambassador of a healthy event</a:t>
            </a:r>
            <a:endParaRPr lang="en-US" dirty="0"/>
          </a:p>
          <a:p>
            <a:r>
              <a:rPr lang="en-US" b="1" dirty="0"/>
              <a:t>Adjustment - </a:t>
            </a:r>
            <a:r>
              <a:rPr lang="pl-PL" dirty="0"/>
              <a:t>Stay in compliance with government standards</a:t>
            </a:r>
            <a:endParaRPr lang="en-US" dirty="0"/>
          </a:p>
          <a:p>
            <a:r>
              <a:rPr lang="en-US" b="1" dirty="0"/>
              <a:t>Rebranding - </a:t>
            </a:r>
            <a:r>
              <a:rPr lang="pl-PL" dirty="0"/>
              <a:t>Cater to a younger audience (20-39)</a:t>
            </a:r>
          </a:p>
          <a:p>
            <a:pPr marL="0" indent="0">
              <a:buNone/>
            </a:pPr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9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5E98-8C82-91A7-C52B-BE454713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Executive Summary Slide: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CED94-8245-6A3A-3F27-AE50CA99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2041 Konscript. All rights reserved.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363B6-61FE-0A11-F0DE-704CA66F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4</a:t>
            </a:fld>
            <a:endParaRPr lang="pl-PL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5E7F99D-04C2-1BCA-7E2C-8942F4274826}"/>
              </a:ext>
            </a:extLst>
          </p:cNvPr>
          <p:cNvGrpSpPr/>
          <p:nvPr/>
        </p:nvGrpSpPr>
        <p:grpSpPr>
          <a:xfrm>
            <a:off x="263240" y="1206361"/>
            <a:ext cx="3702327" cy="3576928"/>
            <a:chOff x="263240" y="1206361"/>
            <a:chExt cx="3702327" cy="3576928"/>
          </a:xfrm>
        </p:grpSpPr>
        <p:pic>
          <p:nvPicPr>
            <p:cNvPr id="13" name="Graphic 12" descr="Linear Graph with solid fill">
              <a:extLst>
                <a:ext uri="{FF2B5EF4-FFF2-40B4-BE49-F238E27FC236}">
                  <a16:creationId xmlns:a16="http://schemas.microsoft.com/office/drawing/2014/main" id="{6CBEDC99-E008-72E3-D714-393762031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3318" y="1206361"/>
              <a:ext cx="807634" cy="80763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A14249-1C93-C5D8-528A-178B82EF3A03}"/>
                </a:ext>
              </a:extLst>
            </p:cNvPr>
            <p:cNvSpPr txBox="1"/>
            <p:nvPr/>
          </p:nvSpPr>
          <p:spPr>
            <a:xfrm>
              <a:off x="1466106" y="1366602"/>
              <a:ext cx="230284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pl-PL" sz="2000" b="1" dirty="0"/>
                <a:t>Market </a:t>
              </a:r>
              <a:r>
                <a:rPr lang="en-US" sz="2000" b="1" dirty="0"/>
                <a:t>evaluation</a:t>
              </a:r>
              <a:r>
                <a:rPr lang="pl-PL" sz="2000" b="1" dirty="0"/>
                <a:t> 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EB8E745-F2F1-5607-CAC1-EBF50C83DC9E}"/>
                </a:ext>
              </a:extLst>
            </p:cNvPr>
            <p:cNvCxnSpPr>
              <a:cxnSpLocks/>
            </p:cNvCxnSpPr>
            <p:nvPr/>
          </p:nvCxnSpPr>
          <p:spPr>
            <a:xfrm>
              <a:off x="263240" y="2136166"/>
              <a:ext cx="3556406" cy="0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9848970-199F-1A46-F8F5-FD1CE153E045}"/>
                </a:ext>
              </a:extLst>
            </p:cNvPr>
            <p:cNvSpPr txBox="1"/>
            <p:nvPr/>
          </p:nvSpPr>
          <p:spPr>
            <a:xfrm>
              <a:off x="409161" y="2474965"/>
              <a:ext cx="3556406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“Freshly” Fruit Juice sales experience significant decrease due to healthier alternatives</a:t>
              </a:r>
              <a:endParaRPr lang="pl-PL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Increasing water and nutrient-rich beverage consumption is a challenge for sweetened drinks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36E62F4-D920-B8D9-906A-C9F376C940C0}"/>
              </a:ext>
            </a:extLst>
          </p:cNvPr>
          <p:cNvGrpSpPr/>
          <p:nvPr/>
        </p:nvGrpSpPr>
        <p:grpSpPr>
          <a:xfrm>
            <a:off x="4113155" y="1206361"/>
            <a:ext cx="3774901" cy="3853927"/>
            <a:chOff x="4091940" y="1206361"/>
            <a:chExt cx="3774901" cy="3853927"/>
          </a:xfrm>
        </p:grpSpPr>
        <p:pic>
          <p:nvPicPr>
            <p:cNvPr id="11" name="Graphic 10" descr="Lost with solid fill">
              <a:extLst>
                <a:ext uri="{FF2B5EF4-FFF2-40B4-BE49-F238E27FC236}">
                  <a16:creationId xmlns:a16="http://schemas.microsoft.com/office/drawing/2014/main" id="{47FEB949-3272-D673-3978-A3B8A9ABA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81340" y="1206361"/>
              <a:ext cx="807634" cy="80763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B1B557A-4095-8D95-696D-EE6954F539ED}"/>
                </a:ext>
              </a:extLst>
            </p:cNvPr>
            <p:cNvSpPr txBox="1"/>
            <p:nvPr/>
          </p:nvSpPr>
          <p:spPr>
            <a:xfrm>
              <a:off x="5290426" y="1243553"/>
              <a:ext cx="257641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2000" b="1" dirty="0"/>
                <a:t>Problems &amp; opportunities</a:t>
              </a:r>
              <a:endParaRPr lang="pl-PL" sz="2000" b="1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66A8C7-FC7F-C959-E66A-C12B2F62E3BE}"/>
                </a:ext>
              </a:extLst>
            </p:cNvPr>
            <p:cNvCxnSpPr>
              <a:cxnSpLocks/>
            </p:cNvCxnSpPr>
            <p:nvPr/>
          </p:nvCxnSpPr>
          <p:spPr>
            <a:xfrm>
              <a:off x="4091940" y="2136166"/>
              <a:ext cx="3556406" cy="0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92BC7B-873B-E1E7-DCCC-980B443D80D3}"/>
                </a:ext>
              </a:extLst>
            </p:cNvPr>
            <p:cNvSpPr txBox="1"/>
            <p:nvPr/>
          </p:nvSpPr>
          <p:spPr>
            <a:xfrm>
              <a:off x="4091940" y="2474965"/>
              <a:ext cx="3556406" cy="2585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As previous year sales show, “Freshly” Fruit Beverage won’t be sustainable for the company in its current form</a:t>
              </a:r>
              <a:endParaRPr lang="pl-PL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Age 20-market to be the most appropriate and reachable target for “Freshly” to reestablish brand position and reinvigorate sales</a:t>
              </a:r>
              <a:endParaRPr lang="pl-PL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DE30D0A-2257-AF59-B946-7D8E68759C11}"/>
              </a:ext>
            </a:extLst>
          </p:cNvPr>
          <p:cNvGrpSpPr/>
          <p:nvPr/>
        </p:nvGrpSpPr>
        <p:grpSpPr>
          <a:xfrm>
            <a:off x="7920640" y="1206361"/>
            <a:ext cx="3981186" cy="4684924"/>
            <a:chOff x="7920640" y="1206361"/>
            <a:chExt cx="3981186" cy="4684924"/>
          </a:xfrm>
        </p:grpSpPr>
        <p:pic>
          <p:nvPicPr>
            <p:cNvPr id="7" name="Graphic 6" descr="Lightbulb and pencil with solid fill">
              <a:extLst>
                <a:ext uri="{FF2B5EF4-FFF2-40B4-BE49-F238E27FC236}">
                  <a16:creationId xmlns:a16="http://schemas.microsoft.com/office/drawing/2014/main" id="{DDED8370-DB2D-3686-1CF3-0F4FA73CC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74023" y="1206361"/>
              <a:ext cx="807634" cy="80763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978751-EC62-1F12-108D-76EF0CE03E57}"/>
                </a:ext>
              </a:extLst>
            </p:cNvPr>
            <p:cNvSpPr txBox="1"/>
            <p:nvPr/>
          </p:nvSpPr>
          <p:spPr>
            <a:xfrm>
              <a:off x="8934083" y="1366601"/>
              <a:ext cx="296774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pl-PL" sz="2000" b="1" dirty="0"/>
                <a:t>Proposed changes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86D14D5-F21A-05C2-6A5A-51B92A7B10E8}"/>
                </a:ext>
              </a:extLst>
            </p:cNvPr>
            <p:cNvCxnSpPr>
              <a:cxnSpLocks/>
            </p:cNvCxnSpPr>
            <p:nvPr/>
          </p:nvCxnSpPr>
          <p:spPr>
            <a:xfrm>
              <a:off x="7920640" y="2136166"/>
              <a:ext cx="3556406" cy="0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7FADDD-5785-6FEB-4092-4A5A7F7B886C}"/>
                </a:ext>
              </a:extLst>
            </p:cNvPr>
            <p:cNvSpPr txBox="1"/>
            <p:nvPr/>
          </p:nvSpPr>
          <p:spPr>
            <a:xfrm>
              <a:off x="7920640" y="2474965"/>
              <a:ext cx="3556406" cy="34163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pl-PL" dirty="0"/>
                <a:t>4 recommendations for the Company as their next steps: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Education - </a:t>
              </a:r>
              <a:r>
                <a:rPr lang="en-US" dirty="0"/>
                <a:t>Demystify</a:t>
              </a:r>
              <a:r>
                <a:rPr lang="pl-PL" dirty="0"/>
                <a:t> what causes diseases and what sugars are in your product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Promotion - </a:t>
              </a:r>
              <a:r>
                <a:rPr lang="pl-PL" dirty="0"/>
                <a:t>Become an ambassador of a healthy event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Adjustment - </a:t>
              </a:r>
              <a:r>
                <a:rPr lang="pl-PL" dirty="0"/>
                <a:t>Stay in compliance with government standards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Rebranding - </a:t>
              </a:r>
              <a:r>
                <a:rPr lang="pl-PL" dirty="0"/>
                <a:t>Cater to a younger audience (20-39)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343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AFC7E33-B6B5-1335-110D-79A68D96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“Freshly” Fruit Juice sales experience significant decrease due to healthier alternatives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77613-0CBD-B88F-D890-A2F04AE6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2041 Konscript. All rights reserved.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FCD1F-1695-CABF-9329-D24D92E1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5</a:t>
            </a:fld>
            <a:endParaRPr lang="pl-PL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9E7A1409-CD55-17D3-92F4-9115AC77EDE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03554753"/>
              </p:ext>
            </p:extLst>
          </p:nvPr>
        </p:nvGraphicFramePr>
        <p:xfrm>
          <a:off x="266700" y="1666875"/>
          <a:ext cx="5565140" cy="4619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503FA0-99CD-9ECB-FCD4-B5445CE8F84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60160" y="1667191"/>
            <a:ext cx="5565140" cy="461930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Key takeaways between 2039 and 2040:</a:t>
            </a:r>
          </a:p>
          <a:p>
            <a:r>
              <a:rPr lang="en-US" dirty="0"/>
              <a:t>Sales volume between 2039 and 2040 reduced by 300 thousand units</a:t>
            </a:r>
          </a:p>
          <a:p>
            <a:r>
              <a:rPr lang="en-US" dirty="0"/>
              <a:t>Gross revenue 5% lower (from 174 mln USD in 2039 to 165 mln in 240 mln</a:t>
            </a:r>
          </a:p>
          <a:p>
            <a:r>
              <a:rPr lang="en-US" dirty="0"/>
              <a:t>„Freshly” Fruit Juice is mostly sold in stores</a:t>
            </a:r>
          </a:p>
          <a:p>
            <a:r>
              <a:rPr lang="en-US" dirty="0"/>
              <a:t>Online sales make up only 13% of total sales</a:t>
            </a:r>
          </a:p>
          <a:p>
            <a:r>
              <a:rPr lang="en-US" dirty="0"/>
              <a:t>Unit sales experience a slow but consistent decline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5498F4B8-39A3-2E1E-6CF1-A6F454C37F84}"/>
              </a:ext>
            </a:extLst>
          </p:cNvPr>
          <p:cNvSpPr/>
          <p:nvPr/>
        </p:nvSpPr>
        <p:spPr>
          <a:xfrm>
            <a:off x="3413760" y="2651760"/>
            <a:ext cx="833120" cy="406400"/>
          </a:xfrm>
          <a:prstGeom prst="wedgeRectCallout">
            <a:avLst>
              <a:gd name="adj1" fmla="val -101"/>
              <a:gd name="adj2" fmla="val 115000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-300,000 unit sales</a:t>
            </a:r>
            <a:endParaRPr lang="pl-PL" sz="12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A28A604-1C6C-1DF5-EAF6-F59DE2E23530}"/>
              </a:ext>
            </a:extLst>
          </p:cNvPr>
          <p:cNvSpPr/>
          <p:nvPr/>
        </p:nvSpPr>
        <p:spPr>
          <a:xfrm rot="5400000">
            <a:off x="4281170" y="3733800"/>
            <a:ext cx="3629660" cy="2006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848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C04E-2C92-3069-B167-84E2B0FB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water and nutrient-rich beverage consumption is a challenge for sweetened drinks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4CA8E-1F18-EA52-E84B-0F009059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2041 Konscript. All rights reserved.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C7B4D-D651-759B-5B90-214D50F2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6</a:t>
            </a:fld>
            <a:endParaRPr lang="pl-PL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DFF28AA-8392-27B1-8718-F8A1DD01547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51989566"/>
              </p:ext>
            </p:extLst>
          </p:nvPr>
        </p:nvGraphicFramePr>
        <p:xfrm>
          <a:off x="266700" y="1666875"/>
          <a:ext cx="5676900" cy="4619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3DE3FF25-2997-DA23-80D3-B8E6ABAB5BC8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147414730"/>
              </p:ext>
            </p:extLst>
          </p:nvPr>
        </p:nvGraphicFramePr>
        <p:xfrm>
          <a:off x="6248400" y="1666875"/>
          <a:ext cx="5676900" cy="4619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48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B355-4CF1-3799-989D-5869C5E9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previous year sales show, “Freshly” Fruit Beverage won’t be sustainable for the company in its current form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0275C-4893-AB4A-7559-E291FDAA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2041 Konscript. All rights reserved.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4030-568E-CE0F-07BC-9D42F623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7</a:t>
            </a:fld>
            <a:endParaRPr lang="pl-P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39236E-9C72-F476-418F-C0A971F4C4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3620" y="1654809"/>
            <a:ext cx="7449820" cy="2264729"/>
          </a:xfrm>
        </p:spPr>
        <p:txBody>
          <a:bodyPr anchor="ctr" anchorCtr="0"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Sugary drinks are stigmatized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marked as partial cause for diabetes, heart disease and obesity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Fruit beverages are 5,3 %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intake in the US and the trend isn’t positive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3DB8F9-B96E-9CDE-FAC9-129304F537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63620" y="4005579"/>
            <a:ext cx="7449820" cy="2264729"/>
          </a:xfrm>
        </p:spPr>
        <p:txBody>
          <a:bodyPr anchor="ctr" anchorCtr="0"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Added artificial flavors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don’t contribute to better taste and health values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Study found out that “Freshly”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has increased amounts of lead of other metals. Reevaluation of sources necessary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94757F-F090-3D7D-67D0-D959BB6754A8}"/>
              </a:ext>
            </a:extLst>
          </p:cNvPr>
          <p:cNvSpPr/>
          <p:nvPr/>
        </p:nvSpPr>
        <p:spPr>
          <a:xfrm>
            <a:off x="967740" y="2032793"/>
            <a:ext cx="2240280" cy="150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Brand problems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A82D68-169F-2075-073B-11DF84AE961B}"/>
              </a:ext>
            </a:extLst>
          </p:cNvPr>
          <p:cNvSpPr/>
          <p:nvPr/>
        </p:nvSpPr>
        <p:spPr>
          <a:xfrm>
            <a:off x="967740" y="4379118"/>
            <a:ext cx="2240280" cy="150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Product problems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AE5B65-058A-D718-3E19-A00CE87683E0}"/>
              </a:ext>
            </a:extLst>
          </p:cNvPr>
          <p:cNvCxnSpPr>
            <a:cxnSpLocks/>
          </p:cNvCxnSpPr>
          <p:nvPr/>
        </p:nvCxnSpPr>
        <p:spPr>
          <a:xfrm>
            <a:off x="598170" y="3919538"/>
            <a:ext cx="1099566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14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AB7D276-4620-CB71-1E10-93C6735D55CC}"/>
              </a:ext>
            </a:extLst>
          </p:cNvPr>
          <p:cNvSpPr/>
          <p:nvPr/>
        </p:nvSpPr>
        <p:spPr>
          <a:xfrm>
            <a:off x="266700" y="2966719"/>
            <a:ext cx="11665204" cy="107365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52FC372-F44C-6E3F-F205-81040FAF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20-market to be the most appropriate and reachable target for “Freshly” to reestablish brand position and reinvigorate sales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806112-8C15-8FB9-2D7D-62238FCC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2041 Konscript. All rights reserved.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7F90A-3E11-C3D2-7935-70286EB4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8</a:t>
            </a:fld>
            <a:endParaRPr lang="pl-P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512E6-D957-4485-1577-AFA89DF27182}"/>
              </a:ext>
            </a:extLst>
          </p:cNvPr>
          <p:cNvSpPr/>
          <p:nvPr/>
        </p:nvSpPr>
        <p:spPr>
          <a:xfrm>
            <a:off x="266700" y="1954532"/>
            <a:ext cx="1765300" cy="838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20y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89461-395F-10EC-6A46-58FC5E5C17EA}"/>
              </a:ext>
            </a:extLst>
          </p:cNvPr>
          <p:cNvSpPr/>
          <p:nvPr/>
        </p:nvSpPr>
        <p:spPr>
          <a:xfrm>
            <a:off x="266700" y="3071743"/>
            <a:ext cx="1765300" cy="838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20y – 39y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687F9B-BD64-4BCB-C610-0FFF698A9C85}"/>
              </a:ext>
            </a:extLst>
          </p:cNvPr>
          <p:cNvSpPr/>
          <p:nvPr/>
        </p:nvSpPr>
        <p:spPr>
          <a:xfrm>
            <a:off x="266700" y="4188954"/>
            <a:ext cx="1765300" cy="838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39y – 64y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071AE8-C5AE-E148-5407-396C41631884}"/>
              </a:ext>
            </a:extLst>
          </p:cNvPr>
          <p:cNvSpPr/>
          <p:nvPr/>
        </p:nvSpPr>
        <p:spPr>
          <a:xfrm>
            <a:off x="266700" y="5306166"/>
            <a:ext cx="1765300" cy="838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65y +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A6465E-F426-408B-35BC-6EE852E7F6CB}"/>
              </a:ext>
            </a:extLst>
          </p:cNvPr>
          <p:cNvSpPr txBox="1"/>
          <p:nvPr/>
        </p:nvSpPr>
        <p:spPr>
          <a:xfrm>
            <a:off x="527224" y="1444841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Age group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F751F0-B941-BA72-4987-3E7565B03556}"/>
              </a:ext>
            </a:extLst>
          </p:cNvPr>
          <p:cNvSpPr txBox="1"/>
          <p:nvPr/>
        </p:nvSpPr>
        <p:spPr>
          <a:xfrm>
            <a:off x="3044217" y="143442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Market evaluation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A25FCB-E094-C372-1C58-061F62CA4D82}"/>
              </a:ext>
            </a:extLst>
          </p:cNvPr>
          <p:cNvSpPr txBox="1"/>
          <p:nvPr/>
        </p:nvSpPr>
        <p:spPr>
          <a:xfrm>
            <a:off x="8984380" y="1446035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632A70-54A8-0105-2EC6-FE78033781E7}"/>
              </a:ext>
            </a:extLst>
          </p:cNvPr>
          <p:cNvCxnSpPr>
            <a:cxnSpLocks/>
          </p:cNvCxnSpPr>
          <p:nvPr/>
        </p:nvCxnSpPr>
        <p:spPr>
          <a:xfrm>
            <a:off x="266700" y="2961396"/>
            <a:ext cx="116586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18C68F-CA6F-9797-3909-CC1281C98663}"/>
              </a:ext>
            </a:extLst>
          </p:cNvPr>
          <p:cNvSpPr txBox="1"/>
          <p:nvPr/>
        </p:nvSpPr>
        <p:spPr>
          <a:xfrm>
            <a:off x="2255520" y="2050571"/>
            <a:ext cx="4690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Healthy and well-tasting products are preferred. Sizeable market potential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43F061-B796-D230-BE91-B02C44B6E14B}"/>
              </a:ext>
            </a:extLst>
          </p:cNvPr>
          <p:cNvSpPr txBox="1"/>
          <p:nvPr/>
        </p:nvSpPr>
        <p:spPr>
          <a:xfrm>
            <a:off x="7190232" y="5378945"/>
            <a:ext cx="4690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Highest market potential with high quality and smart product placement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C2A8A8-0ED0-F934-30BD-828264D73CEF}"/>
              </a:ext>
            </a:extLst>
          </p:cNvPr>
          <p:cNvSpPr txBox="1"/>
          <p:nvPr/>
        </p:nvSpPr>
        <p:spPr>
          <a:xfrm>
            <a:off x="2255520" y="4147567"/>
            <a:ext cx="4690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Mature and cautious buyer. Gaining trust towards product can form long-term purchase preference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B89D48-4C40-F183-1AD7-9AFB7225ACD2}"/>
              </a:ext>
            </a:extLst>
          </p:cNvPr>
          <p:cNvSpPr txBox="1"/>
          <p:nvPr/>
        </p:nvSpPr>
        <p:spPr>
          <a:xfrm>
            <a:off x="2255520" y="5378945"/>
            <a:ext cx="4690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Lowest market potential. Customer tends to spend less on sugary beverages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532B7-8EFD-1B34-71BB-8F59EC6F87F7}"/>
              </a:ext>
            </a:extLst>
          </p:cNvPr>
          <p:cNvSpPr txBox="1"/>
          <p:nvPr/>
        </p:nvSpPr>
        <p:spPr>
          <a:xfrm>
            <a:off x="7190232" y="2050571"/>
            <a:ext cx="4690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Healthy and well-tasting products are preferred. Sizeable market potential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AB1026-3D9D-278D-B10A-759F87485FC4}"/>
              </a:ext>
            </a:extLst>
          </p:cNvPr>
          <p:cNvSpPr txBox="1"/>
          <p:nvPr/>
        </p:nvSpPr>
        <p:spPr>
          <a:xfrm>
            <a:off x="7190231" y="3038109"/>
            <a:ext cx="48879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They won’t invest or purchase products that aren’t healthy, sustainable or</a:t>
            </a:r>
            <a:r>
              <a:rPr lang="pl-PL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environmentally</a:t>
            </a:r>
          </a:p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responsible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E55FA6-B8E9-C181-C1B8-C5E06EDE541E}"/>
              </a:ext>
            </a:extLst>
          </p:cNvPr>
          <p:cNvSpPr txBox="1"/>
          <p:nvPr/>
        </p:nvSpPr>
        <p:spPr>
          <a:xfrm>
            <a:off x="7190232" y="4286067"/>
            <a:ext cx="4690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People are interested in a product that</a:t>
            </a:r>
          </a:p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positively impacts their lives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EEAE6-F91B-57E2-47BF-9FDF102516E9}"/>
              </a:ext>
            </a:extLst>
          </p:cNvPr>
          <p:cNvSpPr txBox="1"/>
          <p:nvPr/>
        </p:nvSpPr>
        <p:spPr>
          <a:xfrm>
            <a:off x="2255520" y="3176609"/>
            <a:ext cx="4690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Habits are already formed. Good taste and</a:t>
            </a:r>
          </a:p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nutrients play a role</a:t>
            </a:r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A1E583A-87AC-E4B6-5DCB-0F0DE7ADE08C}"/>
              </a:ext>
            </a:extLst>
          </p:cNvPr>
          <p:cNvSpPr/>
          <p:nvPr/>
        </p:nvSpPr>
        <p:spPr>
          <a:xfrm rot="5400000">
            <a:off x="6581527" y="2290310"/>
            <a:ext cx="815073" cy="1897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B1F88BEA-26E5-068D-1E3B-24AE370C36D3}"/>
              </a:ext>
            </a:extLst>
          </p:cNvPr>
          <p:cNvSpPr/>
          <p:nvPr/>
        </p:nvSpPr>
        <p:spPr>
          <a:xfrm rot="5400000">
            <a:off x="6581527" y="3388310"/>
            <a:ext cx="815073" cy="1897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79D3C1D3-BABD-7F7F-0B2D-76DE8786599C}"/>
              </a:ext>
            </a:extLst>
          </p:cNvPr>
          <p:cNvSpPr/>
          <p:nvPr/>
        </p:nvSpPr>
        <p:spPr>
          <a:xfrm rot="5400000">
            <a:off x="6581527" y="4486310"/>
            <a:ext cx="815073" cy="1897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0CF0F842-07B4-2E69-6B7B-13BBC1B01D72}"/>
              </a:ext>
            </a:extLst>
          </p:cNvPr>
          <p:cNvSpPr/>
          <p:nvPr/>
        </p:nvSpPr>
        <p:spPr>
          <a:xfrm rot="5400000">
            <a:off x="6581527" y="5584310"/>
            <a:ext cx="815073" cy="1897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1F372B4-9102-0985-9F9D-C81AD97C7A14}"/>
              </a:ext>
            </a:extLst>
          </p:cNvPr>
          <p:cNvCxnSpPr>
            <a:cxnSpLocks/>
          </p:cNvCxnSpPr>
          <p:nvPr/>
        </p:nvCxnSpPr>
        <p:spPr>
          <a:xfrm>
            <a:off x="266700" y="4042660"/>
            <a:ext cx="116586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E15DF9-8BCF-809D-293E-1D81670FAAD0}"/>
              </a:ext>
            </a:extLst>
          </p:cNvPr>
          <p:cNvCxnSpPr>
            <a:cxnSpLocks/>
          </p:cNvCxnSpPr>
          <p:nvPr/>
        </p:nvCxnSpPr>
        <p:spPr>
          <a:xfrm>
            <a:off x="266700" y="5167880"/>
            <a:ext cx="116586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B441E82-14A2-9A84-2620-48994614E1FB}"/>
              </a:ext>
            </a:extLst>
          </p:cNvPr>
          <p:cNvCxnSpPr>
            <a:cxnSpLocks/>
          </p:cNvCxnSpPr>
          <p:nvPr/>
        </p:nvCxnSpPr>
        <p:spPr>
          <a:xfrm>
            <a:off x="263240" y="1856178"/>
            <a:ext cx="116586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16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550225-756F-82D1-38BD-81C86536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43205"/>
            <a:ext cx="11658600" cy="1006475"/>
          </a:xfrm>
        </p:spPr>
        <p:txBody>
          <a:bodyPr/>
          <a:lstStyle/>
          <a:p>
            <a:r>
              <a:rPr lang="en-US" dirty="0"/>
              <a:t>4 recommendations for “Freshly” to establish their identity as a company, raise brand awareness and product popularity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C21E1-6416-92F0-834D-C1047562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2041 Konscript. All rights reserved.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53CEA-2619-9AFC-BAA9-D1E97581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9</a:t>
            </a:fld>
            <a:endParaRPr lang="pl-P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8347C2-CC70-B332-A67F-2811462DBD7E}"/>
              </a:ext>
            </a:extLst>
          </p:cNvPr>
          <p:cNvSpPr/>
          <p:nvPr/>
        </p:nvSpPr>
        <p:spPr>
          <a:xfrm>
            <a:off x="266700" y="1954532"/>
            <a:ext cx="2560320" cy="838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FCBDF9-46B9-851D-93B3-2B9C908575E3}"/>
              </a:ext>
            </a:extLst>
          </p:cNvPr>
          <p:cNvSpPr/>
          <p:nvPr/>
        </p:nvSpPr>
        <p:spPr>
          <a:xfrm>
            <a:off x="3299460" y="1954532"/>
            <a:ext cx="2560320" cy="838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3F904-2D18-D257-B9AA-DA3F7CCF1640}"/>
              </a:ext>
            </a:extLst>
          </p:cNvPr>
          <p:cNvSpPr/>
          <p:nvPr/>
        </p:nvSpPr>
        <p:spPr>
          <a:xfrm>
            <a:off x="6332220" y="1954532"/>
            <a:ext cx="2560320" cy="838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2C6278-EAB1-0202-3DA5-20DA4696C36C}"/>
              </a:ext>
            </a:extLst>
          </p:cNvPr>
          <p:cNvSpPr/>
          <p:nvPr/>
        </p:nvSpPr>
        <p:spPr>
          <a:xfrm>
            <a:off x="9364980" y="1954532"/>
            <a:ext cx="2560320" cy="838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04CACE-BB01-AE5F-3A09-3AD96D4424B7}"/>
              </a:ext>
            </a:extLst>
          </p:cNvPr>
          <p:cNvSpPr txBox="1"/>
          <p:nvPr/>
        </p:nvSpPr>
        <p:spPr>
          <a:xfrm>
            <a:off x="1181100" y="2050571"/>
            <a:ext cx="147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Educate and inform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EC6E76-8C16-AEBB-9095-AF838A1F638D}"/>
              </a:ext>
            </a:extLst>
          </p:cNvPr>
          <p:cNvSpPr txBox="1"/>
          <p:nvPr/>
        </p:nvSpPr>
        <p:spPr>
          <a:xfrm>
            <a:off x="4028440" y="2033205"/>
            <a:ext cx="183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Promote healthy lifestyle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18022-DAB9-93C1-8ECE-BB37FEE18742}"/>
              </a:ext>
            </a:extLst>
          </p:cNvPr>
          <p:cNvSpPr txBox="1"/>
          <p:nvPr/>
        </p:nvSpPr>
        <p:spPr>
          <a:xfrm>
            <a:off x="7297420" y="2084271"/>
            <a:ext cx="147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Adjust juice composition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5FDE5F-81D4-A789-A8C0-DAA0F5993921}"/>
              </a:ext>
            </a:extLst>
          </p:cNvPr>
          <p:cNvSpPr txBox="1"/>
          <p:nvPr/>
        </p:nvSpPr>
        <p:spPr>
          <a:xfrm>
            <a:off x="10049510" y="2037659"/>
            <a:ext cx="192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Rebrand, establish identity</a:t>
            </a:r>
          </a:p>
        </p:txBody>
      </p:sp>
      <p:pic>
        <p:nvPicPr>
          <p:cNvPr id="20" name="Graphic 19" descr="Business Growth with solid fill">
            <a:extLst>
              <a:ext uri="{FF2B5EF4-FFF2-40B4-BE49-F238E27FC236}">
                <a16:creationId xmlns:a16="http://schemas.microsoft.com/office/drawing/2014/main" id="{F4CFF64D-7B9A-D05F-E81E-5B10B3E56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8620" y="1774238"/>
            <a:ext cx="914400" cy="914400"/>
          </a:xfrm>
          <a:prstGeom prst="rect">
            <a:avLst/>
          </a:prstGeom>
        </p:spPr>
      </p:pic>
      <p:pic>
        <p:nvPicPr>
          <p:cNvPr id="22" name="Graphic 21" descr="Apple with solid fill">
            <a:extLst>
              <a:ext uri="{FF2B5EF4-FFF2-40B4-BE49-F238E27FC236}">
                <a16:creationId xmlns:a16="http://schemas.microsoft.com/office/drawing/2014/main" id="{A9FA28B8-DE6D-89B5-590D-451F6A1CE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6960" y="1698191"/>
            <a:ext cx="914400" cy="914400"/>
          </a:xfrm>
          <a:prstGeom prst="rect">
            <a:avLst/>
          </a:prstGeom>
        </p:spPr>
      </p:pic>
      <p:pic>
        <p:nvPicPr>
          <p:cNvPr id="24" name="Graphic 23" descr="Medical with solid fill">
            <a:extLst>
              <a:ext uri="{FF2B5EF4-FFF2-40B4-BE49-F238E27FC236}">
                <a16:creationId xmlns:a16="http://schemas.microsoft.com/office/drawing/2014/main" id="{4A93F504-2F9D-A77B-A0D4-52C04C6FB2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3880" y="1765136"/>
            <a:ext cx="914400" cy="914400"/>
          </a:xfrm>
          <a:prstGeom prst="rect">
            <a:avLst/>
          </a:prstGeom>
        </p:spPr>
      </p:pic>
      <p:pic>
        <p:nvPicPr>
          <p:cNvPr id="26" name="Graphic 25" descr="Books with solid fill">
            <a:extLst>
              <a:ext uri="{FF2B5EF4-FFF2-40B4-BE49-F238E27FC236}">
                <a16:creationId xmlns:a16="http://schemas.microsoft.com/office/drawing/2014/main" id="{3147DE8A-A73E-DA9A-5367-FBBFAD1BA2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980" y="1754976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965A461-664A-2FC3-43C5-37138DAC7FA7}"/>
              </a:ext>
            </a:extLst>
          </p:cNvPr>
          <p:cNvSpPr txBox="1"/>
          <p:nvPr/>
        </p:nvSpPr>
        <p:spPr>
          <a:xfrm>
            <a:off x="266700" y="11718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drivers divided into brand and product undertakings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B897A2-EA54-8975-C4DA-71FD3C06F927}"/>
              </a:ext>
            </a:extLst>
          </p:cNvPr>
          <p:cNvSpPr/>
          <p:nvPr/>
        </p:nvSpPr>
        <p:spPr>
          <a:xfrm>
            <a:off x="266700" y="2921824"/>
            <a:ext cx="2560320" cy="253610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Demystify what causes diseases and what sugars are in your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Inform about daily calorie limits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D8ACC5-AEAF-356F-11BB-4471D19CB775}"/>
              </a:ext>
            </a:extLst>
          </p:cNvPr>
          <p:cNvSpPr/>
          <p:nvPr/>
        </p:nvSpPr>
        <p:spPr>
          <a:xfrm>
            <a:off x="3299460" y="2921824"/>
            <a:ext cx="2560320" cy="253610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Become an ambassador of a healthy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Launch a campaign promoting healthy lifestyle branded by „Freshly”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DDFBCE-BA80-B398-CD46-B0ED156F8C83}"/>
              </a:ext>
            </a:extLst>
          </p:cNvPr>
          <p:cNvSpPr/>
          <p:nvPr/>
        </p:nvSpPr>
        <p:spPr>
          <a:xfrm>
            <a:off x="6332220" y="2921824"/>
            <a:ext cx="2560320" cy="253610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Stay in compliance with government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Add organic nutrients, widen your product range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B79509-5F79-A28B-CADB-0647F863DA9D}"/>
              </a:ext>
            </a:extLst>
          </p:cNvPr>
          <p:cNvSpPr/>
          <p:nvPr/>
        </p:nvSpPr>
        <p:spPr>
          <a:xfrm>
            <a:off x="9364980" y="2921824"/>
            <a:ext cx="2560320" cy="253610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Cater to a younger audience (20-39)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Form healthy habits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Add value to their lives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65C7FD-0636-19E7-A88B-9A2F6F8165B7}"/>
              </a:ext>
            </a:extLst>
          </p:cNvPr>
          <p:cNvSpPr txBox="1"/>
          <p:nvPr/>
        </p:nvSpPr>
        <p:spPr>
          <a:xfrm>
            <a:off x="2098040" y="5836283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Brand awarness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150F46-EEF5-1088-EE53-5E275ABA3C35}"/>
              </a:ext>
            </a:extLst>
          </p:cNvPr>
          <p:cNvSpPr txBox="1"/>
          <p:nvPr/>
        </p:nvSpPr>
        <p:spPr>
          <a:xfrm>
            <a:off x="8115681" y="5836283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Product populiary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93A9EE81-54DA-34C7-58F7-40D4B14F38E3}"/>
              </a:ext>
            </a:extLst>
          </p:cNvPr>
          <p:cNvSpPr/>
          <p:nvPr/>
        </p:nvSpPr>
        <p:spPr>
          <a:xfrm rot="16200000">
            <a:off x="2873159" y="4128946"/>
            <a:ext cx="243844" cy="31132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BE4C06CC-AA34-44C6-4AAC-D7A531986A21}"/>
              </a:ext>
            </a:extLst>
          </p:cNvPr>
          <p:cNvSpPr/>
          <p:nvPr/>
        </p:nvSpPr>
        <p:spPr>
          <a:xfrm rot="16200000">
            <a:off x="8991788" y="4128946"/>
            <a:ext cx="243844" cy="31132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02886"/>
      </p:ext>
    </p:extLst>
  </p:cSld>
  <p:clrMapOvr>
    <a:masterClrMapping/>
  </p:clrMapOvr>
</p:sld>
</file>

<file path=ppt/theme/theme1.xml><?xml version="1.0" encoding="utf-8"?>
<a:theme xmlns:a="http://schemas.openxmlformats.org/drawingml/2006/main" name="Red_LatoLato">
  <a:themeElements>
    <a:clrScheme name="Red_paradise #1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902B20"/>
      </a:accent1>
      <a:accent2>
        <a:srgbClr val="C0392B"/>
      </a:accent2>
      <a:accent3>
        <a:srgbClr val="CE4E41"/>
      </a:accent3>
      <a:accent4>
        <a:srgbClr val="DC6E62"/>
      </a:accent4>
      <a:accent5>
        <a:srgbClr val="E28A81"/>
      </a:accent5>
      <a:accent6>
        <a:srgbClr val="EEB7B1"/>
      </a:accent6>
      <a:hlink>
        <a:srgbClr val="F33B48"/>
      </a:hlink>
      <a:folHlink>
        <a:srgbClr val="FFC000"/>
      </a:folHlink>
    </a:clrScheme>
    <a:fontScheme name="Double 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d_LatoLato" id="{36B80031-44F7-4C13-9113-BB392525EC8F}" vid="{29E88183-2E45-450D-A29F-32CC1996C2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Red_LatoLato</Template>
  <TotalTime>267</TotalTime>
  <Words>1057</Words>
  <Application>Microsoft Office PowerPoint</Application>
  <PresentationFormat>Widescreen</PresentationFormat>
  <Paragraphs>129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Lato</vt:lpstr>
      <vt:lpstr>Red_LatoLato</vt:lpstr>
      <vt:lpstr>Reinventing “Freshly” company</vt:lpstr>
      <vt:lpstr>You have a choice:</vt:lpstr>
      <vt:lpstr>Executive Summary Slide:</vt:lpstr>
      <vt:lpstr>Executive Summary Slide:</vt:lpstr>
      <vt:lpstr>“Freshly” Fruit Juice sales experience significant decrease due to healthier alternatives</vt:lpstr>
      <vt:lpstr>Increasing water and nutrient-rich beverage consumption is a challenge for sweetened drinks</vt:lpstr>
      <vt:lpstr>As previous year sales show, “Freshly” Fruit Beverage won’t be sustainable for the company in its current form</vt:lpstr>
      <vt:lpstr>Age 20-market to be the most appropriate and reachable target for “Freshly” to reestablish brand position and reinvigorate sales</vt:lpstr>
      <vt:lpstr>4 recommendations for “Freshly” to establish their identity as a company, raise brand awareness and product popularity</vt:lpstr>
      <vt:lpstr>References:</vt:lpstr>
      <vt:lpstr>Reinventing “Freshly” company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19</cp:revision>
  <dcterms:created xsi:type="dcterms:W3CDTF">2022-08-30T07:57:18Z</dcterms:created>
  <dcterms:modified xsi:type="dcterms:W3CDTF">2022-10-07T08:10:22Z</dcterms:modified>
</cp:coreProperties>
</file>