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372" r:id="rId2"/>
    <p:sldId id="375" r:id="rId3"/>
    <p:sldId id="374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r>
              <a:rPr lang="pl-PL" b="1"/>
              <a:t>Graphic Card</a:t>
            </a:r>
            <a:r>
              <a:rPr lang="en-US" b="1"/>
              <a:t>s</a:t>
            </a:r>
            <a:r>
              <a:rPr lang="pl-PL" b="1"/>
              <a:t> s</a:t>
            </a:r>
            <a:r>
              <a:rPr lang="en-US" b="1"/>
              <a:t>ales revenue</a:t>
            </a:r>
            <a:r>
              <a:rPr lang="pl-PL" b="1"/>
              <a:t> from 2038-2043</a:t>
            </a:r>
            <a:r>
              <a:rPr lang="en-US" b="1"/>
              <a:t>, in billion</a:t>
            </a:r>
            <a:r>
              <a:rPr lang="pl-PL" b="1"/>
              <a:t> </a:t>
            </a:r>
            <a:r>
              <a:rPr lang="en-US" b="1"/>
              <a:t>USD</a:t>
            </a:r>
          </a:p>
        </c:rich>
      </c:tx>
      <c:layout>
        <c:manualLayout>
          <c:xMode val="edge"/>
          <c:yMode val="edge"/>
          <c:x val="0.1530547494519244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458538385826774E-2"/>
          <c:y val="0.13923337775257558"/>
          <c:w val="0.82505584508423191"/>
          <c:h val="0.73146038427032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Turbo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2038</c:v>
                </c:pt>
                <c:pt idx="1">
                  <c:v>2039</c:v>
                </c:pt>
                <c:pt idx="2">
                  <c:v>2040</c:v>
                </c:pt>
                <c:pt idx="3">
                  <c:v>2041</c:v>
                </c:pt>
                <c:pt idx="4">
                  <c:v>2042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</c:v>
                </c:pt>
                <c:pt idx="1">
                  <c:v>44</c:v>
                </c:pt>
                <c:pt idx="2">
                  <c:v>48</c:v>
                </c:pt>
                <c:pt idx="3">
                  <c:v>36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1-44B5-988A-E6C2A628B0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2038</c:v>
                </c:pt>
                <c:pt idx="1">
                  <c:v>2039</c:v>
                </c:pt>
                <c:pt idx="2">
                  <c:v>2040</c:v>
                </c:pt>
                <c:pt idx="3">
                  <c:v>2041</c:v>
                </c:pt>
                <c:pt idx="4">
                  <c:v>2042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</c:v>
                </c:pt>
                <c:pt idx="1">
                  <c:v>46</c:v>
                </c:pt>
                <c:pt idx="2">
                  <c:v>57</c:v>
                </c:pt>
                <c:pt idx="3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1-44B5-988A-E6C2A628B0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Graphex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2038</c:v>
                </c:pt>
                <c:pt idx="1">
                  <c:v>2039</c:v>
                </c:pt>
                <c:pt idx="2">
                  <c:v>2040</c:v>
                </c:pt>
                <c:pt idx="3">
                  <c:v>2041</c:v>
                </c:pt>
                <c:pt idx="4">
                  <c:v>2042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</c:v>
                </c:pt>
                <c:pt idx="1">
                  <c:v>21</c:v>
                </c:pt>
                <c:pt idx="2">
                  <c:v>13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1-44B5-988A-E6C2A628B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1725866799"/>
        <c:axId val="1725864303"/>
      </c:barChart>
      <c:catAx>
        <c:axId val="1725866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pPr>
            <a:endParaRPr lang="en-US"/>
          </a:p>
        </c:txPr>
        <c:crossAx val="1725864303"/>
        <c:crosses val="autoZero"/>
        <c:auto val="1"/>
        <c:lblAlgn val="ctr"/>
        <c:lblOffset val="100"/>
        <c:noMultiLvlLbl val="0"/>
      </c:catAx>
      <c:valAx>
        <c:axId val="172586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586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7326796259842521"/>
          <c:y val="0.23250644485073546"/>
          <c:w val="0.12533895177165355"/>
          <c:h val="0.53546231942283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Tw Cen MT" panose="020B0602020104020603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0.11421</cdr:x>
      <cdr:y>0.11671</cdr:y>
    </cdr:from>
    <cdr:to>
      <cdr:x>0.15216</cdr:x>
      <cdr:y>0.21509</cdr:y>
    </cdr:to>
    <cdr:sp macro="" textlink="">
      <cdr:nvSpPr>
        <cdr:cNvPr id="3" name="Arrow: Up 2">
          <a:extLst xmlns:a="http://schemas.openxmlformats.org/drawingml/2006/main">
            <a:ext uri="{FF2B5EF4-FFF2-40B4-BE49-F238E27FC236}">
              <a16:creationId xmlns:a16="http://schemas.microsoft.com/office/drawing/2014/main" id="{EB25EA43-BFA4-629B-D8BD-2437A91DAF38}"/>
            </a:ext>
          </a:extLst>
        </cdr:cNvPr>
        <cdr:cNvSpPr/>
      </cdr:nvSpPr>
      <cdr:spPr>
        <a:xfrm xmlns:a="http://schemas.openxmlformats.org/drawingml/2006/main" rot="10800000">
          <a:off x="1100809" y="509794"/>
          <a:ext cx="365760" cy="429768"/>
        </a:xfrm>
        <a:prstGeom xmlns:a="http://schemas.openxmlformats.org/drawingml/2006/main" prst="up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0.77182</cdr:x>
      <cdr:y>0.08168</cdr:y>
    </cdr:from>
    <cdr:to>
      <cdr:x>0.80977</cdr:x>
      <cdr:y>0.17991</cdr:y>
    </cdr:to>
    <cdr:sp macro="" textlink="">
      <cdr:nvSpPr>
        <cdr:cNvPr id="4" name="Arrow: Up 3">
          <a:extLst xmlns:a="http://schemas.openxmlformats.org/drawingml/2006/main">
            <a:ext uri="{FF2B5EF4-FFF2-40B4-BE49-F238E27FC236}">
              <a16:creationId xmlns:a16="http://schemas.microsoft.com/office/drawing/2014/main" id="{48801DE0-33DC-9125-5CF4-384357FA8E7A}"/>
            </a:ext>
          </a:extLst>
        </cdr:cNvPr>
        <cdr:cNvSpPr/>
      </cdr:nvSpPr>
      <cdr:spPr>
        <a:xfrm xmlns:a="http://schemas.openxmlformats.org/drawingml/2006/main">
          <a:off x="7439017" y="356797"/>
          <a:ext cx="365760" cy="429091"/>
        </a:xfrm>
        <a:prstGeom xmlns:a="http://schemas.openxmlformats.org/drawingml/2006/main" prst="upArrow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0.6058</cdr:x>
      <cdr:y>0.25794</cdr:y>
    </cdr:from>
    <cdr:to>
      <cdr:x>0.64375</cdr:x>
      <cdr:y>0.35617</cdr:y>
    </cdr:to>
    <cdr:sp macro="" textlink="">
      <cdr:nvSpPr>
        <cdr:cNvPr id="5" name="Arrow: Up 4">
          <a:extLst xmlns:a="http://schemas.openxmlformats.org/drawingml/2006/main">
            <a:ext uri="{FF2B5EF4-FFF2-40B4-BE49-F238E27FC236}">
              <a16:creationId xmlns:a16="http://schemas.microsoft.com/office/drawing/2014/main" id="{0222A5C5-6914-A5BA-1AEE-1E564D8BE5DD}"/>
            </a:ext>
          </a:extLst>
        </cdr:cNvPr>
        <cdr:cNvSpPr/>
      </cdr:nvSpPr>
      <cdr:spPr>
        <a:xfrm xmlns:a="http://schemas.openxmlformats.org/drawingml/2006/main">
          <a:off x="5838872" y="1126740"/>
          <a:ext cx="365760" cy="429091"/>
        </a:xfrm>
        <a:prstGeom xmlns:a="http://schemas.openxmlformats.org/drawingml/2006/main" prst="upArrow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0.44042</cdr:x>
      <cdr:y>0.10595</cdr:y>
    </cdr:from>
    <cdr:to>
      <cdr:x>0.47837</cdr:x>
      <cdr:y>0.20418</cdr:y>
    </cdr:to>
    <cdr:sp macro="" textlink="">
      <cdr:nvSpPr>
        <cdr:cNvPr id="6" name="Arrow: Up 5">
          <a:extLst xmlns:a="http://schemas.openxmlformats.org/drawingml/2006/main">
            <a:ext uri="{FF2B5EF4-FFF2-40B4-BE49-F238E27FC236}">
              <a16:creationId xmlns:a16="http://schemas.microsoft.com/office/drawing/2014/main" id="{0A034386-513C-1752-A783-BE6B94F0DE74}"/>
            </a:ext>
          </a:extLst>
        </cdr:cNvPr>
        <cdr:cNvSpPr/>
      </cdr:nvSpPr>
      <cdr:spPr>
        <a:xfrm xmlns:a="http://schemas.openxmlformats.org/drawingml/2006/main">
          <a:off x="4244894" y="462814"/>
          <a:ext cx="365760" cy="429091"/>
        </a:xfrm>
        <a:prstGeom xmlns:a="http://schemas.openxmlformats.org/drawingml/2006/main" prst="upArrow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0.27198</cdr:x>
      <cdr:y>0.22186</cdr:y>
    </cdr:from>
    <cdr:to>
      <cdr:x>0.30993</cdr:x>
      <cdr:y>0.32009</cdr:y>
    </cdr:to>
    <cdr:sp macro="" textlink="">
      <cdr:nvSpPr>
        <cdr:cNvPr id="7" name="Arrow: Up 6">
          <a:extLst xmlns:a="http://schemas.openxmlformats.org/drawingml/2006/main">
            <a:ext uri="{FF2B5EF4-FFF2-40B4-BE49-F238E27FC236}">
              <a16:creationId xmlns:a16="http://schemas.microsoft.com/office/drawing/2014/main" id="{4AB3DAC9-C54A-4ACA-ADE6-4178792EDB5F}"/>
            </a:ext>
          </a:extLst>
        </cdr:cNvPr>
        <cdr:cNvSpPr/>
      </cdr:nvSpPr>
      <cdr:spPr>
        <a:xfrm xmlns:a="http://schemas.openxmlformats.org/drawingml/2006/main">
          <a:off x="2621417" y="969135"/>
          <a:ext cx="365760" cy="429091"/>
        </a:xfrm>
        <a:prstGeom xmlns:a="http://schemas.openxmlformats.org/drawingml/2006/main" prst="upArrow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75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879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86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5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4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8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97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7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07.05.2023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4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50630"/>
              </p:ext>
            </p:extLst>
          </p:nvPr>
        </p:nvGraphicFramePr>
        <p:xfrm>
          <a:off x="3144712" y="2948223"/>
          <a:ext cx="5902576" cy="1870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4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</a:tblGrid>
              <a:tr h="3465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Year: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w Cen MT" panose="020B0602020104020603" pitchFamily="34" charset="0"/>
                        </a:rPr>
                        <a:t>Avis</a:t>
                      </a:r>
                      <a:endParaRPr lang="pl-PL" sz="2000" dirty="0">
                        <a:latin typeface="Tw Cen MT" panose="020B06020201040206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Turbo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Herz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6502768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077604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2042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Tw Cen MT" panose="020B0602020104020603" pitchFamily="34" charset="0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255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3078480" y="2443033"/>
            <a:ext cx="603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Graphic Card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s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 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ales revenue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 from 203</a:t>
            </a:r>
            <a:r>
              <a:rPr lang="pl-PL" b="1" dirty="0">
                <a:solidFill>
                  <a:srgbClr val="000000"/>
                </a:solidFill>
                <a:latin typeface="Tw Cen MT" panose="020B0602020104020603" pitchFamily="34" charset="0"/>
              </a:rPr>
              <a:t>8-2043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in billion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</a:rPr>
              <a:t>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D227318-FB46-CDA9-C563-DFDE063D6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140200"/>
              </p:ext>
            </p:extLst>
          </p:nvPr>
        </p:nvGraphicFramePr>
        <p:xfrm>
          <a:off x="1276865" y="1713053"/>
          <a:ext cx="9638270" cy="436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D6CDD7B-8338-259E-CB91-768640D93DBE}"/>
              </a:ext>
            </a:extLst>
          </p:cNvPr>
          <p:cNvSpPr txBox="1">
            <a:spLocks/>
          </p:cNvSpPr>
          <p:nvPr/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>
                <a:latin typeface="Tw Cen MT" panose="020B0602020104020603" pitchFamily="34" charset="0"/>
              </a:rPr>
              <a:t>Turbo and Herz remain close competitors in the Graphic Cards market, but in the last 4 years Herz revenue was always higher.</a:t>
            </a:r>
          </a:p>
        </p:txBody>
      </p:sp>
    </p:spTree>
    <p:extLst>
      <p:ext uri="{BB962C8B-B14F-4D97-AF65-F5344CB8AC3E}">
        <p14:creationId xmlns:p14="http://schemas.microsoft.com/office/powerpoint/2010/main" val="42602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400-9C85-43DC-CFE6-6A97DD5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latin typeface="Tw Cen MT" panose="020B0602020104020603" pitchFamily="34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AC69244-0A88-523D-7A1E-C9A403BE4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>
              <a:latin typeface="Tw Cen MT" panose="020B06020201040206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9BB2A4-9C93-CD8D-0269-9D741E764739}"/>
              </a:ext>
            </a:extLst>
          </p:cNvPr>
          <p:cNvGrpSpPr/>
          <p:nvPr/>
        </p:nvGrpSpPr>
        <p:grpSpPr>
          <a:xfrm>
            <a:off x="-1831" y="-2498736"/>
            <a:ext cx="5488042" cy="2468256"/>
            <a:chOff x="-1831" y="-2498736"/>
            <a:chExt cx="5488042" cy="24682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719963-9347-AA33-3638-BA014A2D4300}"/>
                </a:ext>
              </a:extLst>
            </p:cNvPr>
            <p:cNvSpPr txBox="1"/>
            <p:nvPr/>
          </p:nvSpPr>
          <p:spPr>
            <a:xfrm>
              <a:off x="-1829" y="-2053412"/>
              <a:ext cx="3480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1. 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Insert a Clustered Column Chart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6A5837-85D1-A195-33DA-1036A1D66103}"/>
                </a:ext>
              </a:extLst>
            </p:cNvPr>
            <p:cNvSpPr txBox="1"/>
            <p:nvPr/>
          </p:nvSpPr>
          <p:spPr>
            <a:xfrm>
              <a:off x="-1830" y="-1722692"/>
              <a:ext cx="5488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2. 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Swap Avis and Herz (Using shift or „Insert cut cells”)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0B863F-E49B-0692-6946-E3AF3DB1D04A}"/>
                </a:ext>
              </a:extLst>
            </p:cNvPr>
            <p:cNvSpPr txBox="1"/>
            <p:nvPr/>
          </p:nvSpPr>
          <p:spPr>
            <a:xfrm>
              <a:off x="-1831" y="-1391972"/>
              <a:ext cx="304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3. 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Put legend on the right side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B8D233-E7DC-8B6F-12EB-063F66A4A25F}"/>
                </a:ext>
              </a:extLst>
            </p:cNvPr>
            <p:cNvSpPr txBox="1"/>
            <p:nvPr/>
          </p:nvSpPr>
          <p:spPr>
            <a:xfrm>
              <a:off x="0" y="-1061252"/>
              <a:ext cx="3806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4. Add data labels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for Turbo and Herz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52EFC8-78E4-DF27-FF6E-D449CADC0526}"/>
                </a:ext>
              </a:extLst>
            </p:cNvPr>
            <p:cNvSpPr txBox="1"/>
            <p:nvPr/>
          </p:nvSpPr>
          <p:spPr>
            <a:xfrm>
              <a:off x="-1831" y="-730532"/>
              <a:ext cx="3966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5. 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Reduce series overlap and gap width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7DBCCF-3251-3181-EE6C-E3F1CBC6A7C4}"/>
                </a:ext>
              </a:extLst>
            </p:cNvPr>
            <p:cNvSpPr txBox="1"/>
            <p:nvPr/>
          </p:nvSpPr>
          <p:spPr>
            <a:xfrm>
              <a:off x="-1831" y="-399812"/>
              <a:ext cx="3717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6. </a:t>
              </a:r>
              <a:r>
                <a:rPr kumimoji="0" lang="pl-PL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Remove horizontal line and Y axis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0E0973-E97D-189D-BE0A-B478DA7CD915}"/>
                </a:ext>
              </a:extLst>
            </p:cNvPr>
            <p:cNvSpPr txBox="1"/>
            <p:nvPr/>
          </p:nvSpPr>
          <p:spPr>
            <a:xfrm>
              <a:off x="-1829" y="-2498736"/>
              <a:ext cx="2303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Practice Column Chart</a:t>
              </a:r>
              <a:endParaRPr kumimoji="0" lang="pl-PL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</TotalTime>
  <Words>131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Warongkorn Thavornprasit</cp:lastModifiedBy>
  <cp:revision>9</cp:revision>
  <dcterms:created xsi:type="dcterms:W3CDTF">2022-08-02T06:24:42Z</dcterms:created>
  <dcterms:modified xsi:type="dcterms:W3CDTF">2023-05-07T05:40:03Z</dcterms:modified>
</cp:coreProperties>
</file>