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372" r:id="rId2"/>
    <p:sldId id="375" r:id="rId3"/>
    <p:sldId id="374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F291"/>
    <a:srgbClr val="009242"/>
    <a:srgbClr val="B61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02" autoAdjust="0"/>
    <p:restoredTop sz="94660"/>
  </p:normalViewPr>
  <p:slideViewPr>
    <p:cSldViewPr snapToGrid="0">
      <p:cViewPr>
        <p:scale>
          <a:sx n="66" d="100"/>
          <a:sy n="66" d="100"/>
        </p:scale>
        <p:origin x="360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r>
              <a:rPr lang="pl-PL"/>
              <a:t>Average hours per day spent on leisure activities (by sex) </a:t>
            </a:r>
          </a:p>
          <a:p>
            <a:pPr algn="l">
              <a:defRPr/>
            </a:pPr>
            <a:r>
              <a:rPr lang="pl-PL"/>
              <a:t>2040 annual averages in US</a:t>
            </a:r>
            <a:endParaRPr lang="en-US"/>
          </a:p>
        </c:rich>
      </c:tx>
      <c:layout>
        <c:manualLayout>
          <c:xMode val="edge"/>
          <c:yMode val="edge"/>
          <c:x val="1.054379921259896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689965556107289E-2"/>
          <c:y val="0.14988290756954026"/>
          <c:w val="0.67216744303358478"/>
          <c:h val="0.780745522837996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Wathing TV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Both sexes</c:v>
                </c:pt>
                <c:pt idx="1">
                  <c:v>Men</c:v>
                </c:pt>
                <c:pt idx="2">
                  <c:v>Women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3.99</c:v>
                </c:pt>
                <c:pt idx="1">
                  <c:v>3.04</c:v>
                </c:pt>
                <c:pt idx="2">
                  <c:v>2.69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77-46BA-92F9-D9013E230B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Socializing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Both sexes</c:v>
                </c:pt>
                <c:pt idx="1">
                  <c:v>Men</c:v>
                </c:pt>
                <c:pt idx="2">
                  <c:v>Women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0.56999999999999995</c:v>
                </c:pt>
                <c:pt idx="1">
                  <c:v>0.52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77-46BA-92F9-D9013E230B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Computer / Console gaming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Both sexes</c:v>
                </c:pt>
                <c:pt idx="1">
                  <c:v>Men</c:v>
                </c:pt>
                <c:pt idx="2">
                  <c:v>Women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0.56000000000000005</c:v>
                </c:pt>
                <c:pt idx="1">
                  <c:v>0.79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77-46BA-92F9-D9013E230B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Relaxing and thinking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Both sexes</c:v>
                </c:pt>
                <c:pt idx="1">
                  <c:v>Men</c:v>
                </c:pt>
                <c:pt idx="2">
                  <c:v>Women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0.34</c:v>
                </c:pt>
                <c:pt idx="1">
                  <c:v>0.35</c:v>
                </c:pt>
                <c:pt idx="2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77-46BA-92F9-D9013E230B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Both sexes</c:v>
                </c:pt>
                <c:pt idx="1">
                  <c:v>Men</c:v>
                </c:pt>
                <c:pt idx="2">
                  <c:v>Women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0.38</c:v>
                </c:pt>
                <c:pt idx="1">
                  <c:v>0.42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77-46BA-92F9-D9013E230B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Sports or exercising</c:v>
                </c:pt>
              </c:strCache>
            </c:strRef>
          </c:tx>
          <c:spPr>
            <a:solidFill>
              <a:srgbClr val="009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Both sexes</c:v>
                </c:pt>
                <c:pt idx="1">
                  <c:v>Men</c:v>
                </c:pt>
                <c:pt idx="2">
                  <c:v>Women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0.36</c:v>
                </c:pt>
                <c:pt idx="1">
                  <c:v>0.45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377-46BA-92F9-D9013E230B2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Both sexes</c:v>
                </c:pt>
                <c:pt idx="1">
                  <c:v>Men</c:v>
                </c:pt>
                <c:pt idx="2">
                  <c:v>Women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0.25</c:v>
                </c:pt>
                <c:pt idx="1">
                  <c:v>0.45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77-46BA-92F9-D9013E230B2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85234080"/>
        <c:axId val="1385242400"/>
      </c:barChart>
      <c:catAx>
        <c:axId val="1385234080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1385242400"/>
        <c:crosses val="autoZero"/>
        <c:auto val="1"/>
        <c:lblAlgn val="ctr"/>
        <c:lblOffset val="100"/>
        <c:noMultiLvlLbl val="0"/>
      </c:catAx>
      <c:valAx>
        <c:axId val="1385242400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138523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889133227715907"/>
          <c:y val="0.28775361172775521"/>
          <c:w val="0.27906843851725743"/>
          <c:h val="0.513029446792713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w Cen MT" panose="020B06020201040206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7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87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86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5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4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8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6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971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7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4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0102A43-2944-E66E-C1FD-C00F78EA4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033"/>
              </p:ext>
            </p:extLst>
          </p:nvPr>
        </p:nvGraphicFramePr>
        <p:xfrm>
          <a:off x="1602452" y="2852700"/>
          <a:ext cx="8987097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898">
                  <a:extLst>
                    <a:ext uri="{9D8B030D-6E8A-4147-A177-3AD203B41FA5}">
                      <a16:colId xmlns:a16="http://schemas.microsoft.com/office/drawing/2014/main" val="2960073719"/>
                    </a:ext>
                  </a:extLst>
                </a:gridCol>
                <a:gridCol w="815877">
                  <a:extLst>
                    <a:ext uri="{9D8B030D-6E8A-4147-A177-3AD203B41FA5}">
                      <a16:colId xmlns:a16="http://schemas.microsoft.com/office/drawing/2014/main" val="5899221"/>
                    </a:ext>
                  </a:extLst>
                </a:gridCol>
                <a:gridCol w="1183823">
                  <a:extLst>
                    <a:ext uri="{9D8B030D-6E8A-4147-A177-3AD203B41FA5}">
                      <a16:colId xmlns:a16="http://schemas.microsoft.com/office/drawing/2014/main" val="1818339946"/>
                    </a:ext>
                  </a:extLst>
                </a:gridCol>
                <a:gridCol w="1062951">
                  <a:extLst>
                    <a:ext uri="{9D8B030D-6E8A-4147-A177-3AD203B41FA5}">
                      <a16:colId xmlns:a16="http://schemas.microsoft.com/office/drawing/2014/main" val="882926038"/>
                    </a:ext>
                  </a:extLst>
                </a:gridCol>
                <a:gridCol w="1123387">
                  <a:extLst>
                    <a:ext uri="{9D8B030D-6E8A-4147-A177-3AD203B41FA5}">
                      <a16:colId xmlns:a16="http://schemas.microsoft.com/office/drawing/2014/main" val="369377293"/>
                    </a:ext>
                  </a:extLst>
                </a:gridCol>
                <a:gridCol w="1123387">
                  <a:extLst>
                    <a:ext uri="{9D8B030D-6E8A-4147-A177-3AD203B41FA5}">
                      <a16:colId xmlns:a16="http://schemas.microsoft.com/office/drawing/2014/main" val="18430454"/>
                    </a:ext>
                  </a:extLst>
                </a:gridCol>
                <a:gridCol w="1123387">
                  <a:extLst>
                    <a:ext uri="{9D8B030D-6E8A-4147-A177-3AD203B41FA5}">
                      <a16:colId xmlns:a16="http://schemas.microsoft.com/office/drawing/2014/main" val="3638693600"/>
                    </a:ext>
                  </a:extLst>
                </a:gridCol>
                <a:gridCol w="1123387">
                  <a:extLst>
                    <a:ext uri="{9D8B030D-6E8A-4147-A177-3AD203B41FA5}">
                      <a16:colId xmlns:a16="http://schemas.microsoft.com/office/drawing/2014/main" val="2356095559"/>
                    </a:ext>
                  </a:extLst>
                </a:gridCol>
              </a:tblGrid>
              <a:tr h="419576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Tw Cen MT" panose="020B0602020104020603" pitchFamily="34" charset="0"/>
                        </a:rPr>
                        <a:t>Activity</a:t>
                      </a:r>
                      <a:endParaRPr lang="en-US" sz="16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Tw Cen MT" panose="020B0602020104020603" pitchFamily="34" charset="0"/>
                        </a:rPr>
                        <a:t>Wathing TV</a:t>
                      </a:r>
                      <a:endParaRPr lang="en-US" sz="16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Tw Cen MT" panose="020B0602020104020603" pitchFamily="34" charset="0"/>
                        </a:rPr>
                        <a:t>Socializing</a:t>
                      </a:r>
                      <a:endParaRPr lang="en-US" sz="16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Tw Cen MT" panose="020B0602020104020603" pitchFamily="34" charset="0"/>
                        </a:rPr>
                        <a:t>Computer / Console gaming</a:t>
                      </a:r>
                      <a:endParaRPr lang="en-US" sz="16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Tw Cen MT" panose="020B0602020104020603" pitchFamily="34" charset="0"/>
                        </a:rPr>
                        <a:t>Relaxing and thinking</a:t>
                      </a:r>
                      <a:endParaRPr lang="en-US" sz="16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Tw Cen MT" panose="020B0602020104020603" pitchFamily="34" charset="0"/>
                        </a:rPr>
                        <a:t>Travel</a:t>
                      </a:r>
                      <a:endParaRPr lang="en-US" sz="16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Tw Cen MT" panose="020B0602020104020603" pitchFamily="34" charset="0"/>
                        </a:rPr>
                        <a:t>Sports or exercising</a:t>
                      </a:r>
                      <a:endParaRPr lang="en-US" sz="16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Tw Cen MT" panose="020B0602020104020603" pitchFamily="34" charset="0"/>
                        </a:rPr>
                        <a:t>Reading</a:t>
                      </a:r>
                      <a:endParaRPr lang="en-US" sz="16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408716"/>
                  </a:ext>
                </a:extLst>
              </a:tr>
              <a:tr h="361146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Both sexes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399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57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56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34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38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36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25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577990"/>
                  </a:ext>
                </a:extLst>
              </a:tr>
              <a:tr h="191923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304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52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79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35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42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45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45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89295"/>
                  </a:ext>
                </a:extLst>
              </a:tr>
              <a:tr h="24433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Women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269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71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33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34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33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27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30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447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B9B29D-4C03-18B9-B8A0-E1D03208971D}"/>
              </a:ext>
            </a:extLst>
          </p:cNvPr>
          <p:cNvSpPr txBox="1"/>
          <p:nvPr/>
        </p:nvSpPr>
        <p:spPr>
          <a:xfrm>
            <a:off x="1602451" y="1995541"/>
            <a:ext cx="898709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Average hours per day spent on leisure activities (by sex)</a:t>
            </a:r>
            <a:r>
              <a:rPr kumimoji="0" lang="pl-PL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,</a:t>
            </a:r>
            <a:r>
              <a:rPr lang="en-US" b="1" dirty="0">
                <a:latin typeface="Tw Cen MT" panose="020B0602020104020603" pitchFamily="34" charset="0"/>
                <a:ea typeface="+mj-ea"/>
                <a:cs typeface="+mj-cs"/>
              </a:rPr>
              <a:t> </a:t>
            </a:r>
            <a:r>
              <a:rPr kumimoji="0" lang="en-US" sz="1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2040 annual averages in US</a:t>
            </a:r>
          </a:p>
        </p:txBody>
      </p:sp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FF7B45E-96F4-9108-ADAA-91C48FB4B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128060"/>
              </p:ext>
            </p:extLst>
          </p:nvPr>
        </p:nvGraphicFramePr>
        <p:xfrm>
          <a:off x="894080" y="1742440"/>
          <a:ext cx="10149840" cy="4568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687F548-DD9C-0422-04CD-C4905400742B}"/>
              </a:ext>
            </a:extLst>
          </p:cNvPr>
          <p:cNvSpPr txBox="1"/>
          <p:nvPr/>
        </p:nvSpPr>
        <p:spPr>
          <a:xfrm>
            <a:off x="-1829" y="-2053412"/>
            <a:ext cx="4828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Insert a Stacked Column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5F3185-77A4-6C40-A56E-C52753091A9E}"/>
              </a:ext>
            </a:extLst>
          </p:cNvPr>
          <p:cNvSpPr txBox="1"/>
          <p:nvPr/>
        </p:nvSpPr>
        <p:spPr>
          <a:xfrm>
            <a:off x="-1830" y="-1722692"/>
            <a:ext cx="6474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2.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Remove Vertical Axis and Horizontal 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155E2-6812-A3E3-9ACC-3CDBCE97FA6A}"/>
              </a:ext>
            </a:extLst>
          </p:cNvPr>
          <p:cNvSpPr txBox="1"/>
          <p:nvPr/>
        </p:nvSpPr>
        <p:spPr>
          <a:xfrm>
            <a:off x="-1831" y="-1391972"/>
            <a:ext cx="4478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3.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Put legend on the right side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B715B-8B50-CA68-2463-5606D972956A}"/>
              </a:ext>
            </a:extLst>
          </p:cNvPr>
          <p:cNvSpPr txBox="1"/>
          <p:nvPr/>
        </p:nvSpPr>
        <p:spPr>
          <a:xfrm>
            <a:off x="0" y="-1061252"/>
            <a:ext cx="2577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4. </a:t>
            </a:r>
            <a:r>
              <a:rPr lang="pl-PL" sz="2800" dirty="0">
                <a:solidFill>
                  <a:prstClr val="black"/>
                </a:solidFill>
                <a:latin typeface="Tw Cen MT" panose="020B0602020104020603" pitchFamily="34" charset="0"/>
              </a:rPr>
              <a:t>Change colors</a:t>
            </a:r>
            <a:endParaRPr kumimoji="0" lang="pl-P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2A877-4F08-1975-B8C8-6E25FAB15C71}"/>
              </a:ext>
            </a:extLst>
          </p:cNvPr>
          <p:cNvSpPr txBox="1"/>
          <p:nvPr/>
        </p:nvSpPr>
        <p:spPr>
          <a:xfrm>
            <a:off x="-1831" y="-730532"/>
            <a:ext cx="882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prstClr val="black"/>
                </a:solidFill>
                <a:latin typeface="Tw Cen MT" panose="020B0602020104020603" pitchFamily="34" charset="0"/>
              </a:rPr>
              <a:t>5. Bonus, click on X asis and set Categories in Reverse Order</a:t>
            </a:r>
            <a:endParaRPr kumimoji="0" lang="pl-PL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CFAA6-6D58-3D5E-7D57-D813055DEFBD}"/>
              </a:ext>
            </a:extLst>
          </p:cNvPr>
          <p:cNvSpPr txBox="1"/>
          <p:nvPr/>
        </p:nvSpPr>
        <p:spPr>
          <a:xfrm>
            <a:off x="-1829" y="-2559348"/>
            <a:ext cx="4718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Practice Stacked Column Chart</a:t>
            </a:r>
            <a:endParaRPr kumimoji="0" lang="pl-PL" sz="2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6400-9C85-43DC-CFE6-6A97DD5D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0AA9C6-7E49-FBD1-2C6C-F18E3030EC8A}"/>
              </a:ext>
            </a:extLst>
          </p:cNvPr>
          <p:cNvGrpSpPr/>
          <p:nvPr/>
        </p:nvGrpSpPr>
        <p:grpSpPr>
          <a:xfrm>
            <a:off x="-1831" y="-2061544"/>
            <a:ext cx="5980996" cy="2061544"/>
            <a:chOff x="-1831" y="-2422744"/>
            <a:chExt cx="5980996" cy="20615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6F3CDF-B504-90C2-A7CC-5C06C1A50384}"/>
                </a:ext>
              </a:extLst>
            </p:cNvPr>
            <p:cNvSpPr txBox="1"/>
            <p:nvPr/>
          </p:nvSpPr>
          <p:spPr>
            <a:xfrm>
              <a:off x="-1829" y="-2053412"/>
              <a:ext cx="3274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1. </a:t>
              </a:r>
              <a:r>
                <a:rPr kumimoji="0" lang="pl-PL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Insert a Stacked Column chart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7A3D8A-FF6D-A9B3-7C5D-218E6184C256}"/>
                </a:ext>
              </a:extLst>
            </p:cNvPr>
            <p:cNvSpPr txBox="1"/>
            <p:nvPr/>
          </p:nvSpPr>
          <p:spPr>
            <a:xfrm>
              <a:off x="-1830" y="-1722692"/>
              <a:ext cx="446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2. </a:t>
              </a:r>
              <a:r>
                <a:rPr kumimoji="0" lang="pl-PL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Remove Vertical Axis and Horizontal lines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3902F-12B7-2CAB-92B8-C27AED2D3E53}"/>
                </a:ext>
              </a:extLst>
            </p:cNvPr>
            <p:cNvSpPr txBox="1"/>
            <p:nvPr/>
          </p:nvSpPr>
          <p:spPr>
            <a:xfrm>
              <a:off x="-1831" y="-1391972"/>
              <a:ext cx="3044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3. </a:t>
              </a:r>
              <a:r>
                <a:rPr kumimoji="0" lang="pl-PL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Put legend on the right side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8E72D8-4358-8C92-1E1D-14C8E7AB7DAF}"/>
                </a:ext>
              </a:extLst>
            </p:cNvPr>
            <p:cNvSpPr txBox="1"/>
            <p:nvPr/>
          </p:nvSpPr>
          <p:spPr>
            <a:xfrm>
              <a:off x="0" y="-1061252"/>
              <a:ext cx="1786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4. </a:t>
              </a:r>
              <a:r>
                <a:rPr lang="pl-PL" b="1" dirty="0">
                  <a:solidFill>
                    <a:prstClr val="black"/>
                  </a:solidFill>
                  <a:latin typeface="Tw Cen MT" panose="020B0602020104020603" pitchFamily="34" charset="0"/>
                </a:rPr>
                <a:t>Change colors</a:t>
              </a:r>
              <a:endParaRPr kumimoji="0" lang="pl-PL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1D9DD9-A284-928B-9F6A-6A33C3245220}"/>
                </a:ext>
              </a:extLst>
            </p:cNvPr>
            <p:cNvSpPr txBox="1"/>
            <p:nvPr/>
          </p:nvSpPr>
          <p:spPr>
            <a:xfrm>
              <a:off x="-1831" y="-730532"/>
              <a:ext cx="598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l-PL" b="1" dirty="0">
                  <a:solidFill>
                    <a:prstClr val="black"/>
                  </a:solidFill>
                  <a:latin typeface="Tw Cen MT" panose="020B0602020104020603" pitchFamily="34" charset="0"/>
                </a:rPr>
                <a:t>5. Bonus, click on X asis and set Categories in Reverse Order</a:t>
              </a:r>
              <a:endParaRPr kumimoji="0" lang="pl-PL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2A1319-ABD3-51E7-AD87-0662BE9E8094}"/>
                </a:ext>
              </a:extLst>
            </p:cNvPr>
            <p:cNvSpPr txBox="1"/>
            <p:nvPr/>
          </p:nvSpPr>
          <p:spPr>
            <a:xfrm>
              <a:off x="-1829" y="-2422744"/>
              <a:ext cx="3091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Practice Stacked Column Chart</a:t>
              </a:r>
              <a:endParaRPr kumimoji="0" lang="pl-PL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A628A25-D349-E568-3C04-284A4C6E5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350</TotalTime>
  <Words>166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19</cp:revision>
  <dcterms:created xsi:type="dcterms:W3CDTF">2022-08-02T06:24:42Z</dcterms:created>
  <dcterms:modified xsi:type="dcterms:W3CDTF">2023-05-07T09:58:18Z</dcterms:modified>
</cp:coreProperties>
</file>