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372" r:id="rId2"/>
    <p:sldId id="375" r:id="rId3"/>
    <p:sldId id="374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umn Chart" id="{0461494D-845B-4958-B0BB-DF13CBE609E7}">
          <p14:sldIdLst>
            <p14:sldId id="372"/>
            <p14:sldId id="375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B61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r>
              <a:rPr lang="pl-PL"/>
              <a:t>Unemployment rate between 1948-1950 in the US, </a:t>
            </a:r>
          </a:p>
          <a:p>
            <a:pPr algn="l">
              <a:defRPr/>
            </a:pPr>
            <a:r>
              <a:rPr lang="pl-PL"/>
              <a:t>in % of total employment</a:t>
            </a:r>
            <a:endParaRPr lang="en-US"/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575787401574802E-2"/>
          <c:y val="0.15294148911531194"/>
          <c:w val="0.92823671259842522"/>
          <c:h val="0.6896271721439978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mmm\-yy</c:formatCode>
                <c:ptCount val="36"/>
                <c:pt idx="0">
                  <c:v>17533</c:v>
                </c:pt>
                <c:pt idx="1">
                  <c:v>17564</c:v>
                </c:pt>
                <c:pt idx="2">
                  <c:v>17593</c:v>
                </c:pt>
                <c:pt idx="3">
                  <c:v>17624</c:v>
                </c:pt>
                <c:pt idx="4">
                  <c:v>17654</c:v>
                </c:pt>
                <c:pt idx="5">
                  <c:v>17685</c:v>
                </c:pt>
                <c:pt idx="6">
                  <c:v>17715</c:v>
                </c:pt>
                <c:pt idx="7">
                  <c:v>17746</c:v>
                </c:pt>
                <c:pt idx="8">
                  <c:v>17777</c:v>
                </c:pt>
                <c:pt idx="9">
                  <c:v>17807</c:v>
                </c:pt>
                <c:pt idx="10">
                  <c:v>17838</c:v>
                </c:pt>
                <c:pt idx="11">
                  <c:v>17868</c:v>
                </c:pt>
                <c:pt idx="12">
                  <c:v>17899</c:v>
                </c:pt>
                <c:pt idx="13">
                  <c:v>17930</c:v>
                </c:pt>
                <c:pt idx="14">
                  <c:v>17958</c:v>
                </c:pt>
                <c:pt idx="15">
                  <c:v>17989</c:v>
                </c:pt>
                <c:pt idx="16">
                  <c:v>18019</c:v>
                </c:pt>
                <c:pt idx="17">
                  <c:v>18050</c:v>
                </c:pt>
                <c:pt idx="18">
                  <c:v>18080</c:v>
                </c:pt>
                <c:pt idx="19">
                  <c:v>18111</c:v>
                </c:pt>
                <c:pt idx="20">
                  <c:v>18142</c:v>
                </c:pt>
                <c:pt idx="21">
                  <c:v>18172</c:v>
                </c:pt>
                <c:pt idx="22">
                  <c:v>18203</c:v>
                </c:pt>
                <c:pt idx="23">
                  <c:v>18233</c:v>
                </c:pt>
                <c:pt idx="24">
                  <c:v>18264</c:v>
                </c:pt>
                <c:pt idx="25">
                  <c:v>18295</c:v>
                </c:pt>
                <c:pt idx="26">
                  <c:v>18323</c:v>
                </c:pt>
                <c:pt idx="27">
                  <c:v>18354</c:v>
                </c:pt>
                <c:pt idx="28">
                  <c:v>18384</c:v>
                </c:pt>
                <c:pt idx="29">
                  <c:v>18415</c:v>
                </c:pt>
                <c:pt idx="30">
                  <c:v>18445</c:v>
                </c:pt>
                <c:pt idx="31">
                  <c:v>18476</c:v>
                </c:pt>
                <c:pt idx="32">
                  <c:v>18507</c:v>
                </c:pt>
                <c:pt idx="33">
                  <c:v>18537</c:v>
                </c:pt>
                <c:pt idx="34">
                  <c:v>18568</c:v>
                </c:pt>
                <c:pt idx="35">
                  <c:v>18598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3.4</c:v>
                </c:pt>
                <c:pt idx="1">
                  <c:v>3.8</c:v>
                </c:pt>
                <c:pt idx="2">
                  <c:v>4</c:v>
                </c:pt>
                <c:pt idx="3">
                  <c:v>3.9</c:v>
                </c:pt>
                <c:pt idx="4">
                  <c:v>3.5</c:v>
                </c:pt>
                <c:pt idx="5">
                  <c:v>3.6</c:v>
                </c:pt>
                <c:pt idx="6">
                  <c:v>3.6</c:v>
                </c:pt>
                <c:pt idx="7">
                  <c:v>3.9</c:v>
                </c:pt>
                <c:pt idx="8">
                  <c:v>3.8</c:v>
                </c:pt>
                <c:pt idx="9">
                  <c:v>3.7</c:v>
                </c:pt>
                <c:pt idx="10">
                  <c:v>3.8</c:v>
                </c:pt>
                <c:pt idx="11">
                  <c:v>4</c:v>
                </c:pt>
                <c:pt idx="12">
                  <c:v>4.3</c:v>
                </c:pt>
                <c:pt idx="13">
                  <c:v>4.7</c:v>
                </c:pt>
                <c:pt idx="14">
                  <c:v>5</c:v>
                </c:pt>
                <c:pt idx="15">
                  <c:v>5.3</c:v>
                </c:pt>
                <c:pt idx="16">
                  <c:v>6.1</c:v>
                </c:pt>
                <c:pt idx="17">
                  <c:v>6.2</c:v>
                </c:pt>
                <c:pt idx="18">
                  <c:v>6.7</c:v>
                </c:pt>
                <c:pt idx="19">
                  <c:v>6.8</c:v>
                </c:pt>
                <c:pt idx="20">
                  <c:v>6.6</c:v>
                </c:pt>
                <c:pt idx="21">
                  <c:v>7.9</c:v>
                </c:pt>
                <c:pt idx="22">
                  <c:v>6.4</c:v>
                </c:pt>
                <c:pt idx="23">
                  <c:v>6.6</c:v>
                </c:pt>
                <c:pt idx="24">
                  <c:v>6.5</c:v>
                </c:pt>
                <c:pt idx="25">
                  <c:v>6.4</c:v>
                </c:pt>
                <c:pt idx="26">
                  <c:v>6.3</c:v>
                </c:pt>
                <c:pt idx="27">
                  <c:v>5.8</c:v>
                </c:pt>
                <c:pt idx="28">
                  <c:v>5.5</c:v>
                </c:pt>
                <c:pt idx="29">
                  <c:v>5.4</c:v>
                </c:pt>
                <c:pt idx="30">
                  <c:v>5</c:v>
                </c:pt>
                <c:pt idx="31">
                  <c:v>4.5</c:v>
                </c:pt>
                <c:pt idx="32">
                  <c:v>4.4000000000000004</c:v>
                </c:pt>
                <c:pt idx="33">
                  <c:v>4.2</c:v>
                </c:pt>
                <c:pt idx="34">
                  <c:v>4.2</c:v>
                </c:pt>
                <c:pt idx="35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59-4082-AB4E-004A3CDD1D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ln w="127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mmm\-yy</c:formatCode>
                <c:ptCount val="36"/>
                <c:pt idx="0">
                  <c:v>17533</c:v>
                </c:pt>
                <c:pt idx="1">
                  <c:v>17564</c:v>
                </c:pt>
                <c:pt idx="2">
                  <c:v>17593</c:v>
                </c:pt>
                <c:pt idx="3">
                  <c:v>17624</c:v>
                </c:pt>
                <c:pt idx="4">
                  <c:v>17654</c:v>
                </c:pt>
                <c:pt idx="5">
                  <c:v>17685</c:v>
                </c:pt>
                <c:pt idx="6">
                  <c:v>17715</c:v>
                </c:pt>
                <c:pt idx="7">
                  <c:v>17746</c:v>
                </c:pt>
                <c:pt idx="8">
                  <c:v>17777</c:v>
                </c:pt>
                <c:pt idx="9">
                  <c:v>17807</c:v>
                </c:pt>
                <c:pt idx="10">
                  <c:v>17838</c:v>
                </c:pt>
                <c:pt idx="11">
                  <c:v>17868</c:v>
                </c:pt>
                <c:pt idx="12">
                  <c:v>17899</c:v>
                </c:pt>
                <c:pt idx="13">
                  <c:v>17930</c:v>
                </c:pt>
                <c:pt idx="14">
                  <c:v>17958</c:v>
                </c:pt>
                <c:pt idx="15">
                  <c:v>17989</c:v>
                </c:pt>
                <c:pt idx="16">
                  <c:v>18019</c:v>
                </c:pt>
                <c:pt idx="17">
                  <c:v>18050</c:v>
                </c:pt>
                <c:pt idx="18">
                  <c:v>18080</c:v>
                </c:pt>
                <c:pt idx="19">
                  <c:v>18111</c:v>
                </c:pt>
                <c:pt idx="20">
                  <c:v>18142</c:v>
                </c:pt>
                <c:pt idx="21">
                  <c:v>18172</c:v>
                </c:pt>
                <c:pt idx="22">
                  <c:v>18203</c:v>
                </c:pt>
                <c:pt idx="23">
                  <c:v>18233</c:v>
                </c:pt>
                <c:pt idx="24">
                  <c:v>18264</c:v>
                </c:pt>
                <c:pt idx="25">
                  <c:v>18295</c:v>
                </c:pt>
                <c:pt idx="26">
                  <c:v>18323</c:v>
                </c:pt>
                <c:pt idx="27">
                  <c:v>18354</c:v>
                </c:pt>
                <c:pt idx="28">
                  <c:v>18384</c:v>
                </c:pt>
                <c:pt idx="29">
                  <c:v>18415</c:v>
                </c:pt>
                <c:pt idx="30">
                  <c:v>18445</c:v>
                </c:pt>
                <c:pt idx="31">
                  <c:v>18476</c:v>
                </c:pt>
                <c:pt idx="32">
                  <c:v>18507</c:v>
                </c:pt>
                <c:pt idx="33">
                  <c:v>18537</c:v>
                </c:pt>
                <c:pt idx="34">
                  <c:v>18568</c:v>
                </c:pt>
                <c:pt idx="35">
                  <c:v>18598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0">
                  <c:v>3</c:v>
                </c:pt>
                <c:pt idx="1">
                  <c:v>3.1</c:v>
                </c:pt>
                <c:pt idx="2">
                  <c:v>3.3</c:v>
                </c:pt>
                <c:pt idx="3">
                  <c:v>3.4</c:v>
                </c:pt>
                <c:pt idx="4">
                  <c:v>3.2</c:v>
                </c:pt>
                <c:pt idx="5">
                  <c:v>3</c:v>
                </c:pt>
                <c:pt idx="6">
                  <c:v>2.9</c:v>
                </c:pt>
                <c:pt idx="7">
                  <c:v>3.2</c:v>
                </c:pt>
                <c:pt idx="8">
                  <c:v>3.3</c:v>
                </c:pt>
                <c:pt idx="9">
                  <c:v>3.3</c:v>
                </c:pt>
                <c:pt idx="10">
                  <c:v>3.3</c:v>
                </c:pt>
                <c:pt idx="11">
                  <c:v>3.5</c:v>
                </c:pt>
                <c:pt idx="12">
                  <c:v>3.8</c:v>
                </c:pt>
                <c:pt idx="13">
                  <c:v>4.2</c:v>
                </c:pt>
                <c:pt idx="14">
                  <c:v>4.5999999999999996</c:v>
                </c:pt>
                <c:pt idx="15">
                  <c:v>4.7</c:v>
                </c:pt>
                <c:pt idx="16">
                  <c:v>5.5</c:v>
                </c:pt>
                <c:pt idx="17">
                  <c:v>5.7</c:v>
                </c:pt>
                <c:pt idx="18">
                  <c:v>6.2</c:v>
                </c:pt>
                <c:pt idx="19">
                  <c:v>6.2</c:v>
                </c:pt>
                <c:pt idx="20">
                  <c:v>6</c:v>
                </c:pt>
                <c:pt idx="21">
                  <c:v>7.9</c:v>
                </c:pt>
                <c:pt idx="22">
                  <c:v>6</c:v>
                </c:pt>
                <c:pt idx="23">
                  <c:v>5.9</c:v>
                </c:pt>
                <c:pt idx="24">
                  <c:v>5.7</c:v>
                </c:pt>
                <c:pt idx="25">
                  <c:v>5.6</c:v>
                </c:pt>
                <c:pt idx="26">
                  <c:v>5.7</c:v>
                </c:pt>
                <c:pt idx="27">
                  <c:v>5.4</c:v>
                </c:pt>
                <c:pt idx="28">
                  <c:v>4.9000000000000004</c:v>
                </c:pt>
                <c:pt idx="29">
                  <c:v>4.5999999999999996</c:v>
                </c:pt>
                <c:pt idx="30">
                  <c:v>4.4000000000000004</c:v>
                </c:pt>
                <c:pt idx="31">
                  <c:v>3.9</c:v>
                </c:pt>
                <c:pt idx="32">
                  <c:v>3.8</c:v>
                </c:pt>
                <c:pt idx="33">
                  <c:v>3.5</c:v>
                </c:pt>
                <c:pt idx="34">
                  <c:v>3.4</c:v>
                </c:pt>
                <c:pt idx="35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59-4082-AB4E-004A3CDD1D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Women</c:v>
                </c:pt>
              </c:strCache>
            </c:strRef>
          </c:tx>
          <c:spPr>
            <a:ln w="12700" cap="rnd">
              <a:solidFill>
                <a:schemeClr val="accent6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mmm\-yy</c:formatCode>
                <c:ptCount val="36"/>
                <c:pt idx="0">
                  <c:v>17533</c:v>
                </c:pt>
                <c:pt idx="1">
                  <c:v>17564</c:v>
                </c:pt>
                <c:pt idx="2">
                  <c:v>17593</c:v>
                </c:pt>
                <c:pt idx="3">
                  <c:v>17624</c:v>
                </c:pt>
                <c:pt idx="4">
                  <c:v>17654</c:v>
                </c:pt>
                <c:pt idx="5">
                  <c:v>17685</c:v>
                </c:pt>
                <c:pt idx="6">
                  <c:v>17715</c:v>
                </c:pt>
                <c:pt idx="7">
                  <c:v>17746</c:v>
                </c:pt>
                <c:pt idx="8">
                  <c:v>17777</c:v>
                </c:pt>
                <c:pt idx="9">
                  <c:v>17807</c:v>
                </c:pt>
                <c:pt idx="10">
                  <c:v>17838</c:v>
                </c:pt>
                <c:pt idx="11">
                  <c:v>17868</c:v>
                </c:pt>
                <c:pt idx="12">
                  <c:v>17899</c:v>
                </c:pt>
                <c:pt idx="13">
                  <c:v>17930</c:v>
                </c:pt>
                <c:pt idx="14">
                  <c:v>17958</c:v>
                </c:pt>
                <c:pt idx="15">
                  <c:v>17989</c:v>
                </c:pt>
                <c:pt idx="16">
                  <c:v>18019</c:v>
                </c:pt>
                <c:pt idx="17">
                  <c:v>18050</c:v>
                </c:pt>
                <c:pt idx="18">
                  <c:v>18080</c:v>
                </c:pt>
                <c:pt idx="19">
                  <c:v>18111</c:v>
                </c:pt>
                <c:pt idx="20">
                  <c:v>18142</c:v>
                </c:pt>
                <c:pt idx="21">
                  <c:v>18172</c:v>
                </c:pt>
                <c:pt idx="22">
                  <c:v>18203</c:v>
                </c:pt>
                <c:pt idx="23">
                  <c:v>18233</c:v>
                </c:pt>
                <c:pt idx="24">
                  <c:v>18264</c:v>
                </c:pt>
                <c:pt idx="25">
                  <c:v>18295</c:v>
                </c:pt>
                <c:pt idx="26">
                  <c:v>18323</c:v>
                </c:pt>
                <c:pt idx="27">
                  <c:v>18354</c:v>
                </c:pt>
                <c:pt idx="28">
                  <c:v>18384</c:v>
                </c:pt>
                <c:pt idx="29">
                  <c:v>18415</c:v>
                </c:pt>
                <c:pt idx="30">
                  <c:v>18445</c:v>
                </c:pt>
                <c:pt idx="31">
                  <c:v>18476</c:v>
                </c:pt>
                <c:pt idx="32">
                  <c:v>18507</c:v>
                </c:pt>
                <c:pt idx="33">
                  <c:v>18537</c:v>
                </c:pt>
                <c:pt idx="34">
                  <c:v>18568</c:v>
                </c:pt>
                <c:pt idx="35">
                  <c:v>18598</c:v>
                </c:pt>
              </c:numCache>
            </c:numRef>
          </c:cat>
          <c:val>
            <c:numRef>
              <c:f>Sheet1!$D$2:$D$37</c:f>
              <c:numCache>
                <c:formatCode>General</c:formatCode>
                <c:ptCount val="36"/>
                <c:pt idx="0">
                  <c:v>2.8</c:v>
                </c:pt>
                <c:pt idx="1">
                  <c:v>3.9</c:v>
                </c:pt>
                <c:pt idx="2">
                  <c:v>3.9</c:v>
                </c:pt>
                <c:pt idx="3">
                  <c:v>3.7</c:v>
                </c:pt>
                <c:pt idx="4">
                  <c:v>3.4</c:v>
                </c:pt>
                <c:pt idx="5">
                  <c:v>3.7</c:v>
                </c:pt>
                <c:pt idx="6">
                  <c:v>3.7</c:v>
                </c:pt>
                <c:pt idx="7">
                  <c:v>4</c:v>
                </c:pt>
                <c:pt idx="8">
                  <c:v>3.7</c:v>
                </c:pt>
                <c:pt idx="9">
                  <c:v>3.6</c:v>
                </c:pt>
                <c:pt idx="10">
                  <c:v>3.4</c:v>
                </c:pt>
                <c:pt idx="11">
                  <c:v>3.8</c:v>
                </c:pt>
                <c:pt idx="12">
                  <c:v>3.8</c:v>
                </c:pt>
                <c:pt idx="13">
                  <c:v>4.0999999999999996</c:v>
                </c:pt>
                <c:pt idx="14">
                  <c:v>4</c:v>
                </c:pt>
                <c:pt idx="15">
                  <c:v>4.8</c:v>
                </c:pt>
                <c:pt idx="16">
                  <c:v>5.4</c:v>
                </c:pt>
                <c:pt idx="17">
                  <c:v>5.5</c:v>
                </c:pt>
                <c:pt idx="18">
                  <c:v>6.1</c:v>
                </c:pt>
                <c:pt idx="19">
                  <c:v>6.2</c:v>
                </c:pt>
                <c:pt idx="20">
                  <c:v>5.9</c:v>
                </c:pt>
                <c:pt idx="21">
                  <c:v>5.9</c:v>
                </c:pt>
                <c:pt idx="22">
                  <c:v>5.6</c:v>
                </c:pt>
                <c:pt idx="23">
                  <c:v>5.9</c:v>
                </c:pt>
                <c:pt idx="24">
                  <c:v>6.3</c:v>
                </c:pt>
                <c:pt idx="25">
                  <c:v>6.1</c:v>
                </c:pt>
                <c:pt idx="26">
                  <c:v>5.9</c:v>
                </c:pt>
                <c:pt idx="27">
                  <c:v>5.0999999999999996</c:v>
                </c:pt>
                <c:pt idx="28">
                  <c:v>5.2</c:v>
                </c:pt>
                <c:pt idx="29">
                  <c:v>5.6</c:v>
                </c:pt>
                <c:pt idx="30">
                  <c:v>5</c:v>
                </c:pt>
                <c:pt idx="31">
                  <c:v>4.2</c:v>
                </c:pt>
                <c:pt idx="32">
                  <c:v>4.5</c:v>
                </c:pt>
                <c:pt idx="33">
                  <c:v>4.3</c:v>
                </c:pt>
                <c:pt idx="34">
                  <c:v>4.7</c:v>
                </c:pt>
                <c:pt idx="35">
                  <c:v>4.4000000000000004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59-4082-AB4E-004A3CDD1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3013200"/>
        <c:axId val="1413004880"/>
      </c:lineChart>
      <c:dateAx>
        <c:axId val="1413013200"/>
        <c:scaling>
          <c:orientation val="minMax"/>
        </c:scaling>
        <c:delete val="0"/>
        <c:axPos val="b"/>
        <c:numFmt formatCode="[$-409]mmm\-yy;@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endParaRPr lang="en-US"/>
          </a:p>
        </c:txPr>
        <c:crossAx val="1413004880"/>
        <c:crosses val="autoZero"/>
        <c:auto val="1"/>
        <c:lblOffset val="100"/>
        <c:baseTimeUnit val="months"/>
        <c:majorUnit val="6"/>
        <c:majorTimeUnit val="months"/>
        <c:minorUnit val="1"/>
        <c:minorTimeUnit val="years"/>
      </c:dateAx>
      <c:valAx>
        <c:axId val="141300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\ \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endParaRPr lang="en-US"/>
          </a:p>
        </c:txPr>
        <c:crossAx val="141301320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w Cen MT" panose="020B06020201040206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38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000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7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75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879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86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7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1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650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44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882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6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971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75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042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B9B29D-4C03-18B9-B8A0-E1D03208971D}"/>
              </a:ext>
            </a:extLst>
          </p:cNvPr>
          <p:cNvSpPr txBox="1"/>
          <p:nvPr/>
        </p:nvSpPr>
        <p:spPr>
          <a:xfrm>
            <a:off x="899612" y="1815490"/>
            <a:ext cx="525259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pl-PL" sz="180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rPr>
              <a:t>Unemployment rate between 2048-2050 in the US, in % of total employment</a:t>
            </a:r>
            <a:endParaRPr kumimoji="0" lang="en-US" sz="180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Tw Cen MT" panose="020B0602020104020603" pitchFamily="34" charset="0"/>
              <a:ea typeface="+mj-ea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CA9A92-127E-E26D-9081-47923E09F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20420"/>
              </p:ext>
            </p:extLst>
          </p:nvPr>
        </p:nvGraphicFramePr>
        <p:xfrm>
          <a:off x="6759388" y="56364"/>
          <a:ext cx="4913216" cy="671883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28304">
                  <a:extLst>
                    <a:ext uri="{9D8B030D-6E8A-4147-A177-3AD203B41FA5}">
                      <a16:colId xmlns:a16="http://schemas.microsoft.com/office/drawing/2014/main" val="2517193402"/>
                    </a:ext>
                  </a:extLst>
                </a:gridCol>
                <a:gridCol w="1228304">
                  <a:extLst>
                    <a:ext uri="{9D8B030D-6E8A-4147-A177-3AD203B41FA5}">
                      <a16:colId xmlns:a16="http://schemas.microsoft.com/office/drawing/2014/main" val="479029907"/>
                    </a:ext>
                  </a:extLst>
                </a:gridCol>
                <a:gridCol w="1228304">
                  <a:extLst>
                    <a:ext uri="{9D8B030D-6E8A-4147-A177-3AD203B41FA5}">
                      <a16:colId xmlns:a16="http://schemas.microsoft.com/office/drawing/2014/main" val="1962824546"/>
                    </a:ext>
                  </a:extLst>
                </a:gridCol>
                <a:gridCol w="1228304">
                  <a:extLst>
                    <a:ext uri="{9D8B030D-6E8A-4147-A177-3AD203B41FA5}">
                      <a16:colId xmlns:a16="http://schemas.microsoft.com/office/drawing/2014/main" val="393913536"/>
                    </a:ext>
                  </a:extLst>
                </a:gridCol>
              </a:tblGrid>
              <a:tr h="380023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dirty="0">
                          <a:effectLst/>
                          <a:latin typeface="Tw Cen MT" panose="020B0602020104020603" pitchFamily="34" charset="0"/>
                        </a:rPr>
                        <a:t>Year</a:t>
                      </a:r>
                      <a:endParaRPr lang="en-US" sz="9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444" marR="4444" marT="2222" marB="444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Total</a:t>
                      </a:r>
                    </a:p>
                  </a:txBody>
                  <a:tcPr marL="4444" marR="4444" marT="2222" marB="444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Men</a:t>
                      </a:r>
                    </a:p>
                  </a:txBody>
                  <a:tcPr marL="4444" marR="4444" marT="2222" marB="444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Women</a:t>
                      </a:r>
                    </a:p>
                  </a:txBody>
                  <a:tcPr marL="4444" marR="4444" marT="2222" marB="4444" anchor="ctr"/>
                </a:tc>
                <a:extLst>
                  <a:ext uri="{0D108BD9-81ED-4DB2-BD59-A6C34878D82A}">
                    <a16:rowId xmlns:a16="http://schemas.microsoft.com/office/drawing/2014/main" val="3408797567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01.2048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>
                          <a:effectLst/>
                          <a:latin typeface="Tw Cen MT" panose="020B0602020104020603" pitchFamily="34" charset="0"/>
                        </a:rPr>
                        <a:t>34</a:t>
                      </a:r>
                      <a:endParaRPr lang="en-US" sz="1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30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28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3293426748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02.2048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>
                          <a:effectLst/>
                          <a:latin typeface="Tw Cen MT" panose="020B0602020104020603" pitchFamily="34" charset="0"/>
                        </a:rPr>
                        <a:t>38</a:t>
                      </a:r>
                      <a:endParaRPr lang="en-US" sz="1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31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39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2925960285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03.2048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>
                          <a:effectLst/>
                          <a:latin typeface="Tw Cen MT" panose="020B0602020104020603" pitchFamily="34" charset="0"/>
                        </a:rPr>
                        <a:t>40</a:t>
                      </a:r>
                      <a:endParaRPr lang="en-US" sz="1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33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39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2242160079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04.2048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>
                          <a:effectLst/>
                          <a:latin typeface="Tw Cen MT" panose="020B0602020104020603" pitchFamily="34" charset="0"/>
                        </a:rPr>
                        <a:t>39</a:t>
                      </a:r>
                      <a:endParaRPr lang="en-US" sz="1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34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37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2766685507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05.2048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>
                          <a:effectLst/>
                          <a:latin typeface="Tw Cen MT" panose="020B0602020104020603" pitchFamily="34" charset="0"/>
                        </a:rPr>
                        <a:t>35</a:t>
                      </a:r>
                      <a:endParaRPr lang="en-US" sz="1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32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34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2521910022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06.2048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>
                          <a:effectLst/>
                          <a:latin typeface="Tw Cen MT" panose="020B0602020104020603" pitchFamily="34" charset="0"/>
                        </a:rPr>
                        <a:t>36</a:t>
                      </a:r>
                      <a:endParaRPr lang="en-US" sz="1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30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37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3752190147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07.2048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36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29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37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2960885110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08.2048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39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32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40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776291004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09.2048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38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33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37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2256412385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10.2048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37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33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36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3459217498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11.2048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38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33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34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1914730969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12.2048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40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35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38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2964697726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01.2049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43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38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38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86590213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02.2049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47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42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41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4069570637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03.2049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50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46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40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1031894806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04.2049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53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47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48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928177117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05.2049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61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55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54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1238611815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06.2049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62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57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55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220228030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07.2049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67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62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61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1911410379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08.2049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68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62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62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766148984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09.2049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66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60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59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4234525310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10.2049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79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79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59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3378494751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11.2049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64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60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56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3337444098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12.2049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66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59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59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1873480825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01.2050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65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57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63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3276021797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02.2050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64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56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61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1816481139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03.2050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63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57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59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1021162765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04.2050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58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54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51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1535378642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05.2050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55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49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52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4162066236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06.2050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54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46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56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1079542542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07.2050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50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44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50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4211006762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dirty="0">
                          <a:latin typeface="Tw Cen MT" panose="020B0602020104020603" pitchFamily="34" charset="0"/>
                        </a:rPr>
                        <a:t>08.2050</a:t>
                      </a:r>
                      <a:endParaRPr lang="en-US" sz="9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45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39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42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3122327966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dirty="0">
                          <a:solidFill>
                            <a:srgbClr val="333333"/>
                          </a:solidFill>
                          <a:effectLst/>
                          <a:latin typeface="Tw Cen MT" panose="020B0602020104020603" pitchFamily="34" charset="0"/>
                        </a:rPr>
                        <a:t>09.2050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444" marR="4444" marT="2222" marB="4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44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38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45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700609425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dirty="0">
                          <a:solidFill>
                            <a:srgbClr val="333333"/>
                          </a:solidFill>
                          <a:effectLst/>
                          <a:latin typeface="Tw Cen MT" panose="020B0602020104020603" pitchFamily="34" charset="0"/>
                        </a:rPr>
                        <a:t>10.2050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444" marR="4444" marT="2222" marB="4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42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35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43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862268287"/>
                  </a:ext>
                </a:extLst>
              </a:tr>
              <a:tr h="131236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dirty="0">
                          <a:solidFill>
                            <a:srgbClr val="333333"/>
                          </a:solidFill>
                          <a:effectLst/>
                          <a:latin typeface="Tw Cen MT" panose="020B0602020104020603" pitchFamily="34" charset="0"/>
                        </a:rPr>
                        <a:t>11.2050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444" marR="4444" marT="2222" marB="4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42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34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47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266264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dirty="0">
                          <a:solidFill>
                            <a:srgbClr val="333333"/>
                          </a:solidFill>
                          <a:effectLst/>
                          <a:latin typeface="Tw Cen MT" panose="020B0602020104020603" pitchFamily="34" charset="0"/>
                        </a:rPr>
                        <a:t>12.2050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4444" marR="4444" marT="2222" marB="44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43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35</a:t>
                      </a:r>
                    </a:p>
                  </a:txBody>
                  <a:tcPr marL="2222" marR="2222" marT="6666" marB="22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Tw Cen MT" panose="020B0602020104020603" pitchFamily="34" charset="0"/>
                        </a:rPr>
                        <a:t>44</a:t>
                      </a:r>
                    </a:p>
                  </a:txBody>
                  <a:tcPr marL="2222" marR="2222" marT="6666" marB="2222" anchor="ctr"/>
                </a:tc>
                <a:extLst>
                  <a:ext uri="{0D108BD9-81ED-4DB2-BD59-A6C34878D82A}">
                    <a16:rowId xmlns:a16="http://schemas.microsoft.com/office/drawing/2014/main" val="858181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3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687F548-DD9C-0422-04CD-C4905400742B}"/>
              </a:ext>
            </a:extLst>
          </p:cNvPr>
          <p:cNvSpPr txBox="1"/>
          <p:nvPr/>
        </p:nvSpPr>
        <p:spPr>
          <a:xfrm>
            <a:off x="-1829" y="-2053412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Insert a Line Chart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5F3185-77A4-6C40-A56E-C52753091A9E}"/>
              </a:ext>
            </a:extLst>
          </p:cNvPr>
          <p:cNvSpPr txBox="1"/>
          <p:nvPr/>
        </p:nvSpPr>
        <p:spPr>
          <a:xfrm>
            <a:off x="-1830" y="-1722692"/>
            <a:ext cx="670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 out series to learn Filtering (Leave only Total), add a data label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F155E2-6812-A3E3-9ACC-3CDBCE97FA6A}"/>
              </a:ext>
            </a:extLst>
          </p:cNvPr>
          <p:cNvSpPr txBox="1"/>
          <p:nvPr/>
        </p:nvSpPr>
        <p:spPr>
          <a:xfrm>
            <a:off x="-1831" y="-1391972"/>
            <a:ext cx="314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percentage sign to Y axis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B715B-8B50-CA68-2463-5606D972956A}"/>
              </a:ext>
            </a:extLst>
          </p:cNvPr>
          <p:cNvSpPr txBox="1"/>
          <p:nvPr/>
        </p:nvSpPr>
        <p:spPr>
          <a:xfrm>
            <a:off x="0" y="-1061252"/>
            <a:ext cx="260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Recolor horizontal lines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A2A877-4F08-1975-B8C8-6E25FAB15C71}"/>
              </a:ext>
            </a:extLst>
          </p:cNvPr>
          <p:cNvSpPr txBox="1"/>
          <p:nvPr/>
        </p:nvSpPr>
        <p:spPr>
          <a:xfrm>
            <a:off x="-1831" y="-416520"/>
            <a:ext cx="385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solidFill>
                  <a:prstClr val="black"/>
                </a:solidFill>
                <a:latin typeface="Calibri" panose="020F0502020204030204"/>
              </a:rPr>
              <a:t>6. Reduce number of displayed months</a:t>
            </a:r>
            <a:endParaRPr kumimoji="0" lang="pl-PL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E176D36-41CC-1628-4E5F-8A5054697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921811"/>
              </p:ext>
            </p:extLst>
          </p:nvPr>
        </p:nvGraphicFramePr>
        <p:xfrm>
          <a:off x="1290918" y="719666"/>
          <a:ext cx="961016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F657BC8-90C6-1720-7215-DEDE98F744DD}"/>
              </a:ext>
            </a:extLst>
          </p:cNvPr>
          <p:cNvSpPr txBox="1"/>
          <p:nvPr/>
        </p:nvSpPr>
        <p:spPr>
          <a:xfrm>
            <a:off x="-1832" y="-738664"/>
            <a:ext cx="39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solidFill>
                  <a:prstClr val="black"/>
                </a:solidFill>
                <a:latin typeface="Calibri" panose="020F0502020204030204"/>
              </a:rPr>
              <a:t>5. Make Men and Women series thinner</a:t>
            </a:r>
            <a:endParaRPr kumimoji="0" lang="pl-PL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00E10-2FAF-5A6E-E497-452FA39839DB}"/>
              </a:ext>
            </a:extLst>
          </p:cNvPr>
          <p:cNvSpPr txBox="1"/>
          <p:nvPr/>
        </p:nvSpPr>
        <p:spPr>
          <a:xfrm>
            <a:off x="2" y="-1836675"/>
            <a:ext cx="321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Insert a Stacked Column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9A19E-14B6-55FC-D54B-045D59B38FF0}"/>
              </a:ext>
            </a:extLst>
          </p:cNvPr>
          <p:cNvSpPr txBox="1"/>
          <p:nvPr/>
        </p:nvSpPr>
        <p:spPr>
          <a:xfrm>
            <a:off x="1" y="-1505955"/>
            <a:ext cx="426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Remove Vertical Axis and Horizontal 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F8A37-1A45-D2F6-960A-7E48848B2464}"/>
              </a:ext>
            </a:extLst>
          </p:cNvPr>
          <p:cNvSpPr txBox="1"/>
          <p:nvPr/>
        </p:nvSpPr>
        <p:spPr>
          <a:xfrm>
            <a:off x="0" y="-1175235"/>
            <a:ext cx="300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Put legend on the right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D04BD-A765-7A0C-8D26-AA7FBF897317}"/>
              </a:ext>
            </a:extLst>
          </p:cNvPr>
          <p:cNvSpPr txBox="1"/>
          <p:nvPr/>
        </p:nvSpPr>
        <p:spPr>
          <a:xfrm>
            <a:off x="1831" y="-844515"/>
            <a:ext cx="17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</a:t>
            </a:r>
            <a:r>
              <a:rPr lang="pl-PL" dirty="0">
                <a:solidFill>
                  <a:prstClr val="black"/>
                </a:solidFill>
                <a:latin typeface="Calibri" panose="020F0502020204030204"/>
              </a:rPr>
              <a:t>Change colors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A83F0-8139-9592-AF29-2C4E09F0F01B}"/>
              </a:ext>
            </a:extLst>
          </p:cNvPr>
          <p:cNvSpPr txBox="1"/>
          <p:nvPr/>
        </p:nvSpPr>
        <p:spPr>
          <a:xfrm>
            <a:off x="0" y="-513795"/>
            <a:ext cx="571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solidFill>
                  <a:prstClr val="black"/>
                </a:solidFill>
                <a:latin typeface="Calibri" panose="020F0502020204030204"/>
              </a:rPr>
              <a:t>5. Bonus, click on X asis and set Categories in Reverse Order</a:t>
            </a:r>
            <a:endParaRPr kumimoji="0" lang="pl-PL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E20085-9BAF-A10A-BC1E-15A691F9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9974BB6-F28F-6AAE-2169-C58287401A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0665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150</TotalTime>
  <Words>266</Words>
  <Application>Microsoft Office PowerPoint</Application>
  <PresentationFormat>Widescreen</PresentationFormat>
  <Paragraphs>162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Good Looking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Warongkorn Thavornprasit</cp:lastModifiedBy>
  <cp:revision>23</cp:revision>
  <dcterms:created xsi:type="dcterms:W3CDTF">2022-08-02T06:24:42Z</dcterms:created>
  <dcterms:modified xsi:type="dcterms:W3CDTF">2023-05-07T09:59:35Z</dcterms:modified>
</cp:coreProperties>
</file>