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5"/>
  </p:handout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3FF"/>
    <a:srgbClr val="B9B9B9"/>
    <a:srgbClr val="00A7E1"/>
    <a:srgbClr val="1B4479"/>
    <a:srgbClr val="FFFFFF"/>
    <a:srgbClr val="009242"/>
    <a:srgbClr val="B61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0" autoAdjust="0"/>
    <p:restoredTop sz="94660"/>
  </p:normalViewPr>
  <p:slideViewPr>
    <p:cSldViewPr snapToGrid="0">
      <p:cViewPr>
        <p:scale>
          <a:sx n="75" d="100"/>
          <a:sy n="75" d="100"/>
        </p:scale>
        <p:origin x="754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00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</a:t>
            </a:r>
            <a:r>
              <a:rPr lang="pl-PL" dirty="0"/>
              <a:t>(in ha) </a:t>
            </a:r>
            <a:r>
              <a:rPr lang="en-US" dirty="0"/>
              <a:t>needed to produce</a:t>
            </a:r>
            <a:r>
              <a:rPr lang="pl-PL" dirty="0"/>
              <a:t> 1</a:t>
            </a:r>
            <a:r>
              <a:rPr lang="pl-PL" baseline="0" dirty="0"/>
              <a:t> tonne (1000 kg)</a:t>
            </a:r>
            <a:r>
              <a:rPr lang="pl-PL" dirty="0"/>
              <a:t> of given oil</a:t>
            </a:r>
            <a:r>
              <a:rPr lang="en-US" dirty="0"/>
              <a:t>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Area needed to produce: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E5F-468E-B8C5-3E394FDD9246}"/>
              </c:ext>
            </c:extLst>
          </c:dPt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EE5F-468E-B8C5-3E394FDD92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Palm oil</c:v>
                </c:pt>
                <c:pt idx="1">
                  <c:v>Sunflower oil</c:v>
                </c:pt>
                <c:pt idx="2">
                  <c:v>Rapeseed oil</c:v>
                </c:pt>
                <c:pt idx="3">
                  <c:v>Soybean oil</c:v>
                </c:pt>
                <c:pt idx="4">
                  <c:v>Olive oil</c:v>
                </c:pt>
                <c:pt idx="5">
                  <c:v>Coconut oil</c:v>
                </c:pt>
                <c:pt idx="6">
                  <c:v>Groundnut oil</c:v>
                </c:pt>
                <c:pt idx="7">
                  <c:v>Almond oil</c:v>
                </c:pt>
                <c:pt idx="8">
                  <c:v>Cashew oil</c:v>
                </c:pt>
                <c:pt idx="9">
                  <c:v>Cottonseed oil</c:v>
                </c:pt>
                <c:pt idx="10">
                  <c:v>Peanut oil</c:v>
                </c:pt>
                <c:pt idx="11">
                  <c:v>Sesameseed oil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</c:v>
                </c:pt>
                <c:pt idx="1">
                  <c:v>1.38</c:v>
                </c:pt>
                <c:pt idx="2">
                  <c:v>1.54</c:v>
                </c:pt>
                <c:pt idx="3">
                  <c:v>2.36</c:v>
                </c:pt>
                <c:pt idx="4">
                  <c:v>4.01</c:v>
                </c:pt>
                <c:pt idx="5">
                  <c:v>4.12</c:v>
                </c:pt>
                <c:pt idx="6">
                  <c:v>8.5399999999999991</c:v>
                </c:pt>
                <c:pt idx="7">
                  <c:v>9.32</c:v>
                </c:pt>
                <c:pt idx="8">
                  <c:v>9.41</c:v>
                </c:pt>
                <c:pt idx="9">
                  <c:v>9.4600000000000009</c:v>
                </c:pt>
                <c:pt idx="10">
                  <c:v>13.78</c:v>
                </c:pt>
                <c:pt idx="11">
                  <c:v>16.52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F-468E-B8C5-3E394FDD9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19214992"/>
        <c:axId val="819210416"/>
      </c:barChart>
      <c:catAx>
        <c:axId val="81921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210416"/>
        <c:crosses val="autoZero"/>
        <c:auto val="1"/>
        <c:lblAlgn val="ctr"/>
        <c:lblOffset val="100"/>
        <c:noMultiLvlLbl val="0"/>
      </c:catAx>
      <c:valAx>
        <c:axId val="81921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192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8F6E8-648B-1FE6-0EC0-9EA1A773C2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C4AF1-0F12-78A8-5DC5-9EA45CB356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FD31-12F1-419D-A2A9-596242B4B31F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FBC1F-70FE-E4DF-7903-8135BF838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4CA5E-C088-9618-2607-A892885927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23D1-85C7-4ABB-8C3F-C8B80346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4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8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B9B29D-4C03-18B9-B8A0-E1D03208971D}"/>
              </a:ext>
            </a:extLst>
          </p:cNvPr>
          <p:cNvSpPr txBox="1"/>
          <p:nvPr/>
        </p:nvSpPr>
        <p:spPr>
          <a:xfrm>
            <a:off x="2053419" y="1480039"/>
            <a:ext cx="80851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Area of land needed to produce one ton</a:t>
            </a:r>
            <a:r>
              <a:rPr kumimoji="0" lang="pl-PL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n</a:t>
            </a: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e</a:t>
            </a:r>
            <a:r>
              <a:rPr kumimoji="0" lang="pl-PL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 (1000 kg)</a:t>
            </a: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 of vegetable oil, World, 20</a:t>
            </a:r>
            <a:r>
              <a:rPr kumimoji="0" lang="pl-PL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4</a:t>
            </a: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9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4FC8BC-14FD-67E4-B335-C54E37F98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05048"/>
              </p:ext>
            </p:extLst>
          </p:nvPr>
        </p:nvGraphicFramePr>
        <p:xfrm>
          <a:off x="2032000" y="2102343"/>
          <a:ext cx="81280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59144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5460693"/>
                    </a:ext>
                  </a:extLst>
                </a:gridCol>
              </a:tblGrid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Type of oil: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Area needed to produce 1 tonne (in ha):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730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Sesameseed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1652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32373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Peanut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1378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065489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Cottonseed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946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141759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Cashew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941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9691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Almond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932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8980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Groundnut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854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7920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Coconut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412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806210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Olive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401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326037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Soybean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236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12379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Rapeseed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154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290266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Sunflower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138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46731"/>
                  </a:ext>
                </a:extLst>
              </a:tr>
              <a:tr h="27799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Palm oil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046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407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75BAB-CEDB-E726-D0DF-F245A5001541}"/>
              </a:ext>
            </a:extLst>
          </p:cNvPr>
          <p:cNvSpPr txBox="1"/>
          <p:nvPr/>
        </p:nvSpPr>
        <p:spPr>
          <a:xfrm>
            <a:off x="1926465" y="6115543"/>
            <a:ext cx="833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200" b="1" dirty="0">
                <a:latin typeface="Tw Cen MT" panose="020B0602020104020603" pitchFamily="34" charset="0"/>
              </a:rPr>
              <a:t>Important information if your chart appears empty after copying the data</a:t>
            </a:r>
            <a:br>
              <a:rPr lang="pl-PL" sz="1200" dirty="0">
                <a:latin typeface="Tw Cen MT" panose="020B0602020104020603" pitchFamily="34" charset="0"/>
              </a:rPr>
            </a:br>
            <a:r>
              <a:rPr lang="pl-PL" sz="1200" dirty="0">
                <a:latin typeface="Tw Cen MT" panose="020B0602020104020603" pitchFamily="34" charset="0"/>
              </a:rPr>
              <a:t>Some language versions of PowerPoint might need to have comma „ , „ instead of dots „ . „ between the data points. </a:t>
            </a:r>
            <a:br>
              <a:rPr lang="pl-PL" sz="1200" dirty="0">
                <a:latin typeface="Tw Cen MT" panose="020B0602020104020603" pitchFamily="34" charset="0"/>
              </a:rPr>
            </a:br>
            <a:r>
              <a:rPr lang="pl-PL" sz="1200" dirty="0">
                <a:latin typeface="Tw Cen MT" panose="020B0602020104020603" pitchFamily="34" charset="0"/>
              </a:rPr>
              <a:t>For example „3,99” instead of „3.99”. The english verson should work fine with dots.</a:t>
            </a:r>
            <a:endParaRPr lang="en-US" sz="1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95167-1835-B277-E1B9-CF715B0D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F7E438F8-DDF6-2475-B3B1-AA42F1CAA49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7976395"/>
              </p:ext>
            </p:extLst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400-9C85-43DC-CFE6-6A97DD5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4068-0EEC-729A-398A-54E07667D046}"/>
              </a:ext>
            </a:extLst>
          </p:cNvPr>
          <p:cNvSpPr txBox="1"/>
          <p:nvPr/>
        </p:nvSpPr>
        <p:spPr>
          <a:xfrm>
            <a:off x="-1829" y="-1497827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Insert a Column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7C468-855C-939B-A5AF-ACB7F495FDAD}"/>
              </a:ext>
            </a:extLst>
          </p:cNvPr>
          <p:cNvSpPr txBox="1"/>
          <p:nvPr/>
        </p:nvSpPr>
        <p:spPr>
          <a:xfrm>
            <a:off x="-1830" y="-1167107"/>
            <a:ext cx="335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Change chart type to Bar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C7789-D25F-2ECF-A47C-40CFACD0FAF0}"/>
              </a:ext>
            </a:extLst>
          </p:cNvPr>
          <p:cNvSpPr txBox="1"/>
          <p:nvPr/>
        </p:nvSpPr>
        <p:spPr>
          <a:xfrm>
            <a:off x="-1831" y="-836387"/>
            <a:ext cx="580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Right click on Y axis and set „Categories in Reverse Order”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34505-AE2D-0ADA-EA13-A973F9A23252}"/>
              </a:ext>
            </a:extLst>
          </p:cNvPr>
          <p:cNvSpPr txBox="1"/>
          <p:nvPr/>
        </p:nvSpPr>
        <p:spPr>
          <a:xfrm>
            <a:off x="0" y="-505667"/>
            <a:ext cx="622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Add Data Labels and Recolor Almond Oil to make it prominent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DA0D9-E9A9-61DD-6674-70DC1F3B918A}"/>
              </a:ext>
            </a:extLst>
          </p:cNvPr>
          <p:cNvSpPr txBox="1"/>
          <p:nvPr/>
        </p:nvSpPr>
        <p:spPr>
          <a:xfrm>
            <a:off x="-1829" y="-185632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Practice Bar 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A43049-50B0-6176-86FF-651212D914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1254</TotalTime>
  <Words>192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25</cp:revision>
  <dcterms:created xsi:type="dcterms:W3CDTF">2022-08-02T06:24:42Z</dcterms:created>
  <dcterms:modified xsi:type="dcterms:W3CDTF">2023-05-08T05:28:45Z</dcterms:modified>
</cp:coreProperties>
</file>