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372" r:id="rId2"/>
    <p:sldId id="375" r:id="rId3"/>
    <p:sldId id="374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479"/>
    <a:srgbClr val="2BB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50" d="100"/>
          <a:sy n="50" d="100"/>
        </p:scale>
        <p:origin x="102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2048 phone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Sheet1!$A$2:$A$37</c:f>
              <c:numCache>
                <c:formatCode>mmm\-yy</c:formatCode>
                <c:ptCount val="36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3487</c:v>
                </c:pt>
                <c:pt idx="1">
                  <c:v>5643</c:v>
                </c:pt>
                <c:pt idx="2">
                  <c:v>6921</c:v>
                </c:pt>
                <c:pt idx="3">
                  <c:v>5941</c:v>
                </c:pt>
                <c:pt idx="4">
                  <c:v>5871</c:v>
                </c:pt>
                <c:pt idx="5">
                  <c:v>4171</c:v>
                </c:pt>
                <c:pt idx="6">
                  <c:v>4895</c:v>
                </c:pt>
                <c:pt idx="7">
                  <c:v>4956</c:v>
                </c:pt>
                <c:pt idx="8">
                  <c:v>4087</c:v>
                </c:pt>
                <c:pt idx="9">
                  <c:v>3104</c:v>
                </c:pt>
                <c:pt idx="10">
                  <c:v>3155</c:v>
                </c:pt>
                <c:pt idx="11">
                  <c:v>3171</c:v>
                </c:pt>
                <c:pt idx="12">
                  <c:v>1895</c:v>
                </c:pt>
                <c:pt idx="13">
                  <c:v>1956</c:v>
                </c:pt>
                <c:pt idx="14">
                  <c:v>1087</c:v>
                </c:pt>
                <c:pt idx="15">
                  <c:v>1104</c:v>
                </c:pt>
                <c:pt idx="16">
                  <c:v>1155</c:v>
                </c:pt>
                <c:pt idx="17">
                  <c:v>1171</c:v>
                </c:pt>
                <c:pt idx="18">
                  <c:v>1895</c:v>
                </c:pt>
                <c:pt idx="19">
                  <c:v>956</c:v>
                </c:pt>
                <c:pt idx="20">
                  <c:v>687</c:v>
                </c:pt>
                <c:pt idx="21">
                  <c:v>456</c:v>
                </c:pt>
                <c:pt idx="22">
                  <c:v>155</c:v>
                </c:pt>
                <c:pt idx="23">
                  <c:v>295</c:v>
                </c:pt>
                <c:pt idx="24">
                  <c:v>156</c:v>
                </c:pt>
                <c:pt idx="25">
                  <c:v>87</c:v>
                </c:pt>
                <c:pt idx="26">
                  <c:v>104</c:v>
                </c:pt>
                <c:pt idx="27">
                  <c:v>155</c:v>
                </c:pt>
                <c:pt idx="28">
                  <c:v>171</c:v>
                </c:pt>
                <c:pt idx="29">
                  <c:v>95</c:v>
                </c:pt>
                <c:pt idx="30">
                  <c:v>56</c:v>
                </c:pt>
                <c:pt idx="31">
                  <c:v>87</c:v>
                </c:pt>
                <c:pt idx="32">
                  <c:v>4</c:v>
                </c:pt>
                <c:pt idx="33">
                  <c:v>55</c:v>
                </c:pt>
                <c:pt idx="34">
                  <c:v>71</c:v>
                </c:pt>
                <c:pt idx="35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8C-4813-8F44-FC06A53867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2049 phone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cat>
            <c:numRef>
              <c:f>Sheet1!$A$2:$A$37</c:f>
              <c:numCache>
                <c:formatCode>mmm\-yy</c:formatCode>
                <c:ptCount val="36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3429</c:v>
                </c:pt>
                <c:pt idx="13">
                  <c:v>4208</c:v>
                </c:pt>
                <c:pt idx="14">
                  <c:v>5300</c:v>
                </c:pt>
                <c:pt idx="15">
                  <c:v>8572</c:v>
                </c:pt>
                <c:pt idx="16">
                  <c:v>7725</c:v>
                </c:pt>
                <c:pt idx="17">
                  <c:v>6254</c:v>
                </c:pt>
                <c:pt idx="18">
                  <c:v>5236</c:v>
                </c:pt>
                <c:pt idx="19">
                  <c:v>4161</c:v>
                </c:pt>
                <c:pt idx="20">
                  <c:v>3982</c:v>
                </c:pt>
                <c:pt idx="21">
                  <c:v>3921</c:v>
                </c:pt>
                <c:pt idx="22">
                  <c:v>4101</c:v>
                </c:pt>
                <c:pt idx="23">
                  <c:v>3721</c:v>
                </c:pt>
                <c:pt idx="24">
                  <c:v>2321</c:v>
                </c:pt>
                <c:pt idx="25">
                  <c:v>1845</c:v>
                </c:pt>
                <c:pt idx="26">
                  <c:v>1805</c:v>
                </c:pt>
                <c:pt idx="27">
                  <c:v>2058</c:v>
                </c:pt>
                <c:pt idx="28">
                  <c:v>1814</c:v>
                </c:pt>
                <c:pt idx="29">
                  <c:v>1538</c:v>
                </c:pt>
                <c:pt idx="30">
                  <c:v>1788</c:v>
                </c:pt>
                <c:pt idx="31">
                  <c:v>1614</c:v>
                </c:pt>
                <c:pt idx="32">
                  <c:v>1411</c:v>
                </c:pt>
                <c:pt idx="33">
                  <c:v>1460</c:v>
                </c:pt>
                <c:pt idx="34">
                  <c:v>1315</c:v>
                </c:pt>
                <c:pt idx="35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8C-4813-8F44-FC06A5386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006544"/>
        <c:axId val="918009784"/>
        <c:extLst>
          <c:ext xmlns:c15="http://schemas.microsoft.com/office/drawing/2012/chart" uri="{02D57815-91ED-43cb-92C2-25804820EDAC}">
            <c15:filteredArea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2050 phone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Sheet1!$A$2:$A$37</c15:sqref>
                        </c15:formulaRef>
                      </c:ext>
                    </c:extLst>
                    <c:numCache>
                      <c:formatCode>mmm\-yy</c:formatCode>
                      <c:ptCount val="36"/>
                      <c:pt idx="0">
                        <c:v>43831</c:v>
                      </c:pt>
                      <c:pt idx="1">
                        <c:v>43862</c:v>
                      </c:pt>
                      <c:pt idx="2">
                        <c:v>43891</c:v>
                      </c:pt>
                      <c:pt idx="3">
                        <c:v>43922</c:v>
                      </c:pt>
                      <c:pt idx="4">
                        <c:v>43952</c:v>
                      </c:pt>
                      <c:pt idx="5">
                        <c:v>43983</c:v>
                      </c:pt>
                      <c:pt idx="6">
                        <c:v>44013</c:v>
                      </c:pt>
                      <c:pt idx="7">
                        <c:v>44044</c:v>
                      </c:pt>
                      <c:pt idx="8">
                        <c:v>44075</c:v>
                      </c:pt>
                      <c:pt idx="9">
                        <c:v>44105</c:v>
                      </c:pt>
                      <c:pt idx="10">
                        <c:v>44136</c:v>
                      </c:pt>
                      <c:pt idx="11">
                        <c:v>44166</c:v>
                      </c:pt>
                      <c:pt idx="12">
                        <c:v>44197</c:v>
                      </c:pt>
                      <c:pt idx="13">
                        <c:v>44228</c:v>
                      </c:pt>
                      <c:pt idx="14">
                        <c:v>44256</c:v>
                      </c:pt>
                      <c:pt idx="15">
                        <c:v>44287</c:v>
                      </c:pt>
                      <c:pt idx="16">
                        <c:v>44317</c:v>
                      </c:pt>
                      <c:pt idx="17">
                        <c:v>44348</c:v>
                      </c:pt>
                      <c:pt idx="18">
                        <c:v>44378</c:v>
                      </c:pt>
                      <c:pt idx="19">
                        <c:v>44409</c:v>
                      </c:pt>
                      <c:pt idx="20">
                        <c:v>44440</c:v>
                      </c:pt>
                      <c:pt idx="21">
                        <c:v>44470</c:v>
                      </c:pt>
                      <c:pt idx="22">
                        <c:v>44501</c:v>
                      </c:pt>
                      <c:pt idx="23">
                        <c:v>44531</c:v>
                      </c:pt>
                      <c:pt idx="24">
                        <c:v>44562</c:v>
                      </c:pt>
                      <c:pt idx="25">
                        <c:v>44593</c:v>
                      </c:pt>
                      <c:pt idx="26">
                        <c:v>44621</c:v>
                      </c:pt>
                      <c:pt idx="27">
                        <c:v>44652</c:v>
                      </c:pt>
                      <c:pt idx="28">
                        <c:v>44682</c:v>
                      </c:pt>
                      <c:pt idx="29">
                        <c:v>44713</c:v>
                      </c:pt>
                      <c:pt idx="30">
                        <c:v>44743</c:v>
                      </c:pt>
                      <c:pt idx="31">
                        <c:v>44774</c:v>
                      </c:pt>
                      <c:pt idx="32">
                        <c:v>44805</c:v>
                      </c:pt>
                      <c:pt idx="33">
                        <c:v>44835</c:v>
                      </c:pt>
                      <c:pt idx="34">
                        <c:v>44866</c:v>
                      </c:pt>
                      <c:pt idx="35">
                        <c:v>44896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Sheet1!$D$2:$D$37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5429</c:v>
                      </c:pt>
                      <c:pt idx="25">
                        <c:v>6208</c:v>
                      </c:pt>
                      <c:pt idx="26">
                        <c:v>5721</c:v>
                      </c:pt>
                      <c:pt idx="27">
                        <c:v>5736</c:v>
                      </c:pt>
                      <c:pt idx="28">
                        <c:v>4962</c:v>
                      </c:pt>
                      <c:pt idx="29">
                        <c:v>4074</c:v>
                      </c:pt>
                      <c:pt idx="30">
                        <c:v>4236</c:v>
                      </c:pt>
                      <c:pt idx="31">
                        <c:v>4161</c:v>
                      </c:pt>
                      <c:pt idx="32">
                        <c:v>3982</c:v>
                      </c:pt>
                      <c:pt idx="33">
                        <c:v>3921</c:v>
                      </c:pt>
                      <c:pt idx="34">
                        <c:v>4101</c:v>
                      </c:pt>
                      <c:pt idx="35">
                        <c:v>3721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58C-4813-8F44-FC06A5386745}"/>
                  </c:ext>
                </c:extLst>
              </c15:ser>
            </c15:filteredAreaSeries>
          </c:ext>
        </c:extLst>
      </c:areaChart>
      <c:dateAx>
        <c:axId val="91800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009784"/>
        <c:crosses val="autoZero"/>
        <c:auto val="1"/>
        <c:lblOffset val="100"/>
        <c:baseTimeUnit val="months"/>
        <c:majorUnit val="1"/>
        <c:majorTimeUnit val="years"/>
        <c:minorUnit val="1"/>
        <c:minorTimeUnit val="years"/>
      </c:dateAx>
      <c:valAx>
        <c:axId val="918009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006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0.12705</cdr:x>
      <cdr:y>0.13148</cdr:y>
    </cdr:from>
    <cdr:to>
      <cdr:x>0.31739</cdr:x>
      <cdr:y>0.25629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01CB36B5-4647-FD64-AA82-9B76DF75AA72}"/>
            </a:ext>
          </a:extLst>
        </cdr:cNvPr>
        <cdr:cNvSpPr/>
      </cdr:nvSpPr>
      <cdr:spPr>
        <a:xfrm xmlns:a="http://schemas.openxmlformats.org/drawingml/2006/main">
          <a:off x="1336040" y="612616"/>
          <a:ext cx="2001520" cy="58150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3600" dirty="0">
              <a:latin typeface="Tw Cen MT" panose="020B0602020104020603" pitchFamily="34" charset="0"/>
            </a:rPr>
            <a:t>2048</a:t>
          </a:r>
        </a:p>
      </cdr:txBody>
    </cdr:sp>
  </cdr:relSizeAnchor>
  <cdr:relSizeAnchor xmlns:cdr="http://schemas.openxmlformats.org/drawingml/2006/chartDrawing">
    <cdr:from>
      <cdr:x>0.60918</cdr:x>
      <cdr:y>0.1293</cdr:y>
    </cdr:from>
    <cdr:to>
      <cdr:x>0.79952</cdr:x>
      <cdr:y>0.25411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72B29D98-2EA1-D7DA-ABE2-4D834A4024FB}"/>
            </a:ext>
          </a:extLst>
        </cdr:cNvPr>
        <cdr:cNvSpPr/>
      </cdr:nvSpPr>
      <cdr:spPr>
        <a:xfrm xmlns:a="http://schemas.openxmlformats.org/drawingml/2006/main">
          <a:off x="6405880" y="602456"/>
          <a:ext cx="2001520" cy="58150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3600" dirty="0">
              <a:latin typeface="Tw Cen MT" panose="020B0602020104020603" pitchFamily="34" charset="0"/>
            </a:rPr>
            <a:t>2049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108CA2-DA4E-A269-0296-1908F2499EDC}"/>
              </a:ext>
            </a:extLst>
          </p:cNvPr>
          <p:cNvGrpSpPr/>
          <p:nvPr userDrawn="1"/>
        </p:nvGrpSpPr>
        <p:grpSpPr>
          <a:xfrm>
            <a:off x="2250884" y="256135"/>
            <a:ext cx="4072206" cy="998226"/>
            <a:chOff x="2250884" y="256135"/>
            <a:chExt cx="4072206" cy="998226"/>
          </a:xfrm>
        </p:grpSpPr>
        <p:pic>
          <p:nvPicPr>
            <p:cNvPr id="6" name="Picture 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BC6BE26-3AC3-9FC7-450E-D80F4C3414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022" y="256135"/>
              <a:ext cx="3986068" cy="998226"/>
            </a:xfrm>
            <a:prstGeom prst="rect">
              <a:avLst/>
            </a:prstGeom>
          </p:spPr>
        </p:pic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2025255E-C62A-3E06-F088-C50A93D58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50884" y="30893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59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actic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764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06B8DC-F4E4-B570-66CB-62B760645456}"/>
              </a:ext>
            </a:extLst>
          </p:cNvPr>
          <p:cNvGrpSpPr/>
          <p:nvPr userDrawn="1"/>
        </p:nvGrpSpPr>
        <p:grpSpPr>
          <a:xfrm>
            <a:off x="2250884" y="256135"/>
            <a:ext cx="4072206" cy="998226"/>
            <a:chOff x="2250884" y="256135"/>
            <a:chExt cx="4072206" cy="998226"/>
          </a:xfrm>
        </p:grpSpPr>
        <p:pic>
          <p:nvPicPr>
            <p:cNvPr id="9" name="Picture 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0F5D69D-AC57-EC51-5570-349598B187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022" y="256135"/>
              <a:ext cx="3986068" cy="998226"/>
            </a:xfrm>
            <a:prstGeom prst="rect">
              <a:avLst/>
            </a:prstGeom>
          </p:spPr>
        </p:pic>
        <p:pic>
          <p:nvPicPr>
            <p:cNvPr id="7" name="Graphic 6" descr="Table with solid fill">
              <a:extLst>
                <a:ext uri="{FF2B5EF4-FFF2-40B4-BE49-F238E27FC236}">
                  <a16:creationId xmlns:a16="http://schemas.microsoft.com/office/drawing/2014/main" id="{56B1884C-FB62-EC2C-1E11-FEAFB79B62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50884" y="30893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21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9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763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8A9A62D-AC6C-9BDE-9593-43F019E169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8DA0B64D-DAB1-FBA2-5F13-DEECE13F5A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pic>
        <p:nvPicPr>
          <p:cNvPr id="2" name="Graphic 1" descr="Calligraphy Pen with solid fill">
            <a:extLst>
              <a:ext uri="{FF2B5EF4-FFF2-40B4-BE49-F238E27FC236}">
                <a16:creationId xmlns:a16="http://schemas.microsoft.com/office/drawing/2014/main" id="{7A9BDA8C-9939-B8DF-C596-C10E51DCD5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FA07C1-3BB6-1D55-5FCD-10A078B8AC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pic>
        <p:nvPicPr>
          <p:cNvPr id="6" name="Graphic 5" descr="Calligraphy Pen with solid fill">
            <a:extLst>
              <a:ext uri="{FF2B5EF4-FFF2-40B4-BE49-F238E27FC236}">
                <a16:creationId xmlns:a16="http://schemas.microsoft.com/office/drawing/2014/main" id="{906EC5F5-D1FB-B13F-4176-1B9CF60A5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4FA3CEF-BA06-71A3-5D85-6AD89EBF2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84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6CE6-37E2-4F00-B77B-A60B7945C08E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0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9D552E-1026-C92F-08DA-4F4465FA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86698"/>
              </p:ext>
            </p:extLst>
          </p:nvPr>
        </p:nvGraphicFramePr>
        <p:xfrm>
          <a:off x="7071360" y="0"/>
          <a:ext cx="5120640" cy="6853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51742345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5729869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80787100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349290304"/>
                    </a:ext>
                  </a:extLst>
                </a:gridCol>
              </a:tblGrid>
              <a:tr h="290194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1050" b="1" dirty="0">
                          <a:latin typeface="Tw Cen MT" panose="020B0602020104020603" pitchFamily="34" charset="0"/>
                        </a:rPr>
                        <a:t>Date</a:t>
                      </a:r>
                      <a:endParaRPr lang="en-US" sz="105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1050" b="1" dirty="0">
                          <a:latin typeface="Tw Cen MT" panose="020B0602020104020603" pitchFamily="34" charset="0"/>
                        </a:rPr>
                        <a:t>2048 phone</a:t>
                      </a:r>
                      <a:endParaRPr lang="en-US" sz="105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1050" b="1" dirty="0">
                          <a:latin typeface="Tw Cen MT" panose="020B0602020104020603" pitchFamily="34" charset="0"/>
                        </a:rPr>
                        <a:t>2049 phone</a:t>
                      </a:r>
                      <a:endParaRPr lang="en-US" sz="105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1050" b="1" dirty="0">
                          <a:latin typeface="Tw Cen MT" panose="020B0602020104020603" pitchFamily="34" charset="0"/>
                        </a:rPr>
                        <a:t>2050 phone</a:t>
                      </a:r>
                      <a:endParaRPr lang="en-US" sz="105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9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Jan-20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3487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41012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Feb-20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5643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65007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Mar-20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6921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93245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Apr-20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5941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9297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May-20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5871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255982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Jun-20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808785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Jul-20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4895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09363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Aug-20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4956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53278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Sep-20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4087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2503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Oct-20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3104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63849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Nov-20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3155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993638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Dec-20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3171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58109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Jan-21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3429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46603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Feb-21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1956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4208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3840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Mar-21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1087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5300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20392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Apr-21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1104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8572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611954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May-21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1155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7725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53410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Jun-21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1171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6254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29645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Jul-21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5236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1973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Aug-21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956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4161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95178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Sep-21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687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3982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39187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Oct-21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3921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81448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Nov-21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4101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08372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Dec-21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295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3721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44389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Jan-22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2321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5429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26010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Feb-22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1845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6208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454591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Mar-22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104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1805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5721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27761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Apr-22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2058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5736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004896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May-22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1814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4962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02235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Jun-22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1538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4074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77372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Jul-22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1788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4236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253880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Aug-22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87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1614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4161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19884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Sep-22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04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1411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3982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94153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Oct-22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55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1460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3921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133587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Nov-22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71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1315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4101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70479"/>
                  </a:ext>
                </a:extLst>
              </a:tr>
              <a:tr h="18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Dec-22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72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1395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3721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77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8">
            <a:extLst>
              <a:ext uri="{FF2B5EF4-FFF2-40B4-BE49-F238E27FC236}">
                <a16:creationId xmlns:a16="http://schemas.microsoft.com/office/drawing/2014/main" id="{9A07A349-F822-7C79-2B8B-0EE7E7119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135181"/>
              </p:ext>
            </p:extLst>
          </p:nvPr>
        </p:nvGraphicFramePr>
        <p:xfrm>
          <a:off x="838200" y="1477963"/>
          <a:ext cx="1051560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8800F-EC8C-A174-6160-B8A5AAF653D0}"/>
              </a:ext>
            </a:extLst>
          </p:cNvPr>
          <p:cNvSpPr txBox="1"/>
          <p:nvPr/>
        </p:nvSpPr>
        <p:spPr>
          <a:xfrm>
            <a:off x="-1829" y="-1741667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Insert an Area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1D808-ECBA-6FDD-FA20-3C760099F619}"/>
              </a:ext>
            </a:extLst>
          </p:cNvPr>
          <p:cNvSpPr txBox="1"/>
          <p:nvPr/>
        </p:nvSpPr>
        <p:spPr>
          <a:xfrm>
            <a:off x="-1830" y="-1410947"/>
            <a:ext cx="892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2.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Go to Chart Design -&gt; Select Data -&gt; Deselect 2050 (you can do the same in Filter Options)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4C375-CC82-8250-6E4F-A1442DD2C366}"/>
              </a:ext>
            </a:extLst>
          </p:cNvPr>
          <p:cNvSpPr txBox="1"/>
          <p:nvPr/>
        </p:nvSpPr>
        <p:spPr>
          <a:xfrm>
            <a:off x="-1831" y="-1080227"/>
            <a:ext cx="533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3.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Make the 2049 phone data series a little transparent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BE6BF-209B-9ABC-BC7D-971612872F70}"/>
              </a:ext>
            </a:extLst>
          </p:cNvPr>
          <p:cNvSpPr txBox="1"/>
          <p:nvPr/>
        </p:nvSpPr>
        <p:spPr>
          <a:xfrm>
            <a:off x="-1831" y="-731948"/>
            <a:ext cx="617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Display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vertical gridlines every year ; delete years completely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74FA4-EE6D-B024-FB11-7C394E0C81E9}"/>
              </a:ext>
            </a:extLst>
          </p:cNvPr>
          <p:cNvSpPr txBox="1"/>
          <p:nvPr/>
        </p:nvSpPr>
        <p:spPr>
          <a:xfrm>
            <a:off x="-1829" y="-2021569"/>
            <a:ext cx="202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Practice Area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Chart</a:t>
            </a:r>
            <a:endParaRPr kumimoji="0" lang="pl-PL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2D0DD4-6AED-4B71-DABB-B2F374C72E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 (Calibri)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 (Calibri)" id="{A9E9DCCB-4119-413F-996E-48AC56912348}" vid="{3FA98DF7-B10B-4F1E-B230-31B930F0C4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 Looking 1 (Calibri)</Template>
  <TotalTime>148</TotalTime>
  <Words>208</Words>
  <Application>Microsoft Office PowerPoint</Application>
  <PresentationFormat>Widescreen</PresentationFormat>
  <Paragraphs>156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Good Looking 1 (Calibri)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11</cp:revision>
  <dcterms:created xsi:type="dcterms:W3CDTF">2022-10-12T06:48:21Z</dcterms:created>
  <dcterms:modified xsi:type="dcterms:W3CDTF">2023-05-08T05:35:55Z</dcterms:modified>
</cp:coreProperties>
</file>