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3"/>
  </p:notesMasterIdLst>
  <p:handoutMasterIdLst>
    <p:handoutMasterId r:id="rId44"/>
  </p:handoutMasterIdLst>
  <p:sldIdLst>
    <p:sldId id="256" r:id="rId3"/>
    <p:sldId id="257" r:id="rId4"/>
    <p:sldId id="259" r:id="rId5"/>
    <p:sldId id="266" r:id="rId6"/>
    <p:sldId id="260" r:id="rId7"/>
    <p:sldId id="261" r:id="rId8"/>
    <p:sldId id="263" r:id="rId9"/>
    <p:sldId id="262" r:id="rId10"/>
    <p:sldId id="264" r:id="rId11"/>
    <p:sldId id="267" r:id="rId12"/>
    <p:sldId id="268" r:id="rId13"/>
    <p:sldId id="272" r:id="rId14"/>
    <p:sldId id="269" r:id="rId15"/>
    <p:sldId id="271" r:id="rId16"/>
    <p:sldId id="287" r:id="rId17"/>
    <p:sldId id="270" r:id="rId18"/>
    <p:sldId id="273" r:id="rId19"/>
    <p:sldId id="274" r:id="rId20"/>
    <p:sldId id="277" r:id="rId21"/>
    <p:sldId id="278" r:id="rId22"/>
    <p:sldId id="281" r:id="rId23"/>
    <p:sldId id="280" r:id="rId24"/>
    <p:sldId id="282" r:id="rId25"/>
    <p:sldId id="276" r:id="rId26"/>
    <p:sldId id="283" r:id="rId27"/>
    <p:sldId id="294" r:id="rId28"/>
    <p:sldId id="285" r:id="rId29"/>
    <p:sldId id="286" r:id="rId30"/>
    <p:sldId id="293" r:id="rId31"/>
    <p:sldId id="289" r:id="rId32"/>
    <p:sldId id="290" r:id="rId33"/>
    <p:sldId id="291" r:id="rId34"/>
    <p:sldId id="292" r:id="rId35"/>
    <p:sldId id="295" r:id="rId36"/>
    <p:sldId id="296" r:id="rId37"/>
    <p:sldId id="297" r:id="rId38"/>
    <p:sldId id="298" r:id="rId39"/>
    <p:sldId id="299" r:id="rId40"/>
    <p:sldId id="300" r:id="rId41"/>
    <p:sldId id="301" r:id="rId4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Bebas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Bebas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Bebas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Bebas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Bebas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Bebas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Bebas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Bebas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Bebas" pitchFamily="2" charset="0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49206268-E799-46F7-8D42-BC47A8D2D330}">
          <p14:sldIdLst>
            <p14:sldId id="256"/>
            <p14:sldId id="257"/>
            <p14:sldId id="259"/>
            <p14:sldId id="266"/>
            <p14:sldId id="260"/>
            <p14:sldId id="261"/>
            <p14:sldId id="263"/>
            <p14:sldId id="262"/>
            <p14:sldId id="264"/>
            <p14:sldId id="267"/>
            <p14:sldId id="268"/>
            <p14:sldId id="272"/>
            <p14:sldId id="269"/>
            <p14:sldId id="271"/>
            <p14:sldId id="287"/>
            <p14:sldId id="270"/>
            <p14:sldId id="273"/>
            <p14:sldId id="274"/>
            <p14:sldId id="277"/>
            <p14:sldId id="278"/>
            <p14:sldId id="281"/>
            <p14:sldId id="280"/>
            <p14:sldId id="282"/>
            <p14:sldId id="276"/>
            <p14:sldId id="283"/>
            <p14:sldId id="294"/>
            <p14:sldId id="285"/>
            <p14:sldId id="286"/>
            <p14:sldId id="293"/>
            <p14:sldId id="289"/>
            <p14:sldId id="290"/>
            <p14:sldId id="291"/>
            <p14:sldId id="292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ABC"/>
    <a:srgbClr val="038CDB"/>
    <a:srgbClr val="231F20"/>
    <a:srgbClr val="FFFFFF"/>
    <a:srgbClr val="393939"/>
    <a:srgbClr val="494949"/>
    <a:srgbClr val="0000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84162" autoAdjust="0"/>
  </p:normalViewPr>
  <p:slideViewPr>
    <p:cSldViewPr>
      <p:cViewPr varScale="1">
        <p:scale>
          <a:sx n="116" d="100"/>
          <a:sy n="116" d="100"/>
        </p:scale>
        <p:origin x="18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250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7BE9E703-C24D-49EC-AE6A-D9050C94E57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87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9FA18-5269-4FB0-A060-6DE7DFCA6C06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4A3A9-2DB3-40B3-BC1F-08BB9F22B5B9}" type="slidenum">
              <a:rPr lang="en-US"/>
              <a:pPr/>
              <a:t>17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09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4A3A9-2DB3-40B3-BC1F-08BB9F22B5B9}" type="slidenum">
              <a:rPr lang="en-US"/>
              <a:pPr/>
              <a:t>18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52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Tcgetattr</a:t>
            </a:r>
            <a:r>
              <a:rPr lang="nl-NL" dirty="0"/>
              <a:t> = GET THE CURRENT TERMINAL CONTROL SETTINGS</a:t>
            </a:r>
          </a:p>
          <a:p>
            <a:r>
              <a:rPr lang="nl-BE" dirty="0" err="1"/>
              <a:t>Tcsetattr</a:t>
            </a:r>
            <a:r>
              <a:rPr lang="nl-BE" dirty="0"/>
              <a:t> = CHANGE THE TERMINAL CONTROL SETTINGS FOR A DEVICE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9E703-C24D-49EC-AE6A-D9050C94E57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36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4A3A9-2DB3-40B3-BC1F-08BB9F22B5B9}" type="slidenum">
              <a:rPr lang="en-US"/>
              <a:pPr/>
              <a:t>35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3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4A3A9-2DB3-40B3-BC1F-08BB9F22B5B9}" type="slidenum">
              <a:rPr lang="en-US"/>
              <a:pPr/>
              <a:t>36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24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4A3A9-2DB3-40B3-BC1F-08BB9F22B5B9}" type="slidenum">
              <a:rPr lang="en-US"/>
              <a:pPr/>
              <a:t>40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4A3A9-2DB3-40B3-BC1F-08BB9F22B5B9}" type="slidenum">
              <a:rPr lang="en-US"/>
              <a:pPr/>
              <a:t>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4A3A9-2DB3-40B3-BC1F-08BB9F22B5B9}" type="slidenum">
              <a:rPr lang="en-US"/>
              <a:pPr/>
              <a:t>4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9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4A3A9-2DB3-40B3-BC1F-08BB9F22B5B9}" type="slidenum">
              <a:rPr lang="en-US"/>
              <a:pPr/>
              <a:t>5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NEON </a:t>
            </a:r>
            <a:r>
              <a:rPr lang="nl-BE" dirty="0" err="1"/>
              <a:t>floating</a:t>
            </a:r>
            <a:r>
              <a:rPr lang="nl-BE" dirty="0"/>
              <a:t>-point accelerator: uitbreiding van de instructieset Single </a:t>
            </a:r>
            <a:r>
              <a:rPr lang="nl-BE" dirty="0" err="1"/>
              <a:t>Instruction</a:t>
            </a:r>
            <a:r>
              <a:rPr lang="nl-BE" dirty="0"/>
              <a:t> Multiple Data, </a:t>
            </a:r>
            <a:r>
              <a:rPr lang="nl-BE" b="0" i="0" dirty="0">
                <a:solidFill>
                  <a:srgbClr val="374151"/>
                </a:solidFill>
                <a:effectLst/>
                <a:latin typeface="Söhne"/>
              </a:rPr>
              <a:t>Het is ontworpen om multimedia- en signaalverwerkingsopdrachten op basis van ARM te versnellen.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="0" i="0" dirty="0">
                <a:solidFill>
                  <a:srgbClr val="374151"/>
                </a:solidFill>
                <a:effectLst/>
                <a:latin typeface="Söhne"/>
              </a:rPr>
              <a:t>PRU microcontroller: </a:t>
            </a:r>
            <a:r>
              <a:rPr lang="nl-BE" b="0" i="0" dirty="0" err="1">
                <a:solidFill>
                  <a:srgbClr val="374151"/>
                </a:solidFill>
                <a:effectLst/>
                <a:latin typeface="Söhne"/>
              </a:rPr>
              <a:t>Programmeble</a:t>
            </a:r>
            <a:r>
              <a:rPr lang="nl-BE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nl-BE" b="0" i="0" dirty="0" err="1">
                <a:solidFill>
                  <a:srgbClr val="374151"/>
                </a:solidFill>
                <a:effectLst/>
                <a:latin typeface="Söhne"/>
              </a:rPr>
              <a:t>Realtime</a:t>
            </a:r>
            <a:r>
              <a:rPr lang="nl-BE" b="0" i="0" dirty="0">
                <a:solidFill>
                  <a:srgbClr val="374151"/>
                </a:solidFill>
                <a:effectLst/>
                <a:latin typeface="Söhne"/>
              </a:rPr>
              <a:t> Unit, heeft zijn eigen instructieset wat anders is al de </a:t>
            </a:r>
            <a:r>
              <a:rPr lang="nl-BE" b="0" i="0" dirty="0" err="1">
                <a:solidFill>
                  <a:srgbClr val="374151"/>
                </a:solidFill>
                <a:effectLst/>
                <a:latin typeface="Söhne"/>
              </a:rPr>
              <a:t>main</a:t>
            </a:r>
            <a:r>
              <a:rPr lang="nl-BE" b="0" i="0" dirty="0">
                <a:solidFill>
                  <a:srgbClr val="374151"/>
                </a:solidFill>
                <a:effectLst/>
                <a:latin typeface="Söhne"/>
              </a:rPr>
              <a:t> processor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9E703-C24D-49EC-AE6A-D9050C94E57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9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9E703-C24D-49EC-AE6A-D9050C94E57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45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9E703-C24D-49EC-AE6A-D9050C94E57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8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4A3A9-2DB3-40B3-BC1F-08BB9F22B5B9}" type="slidenum">
              <a:rPr lang="en-US"/>
              <a:pPr/>
              <a:t>10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6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4A3A9-2DB3-40B3-BC1F-08BB9F22B5B9}" type="slidenum">
              <a:rPr lang="en-US"/>
              <a:pPr/>
              <a:t>11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79838" y="476250"/>
            <a:ext cx="4321175" cy="17287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838" y="2276475"/>
            <a:ext cx="4321175" cy="6477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671E6-AB73-44E2-8479-F76461B6E836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35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188913"/>
            <a:ext cx="2033588" cy="6192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188913"/>
            <a:ext cx="5951537" cy="6192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21659-AB2F-4ABB-A2D5-9A649F5EF751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95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A7525-5AF8-4DB3-AFA8-5EF85B31E8ED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737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50A13-3AEF-4A3E-9E1D-8AAC7FE0705A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1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89C43-E653-4EDE-8355-2D1AB9E3AB7F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299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25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2575" y="1600200"/>
            <a:ext cx="338613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5AB78-5214-4A15-A9E8-0798CDDB4282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578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3C60F-6F46-4A0D-AAA7-6B121AF08B09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515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C0887-36E5-4F17-A73A-052B40820BC5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894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7650A-1D01-43E4-BCAE-E6815968EBED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372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F9F05-F1E2-4C50-94FD-2EC55D6AC798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17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3EB88-FA15-4799-A989-789D643CBD43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330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3106A-4EA1-43C8-BCBC-AD6FC579A577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91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5ABD2-817C-4A2E-A556-0B397EB17FE1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038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8338" y="274638"/>
            <a:ext cx="17303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25" y="274638"/>
            <a:ext cx="504031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3EF6A-B284-4722-B292-5D79DF9FD0DF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4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EDC66-5A41-4B95-B722-C3CA2B658DAB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38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8163" y="1628775"/>
            <a:ext cx="399256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28775"/>
            <a:ext cx="399256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F8F01-9F23-482E-8BCB-751614FA48EC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72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C886B-B3A9-44ED-8267-322C05362B5F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3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75F3E-8668-43FF-905A-C1C354BBBE4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10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3DB3C-9CEF-4412-8208-FCFBB2C8707E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5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8F9FA-0392-47CF-B817-9D80B1CEF95B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86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E289B-EB7A-4F46-B952-5D7E3B93EE8F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0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188913"/>
            <a:ext cx="8137525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163" y="1628775"/>
            <a:ext cx="81375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Futura LT" pitchFamily="2" charset="0"/>
              </a:defRPr>
            </a:lvl1pPr>
          </a:lstStyle>
          <a:p>
            <a:endParaRPr lang="en-GB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25"/>
            <a:ext cx="2895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Futura LT" pitchFamily="2" charset="0"/>
              </a:defRPr>
            </a:lvl1pPr>
          </a:lstStyle>
          <a:p>
            <a:endParaRPr lang="en-GB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Futura LT" pitchFamily="2" charset="0"/>
              </a:defRPr>
            </a:lvl1pPr>
          </a:lstStyle>
          <a:p>
            <a:fld id="{1E429C45-849E-45EA-9497-539675BC5F45}" type="slidenum">
              <a:rPr lang="en-GB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91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25" y="1600200"/>
            <a:ext cx="69230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25"/>
            <a:ext cx="2895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B04743D6-666D-4FE4-9959-FBF83E920EB9}" type="slidenum">
              <a:rPr lang="ru-RU"/>
              <a:pPr/>
              <a:t>‹nr.›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07904" y="476250"/>
            <a:ext cx="5112568" cy="1657350"/>
          </a:xfrm>
          <a:noFill/>
        </p:spPr>
        <p:txBody>
          <a:bodyPr/>
          <a:lstStyle/>
          <a:p>
            <a:r>
              <a:rPr lang="nl-NL" sz="4800" b="1" dirty="0"/>
              <a:t>Projecten voor het werkveld 2</a:t>
            </a:r>
            <a:endParaRPr lang="uk-UA" sz="4800" b="1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95738" y="2276475"/>
            <a:ext cx="4165600" cy="576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nl-NL" dirty="0"/>
              <a:t>Bart Gysen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5D1F86E-5EAC-BC89-0A85-F83CB3D2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5400" b="1" dirty="0"/>
              <a:t>Contents</a:t>
            </a:r>
            <a:endParaRPr lang="nl-BE" sz="54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Het project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Componenten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4000" b="1" dirty="0"/>
              <a:t>Communicatie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Software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Visualisatie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Demonstratie remote debugging</a:t>
            </a:r>
            <a:endParaRPr lang="uk-UA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12A-4AC9-41CA-BB5E-F1F6844DCD48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73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5D1F86E-5EAC-BC89-0A85-F83CB3D2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5400" b="1" dirty="0"/>
              <a:t>Communicatie</a:t>
            </a:r>
            <a:endParaRPr lang="nl-BE" sz="5400" b="1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9202EF4-3067-1C38-7054-CFD748ECA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/>
              <a:t>RS-485</a:t>
            </a:r>
          </a:p>
          <a:p>
            <a:r>
              <a:rPr lang="nl-NL" sz="3200" dirty="0"/>
              <a:t>Modbus/RTU</a:t>
            </a:r>
          </a:p>
          <a:p>
            <a:r>
              <a:rPr lang="nl-NL" sz="3200" dirty="0"/>
              <a:t>MQTT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12A-4AC9-41CA-BB5E-F1F6844DCD48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96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F3666-8C02-8386-C166-C8CC18A6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RS-485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AF9C6D-F314-874B-1E46-39D9D84C5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Seriële interface</a:t>
            </a:r>
          </a:p>
          <a:p>
            <a:r>
              <a:rPr lang="nl-NL" dirty="0"/>
              <a:t>Grotere kabellengte dan RS-232</a:t>
            </a:r>
          </a:p>
          <a:p>
            <a:r>
              <a:rPr lang="nl-NL" dirty="0"/>
              <a:t>Minder gevoelig voor storingen</a:t>
            </a:r>
          </a:p>
          <a:p>
            <a:r>
              <a:rPr lang="nl-NL" dirty="0"/>
              <a:t>Gebruik van busstructuur</a:t>
            </a:r>
          </a:p>
          <a:p>
            <a:r>
              <a:rPr lang="nl-NL" dirty="0"/>
              <a:t>Half-duplex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638A37C-FEB3-EB9E-E842-FE2C4316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46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9407C-CEC0-B8CD-92CD-9FEBA785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Modbus/RTU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C90F86-F32E-8C6C-CDD7-57FAF420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Datacommunicatie protocol</a:t>
            </a:r>
          </a:p>
          <a:p>
            <a:r>
              <a:rPr lang="nl-NL" dirty="0"/>
              <a:t>Seriële verbinding nodig (RS-485)</a:t>
            </a:r>
          </a:p>
          <a:p>
            <a:r>
              <a:rPr lang="nl-NL" dirty="0"/>
              <a:t>Veel gebruikt in industriële omgevingen</a:t>
            </a:r>
          </a:p>
          <a:p>
            <a:r>
              <a:rPr lang="nl-BE" dirty="0"/>
              <a:t>Master/Slave</a:t>
            </a:r>
          </a:p>
          <a:p>
            <a:r>
              <a:rPr lang="nl-BE" dirty="0"/>
              <a:t>Datapakket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C7A0B02-A2AB-E8B2-9215-8DF7A7C9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98FE0BA-8DD9-64B7-FB1B-54B6609F83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5"/>
          <a:stretch/>
        </p:blipFill>
        <p:spPr>
          <a:xfrm>
            <a:off x="2195736" y="3645024"/>
            <a:ext cx="479269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2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9407C-CEC0-B8CD-92CD-9FEBA785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Modbus/RTU</a:t>
            </a:r>
            <a:endParaRPr lang="nl-BE" b="1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AC535305-A824-0B7F-634C-D7C7492B7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91" y="1600200"/>
            <a:ext cx="6615955" cy="4525963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C7A0B02-A2AB-E8B2-9215-8DF7A7C9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09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9407C-CEC0-B8CD-92CD-9FEBA785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Modbus/RTU</a:t>
            </a:r>
            <a:endParaRPr lang="nl-BE" b="1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C7A0B02-A2AB-E8B2-9215-8DF7A7C9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D8CD3477-C8B7-BECD-2FC2-8CEB3666D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342" y="1844824"/>
            <a:ext cx="6401177" cy="3960440"/>
          </a:xfrm>
        </p:spPr>
      </p:pic>
    </p:spTree>
    <p:extLst>
      <p:ext uri="{BB962C8B-B14F-4D97-AF65-F5344CB8AC3E}">
        <p14:creationId xmlns:p14="http://schemas.microsoft.com/office/powerpoint/2010/main" val="303940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8CF39-C88D-F09E-C1DB-8BECFB51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MQTT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7CD277-17E8-3D4C-390C-872E8665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/>
              <a:t>Lichtgewicht netwerkprotocol</a:t>
            </a:r>
          </a:p>
          <a:p>
            <a:r>
              <a:rPr lang="nl-NL" sz="2400" dirty="0"/>
              <a:t>Gebaseerd op Publish-Subcribe concept</a:t>
            </a:r>
          </a:p>
          <a:p>
            <a:r>
              <a:rPr lang="nl-NL" sz="2400" dirty="0"/>
              <a:t>Werkt met topics</a:t>
            </a:r>
          </a:p>
          <a:p>
            <a:r>
              <a:rPr lang="nl-NL" sz="2400" dirty="0"/>
              <a:t>Broker als centrale spil voor alle berichten</a:t>
            </a:r>
          </a:p>
          <a:p>
            <a:r>
              <a:rPr lang="nl-NL" sz="2400" dirty="0"/>
              <a:t>Publieke broker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6AC277A-423C-814E-A660-7A4B2C84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66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5D1F86E-5EAC-BC89-0A85-F83CB3D2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5400" b="1" dirty="0"/>
              <a:t>Contents</a:t>
            </a:r>
            <a:endParaRPr lang="nl-BE" sz="54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Het project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Componenten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Communicatie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4000" b="1" dirty="0"/>
              <a:t>Software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Visualisatie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Demonstratie remote debugging</a:t>
            </a:r>
            <a:endParaRPr lang="uk-UA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12A-4AC9-41CA-BB5E-F1F6844DCD48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110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5D1F86E-5EAC-BC89-0A85-F83CB3D2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5400" b="1" dirty="0"/>
              <a:t>Software</a:t>
            </a:r>
            <a:endParaRPr lang="nl-BE" sz="5400" b="1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9202EF4-3067-1C38-7054-CFD748ECA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Initialisaties</a:t>
            </a:r>
          </a:p>
          <a:p>
            <a:r>
              <a:rPr lang="nl-NL" sz="2800" dirty="0"/>
              <a:t>Openen seriële poort </a:t>
            </a:r>
          </a:p>
          <a:p>
            <a:r>
              <a:rPr lang="nl-NL" sz="2800" dirty="0"/>
              <a:t>Energie meter uitlezen via Modbus protocol &amp; Data filteren</a:t>
            </a:r>
          </a:p>
          <a:p>
            <a:r>
              <a:rPr lang="nl-NL" sz="2800" dirty="0"/>
              <a:t>Data versturen met de Paho MQTT 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12A-4AC9-41CA-BB5E-F1F6844DCD48}" type="slidenum">
              <a:rPr lang="en-GB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06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8CED-A56E-05D7-31D2-1F7FF352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Initialisaties</a:t>
            </a:r>
            <a:endParaRPr lang="nl-BE" b="1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9ACE3904-9C7B-D75A-831A-59DCD4257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4"/>
          <a:stretch/>
        </p:blipFill>
        <p:spPr>
          <a:xfrm>
            <a:off x="1835150" y="1718498"/>
            <a:ext cx="7146105" cy="4032448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A62EF2-93FC-A0CA-1252-4E74A0E6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20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5D1F86E-5EAC-BC89-0A85-F83CB3D2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5400" b="1" dirty="0"/>
              <a:t>Contents</a:t>
            </a:r>
            <a:endParaRPr lang="nl-BE" sz="54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4000" b="1" dirty="0"/>
              <a:t>Het project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Componenten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Communicatie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Software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Visualisatie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Demonstratie remote debugging</a:t>
            </a:r>
            <a:endParaRPr lang="uk-UA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12A-4AC9-41CA-BB5E-F1F6844DCD48}" type="slidenum">
              <a:rPr lang="en-GB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8CED-A56E-05D7-31D2-1F7FF352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Initialisaties – </a:t>
            </a:r>
            <a:r>
              <a:rPr lang="nl-NL" b="1" dirty="0" err="1"/>
              <a:t>struct</a:t>
            </a:r>
            <a:r>
              <a:rPr lang="nl-NL" b="1" dirty="0"/>
              <a:t> mqtt</a:t>
            </a:r>
            <a:endParaRPr lang="nl-BE" b="1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A62EF2-93FC-A0CA-1252-4E74A0E6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A9154DFD-3B62-BACA-A837-ED83C8CD5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85920"/>
            <a:ext cx="3820058" cy="1686160"/>
          </a:xfrm>
        </p:spPr>
      </p:pic>
    </p:spTree>
    <p:extLst>
      <p:ext uri="{BB962C8B-B14F-4D97-AF65-F5344CB8AC3E}">
        <p14:creationId xmlns:p14="http://schemas.microsoft.com/office/powerpoint/2010/main" val="964489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8CED-A56E-05D7-31D2-1F7FF352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Initialisaties</a:t>
            </a:r>
            <a:endParaRPr lang="nl-BE" b="1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9ACE3904-9C7B-D75A-831A-59DCD4257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4"/>
          <a:stretch/>
        </p:blipFill>
        <p:spPr>
          <a:xfrm>
            <a:off x="1835150" y="1718498"/>
            <a:ext cx="7146105" cy="4032448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A62EF2-93FC-A0CA-1252-4E74A0E6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78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8CED-A56E-05D7-31D2-1F7FF352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Initialisaties – </a:t>
            </a:r>
            <a:r>
              <a:rPr lang="nl-NL" b="1" dirty="0" err="1"/>
              <a:t>MQTT_init</a:t>
            </a:r>
            <a:r>
              <a:rPr lang="nl-NL" b="1" dirty="0"/>
              <a:t>()</a:t>
            </a:r>
            <a:endParaRPr lang="nl-BE" b="1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A62EF2-93FC-A0CA-1252-4E74A0E6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AA30BBC-4107-9E96-E45E-E55560854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45" y="1123388"/>
            <a:ext cx="5206155" cy="5598087"/>
          </a:xfrm>
        </p:spPr>
      </p:pic>
    </p:spTree>
    <p:extLst>
      <p:ext uri="{BB962C8B-B14F-4D97-AF65-F5344CB8AC3E}">
        <p14:creationId xmlns:p14="http://schemas.microsoft.com/office/powerpoint/2010/main" val="2825471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8CED-A56E-05D7-31D2-1F7FF352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Openen seriële poort</a:t>
            </a:r>
            <a:endParaRPr lang="nl-BE" b="1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9ACE3904-9C7B-D75A-831A-59DCD4257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4"/>
          <a:stretch/>
        </p:blipFill>
        <p:spPr>
          <a:xfrm>
            <a:off x="1835150" y="1718498"/>
            <a:ext cx="7146105" cy="4032448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A62EF2-93FC-A0CA-1252-4E74A0E6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279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0F139A4-137C-473B-16B4-655081A4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9D1C1369-F1F6-63F6-306E-75D57070D8E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0"/>
            <a:ext cx="4092262" cy="6858000"/>
          </a:xfrm>
        </p:spPr>
      </p:pic>
    </p:spTree>
    <p:extLst>
      <p:ext uri="{BB962C8B-B14F-4D97-AF65-F5344CB8AC3E}">
        <p14:creationId xmlns:p14="http://schemas.microsoft.com/office/powerpoint/2010/main" val="3824866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A62EF2-93FC-A0CA-1252-4E74A0E6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9F203DD4-6945-ED40-2F84-7337DABB269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7144"/>
            <a:ext cx="4717504" cy="6832179"/>
          </a:xfrm>
        </p:spPr>
      </p:pic>
    </p:spTree>
    <p:extLst>
      <p:ext uri="{BB962C8B-B14F-4D97-AF65-F5344CB8AC3E}">
        <p14:creationId xmlns:p14="http://schemas.microsoft.com/office/powerpoint/2010/main" val="3839225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8CED-A56E-05D7-31D2-1F7FF352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b="1" dirty="0"/>
              <a:t>Energie meter uitlezen via Modbus protocol &amp; Data filteren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A62EF2-93FC-A0CA-1252-4E74A0E6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26</a:t>
            </a:fld>
            <a:endParaRPr lang="ru-RU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F6460A3-13B4-EFFC-37E0-5CF5DF1DB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t="53150" r="26838"/>
          <a:stretch/>
        </p:blipFill>
        <p:spPr>
          <a:xfrm>
            <a:off x="1881069" y="1365795"/>
            <a:ext cx="6324091" cy="535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73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8CED-A56E-05D7-31D2-1F7FF352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b="1" dirty="0"/>
              <a:t>Energie meter uitlezen via Modbus protocol &amp; Data filteren – ReadAddress()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A62EF2-93FC-A0CA-1252-4E74A0E6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27</a:t>
            </a:fld>
            <a:endParaRPr lang="ru-RU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E9B44B3-D471-22D1-8198-500FE8023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62" b="51050"/>
          <a:stretch/>
        </p:blipFill>
        <p:spPr>
          <a:xfrm>
            <a:off x="1979712" y="1526198"/>
            <a:ext cx="6769001" cy="50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6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8CED-A56E-05D7-31D2-1F7FF352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b="1" dirty="0"/>
              <a:t>Energie meter uitlezen via Modbus protocol &amp; Data filteren – ReadAddress()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A62EF2-93FC-A0CA-1252-4E74A0E6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1A203C0-1BBA-DECD-AC79-57BE3E02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4" t="53150" r="15715"/>
          <a:stretch/>
        </p:blipFill>
        <p:spPr>
          <a:xfrm>
            <a:off x="1979711" y="1575966"/>
            <a:ext cx="6487239" cy="48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91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8CED-A56E-05D7-31D2-1F7FF352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b="1" dirty="0"/>
              <a:t>Energie meter uitlezen via Modbus protocol &amp; Data filteren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A62EF2-93FC-A0CA-1252-4E74A0E6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29</a:t>
            </a:fld>
            <a:endParaRPr lang="ru-RU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F6460A3-13B4-EFFC-37E0-5CF5DF1DB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t="53150" r="26838"/>
          <a:stretch/>
        </p:blipFill>
        <p:spPr>
          <a:xfrm>
            <a:off x="1881069" y="1365795"/>
            <a:ext cx="6324091" cy="535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1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17A-4E87-40AF-A00E-0FAFA894384C}" type="slidenum">
              <a:rPr lang="ru-RU"/>
              <a:pPr/>
              <a:t>3</a:t>
            </a:fld>
            <a:endParaRPr lang="ru-RU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97063" y="188913"/>
            <a:ext cx="6851650" cy="922337"/>
          </a:xfrm>
        </p:spPr>
        <p:txBody>
          <a:bodyPr/>
          <a:lstStyle/>
          <a:p>
            <a:r>
              <a:rPr lang="en-US" b="1" dirty="0"/>
              <a:t>Het project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7063" y="1341438"/>
            <a:ext cx="6851650" cy="5183187"/>
          </a:xfrm>
        </p:spPr>
        <p:txBody>
          <a:bodyPr/>
          <a:lstStyle/>
          <a:p>
            <a:r>
              <a:rPr lang="en-US" altLang="ko-KR" sz="2800" dirty="0">
                <a:ea typeface="굴림" charset="-127"/>
              </a:rPr>
              <a:t>Uitlezen energy meter via Modbus</a:t>
            </a:r>
          </a:p>
          <a:p>
            <a:r>
              <a:rPr lang="en-US" altLang="ko-KR" sz="2800" dirty="0">
                <a:ea typeface="굴림" charset="-127"/>
              </a:rPr>
              <a:t>Werken met Cloud</a:t>
            </a:r>
          </a:p>
          <a:p>
            <a:r>
              <a:rPr lang="en-US" altLang="ko-KR" sz="2800" dirty="0">
                <a:ea typeface="굴림" charset="-127"/>
              </a:rPr>
              <a:t>Data visualiseren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8CED-A56E-05D7-31D2-1F7FF352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b="1" dirty="0"/>
              <a:t>Energie meter uitlezen via Modbus protocol &amp; Data filteren- ConvertToRegisterUnits()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A62EF2-93FC-A0CA-1252-4E74A0E6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30</a:t>
            </a:fld>
            <a:endParaRPr lang="ru-RU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789669-E4C3-6D0C-0C80-DEB59606E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t="7056" r="42483" b="63545"/>
          <a:stretch/>
        </p:blipFill>
        <p:spPr>
          <a:xfrm>
            <a:off x="1907704" y="1916832"/>
            <a:ext cx="5832648" cy="4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21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8CED-A56E-05D7-31D2-1F7FF352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b="1" dirty="0"/>
              <a:t>Energie meter uitlezen via Modbus protocol &amp; Data filteren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A62EF2-93FC-A0CA-1252-4E74A0E6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31</a:t>
            </a:fld>
            <a:endParaRPr lang="ru-RU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F6460A3-13B4-EFFC-37E0-5CF5DF1DB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t="53150" r="26838"/>
          <a:stretch/>
        </p:blipFill>
        <p:spPr>
          <a:xfrm>
            <a:off x="1881069" y="1365795"/>
            <a:ext cx="6324091" cy="535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20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A62EF2-93FC-A0CA-1252-4E74A0E6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32</a:t>
            </a:fld>
            <a:endParaRPr lang="ru-RU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9F203DD4-6945-ED40-2F84-7337DABB269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7144"/>
            <a:ext cx="4717504" cy="6832179"/>
          </a:xfrm>
        </p:spPr>
      </p:pic>
    </p:spTree>
    <p:extLst>
      <p:ext uri="{BB962C8B-B14F-4D97-AF65-F5344CB8AC3E}">
        <p14:creationId xmlns:p14="http://schemas.microsoft.com/office/powerpoint/2010/main" val="1775534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C684E-E0BC-3EEB-4792-B9AAB352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b="1" dirty="0"/>
              <a:t>Data versturen met de Paho MQTT C library</a:t>
            </a:r>
            <a:br>
              <a:rPr lang="nl-NL" sz="3600" dirty="0"/>
            </a:b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9A1516D-1943-5BE9-8291-B200E21DD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74" y="1417638"/>
            <a:ext cx="7063871" cy="5106987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88B379-48C1-2147-8387-F8246692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137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A62EF2-93FC-A0CA-1252-4E74A0E6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34</a:t>
            </a:fld>
            <a:endParaRPr lang="ru-RU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9F203DD4-6945-ED40-2F84-7337DABB269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7144"/>
            <a:ext cx="4717504" cy="6832179"/>
          </a:xfrm>
        </p:spPr>
      </p:pic>
    </p:spTree>
    <p:extLst>
      <p:ext uri="{BB962C8B-B14F-4D97-AF65-F5344CB8AC3E}">
        <p14:creationId xmlns:p14="http://schemas.microsoft.com/office/powerpoint/2010/main" val="627115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5D1F86E-5EAC-BC89-0A85-F83CB3D2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5400" b="1" dirty="0"/>
              <a:t>Contents</a:t>
            </a:r>
            <a:endParaRPr lang="nl-BE" sz="54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Het project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Componenten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Communicatie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Software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4000" b="1" dirty="0"/>
              <a:t>Visualisatie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Demonstratie remote debugging</a:t>
            </a:r>
            <a:endParaRPr lang="uk-UA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12A-4AC9-41CA-BB5E-F1F6844DCD48}" type="slidenum">
              <a:rPr lang="en-GB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519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5D1F86E-5EAC-BC89-0A85-F83CB3D2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5400" b="1" dirty="0"/>
              <a:t>Visualisatie</a:t>
            </a:r>
            <a:endParaRPr lang="nl-BE" sz="5400" b="1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9202EF4-3067-1C38-7054-CFD748ECA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Node-RED</a:t>
            </a:r>
          </a:p>
          <a:p>
            <a:r>
              <a:rPr lang="nl-NL" sz="2800" dirty="0" err="1"/>
              <a:t>InfluxDB</a:t>
            </a:r>
            <a:endParaRPr lang="nl-NL" sz="2800" dirty="0"/>
          </a:p>
          <a:p>
            <a:r>
              <a:rPr lang="nl-NL" sz="2800" dirty="0" err="1"/>
              <a:t>Grafana</a:t>
            </a:r>
            <a:endParaRPr lang="nl-NL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12A-4AC9-41CA-BB5E-F1F6844DCD48}" type="slidenum">
              <a:rPr lang="en-GB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847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75CB0-261E-87D3-195B-AD4EDCF6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Node-RED</a:t>
            </a:r>
            <a:endParaRPr lang="nl-BE" b="1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6DC4B83-6286-3AC4-B7E0-863BEF425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24" y="1417638"/>
            <a:ext cx="9162024" cy="5440362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6B43C3B-EA44-6B55-E601-9B4687E7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328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8F8DE-9F59-EB3A-05F8-605E0843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InfluxDB</a:t>
            </a:r>
            <a:endParaRPr lang="nl-BE" b="1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663E793-2FA3-7C28-7352-4F701BA6E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50" y="1417638"/>
            <a:ext cx="9176950" cy="5440362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BC08BB-64D5-BE1F-1D2E-0ABDB4AF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256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85639-E1CB-27D8-52B4-2352A83B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Grafana</a:t>
            </a:r>
            <a:endParaRPr lang="nl-BE" b="1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F3F8627A-180B-EA87-82A3-24487A09C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67" y="1417638"/>
            <a:ext cx="9207831" cy="5440362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2B20EE3-6627-3B4D-331C-20F8BD52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3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5D1F86E-5EAC-BC89-0A85-F83CB3D2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5400" b="1" dirty="0"/>
              <a:t>Contents</a:t>
            </a:r>
            <a:endParaRPr lang="nl-BE" sz="54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Het project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4000" b="1" dirty="0"/>
              <a:t>Componenten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Communicatie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Software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Visualisatie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Demonstratie remote debugging</a:t>
            </a:r>
            <a:endParaRPr lang="uk-UA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12A-4AC9-41CA-BB5E-F1F6844DCD48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32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5D1F86E-5EAC-BC89-0A85-F83CB3D2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5400" b="1" dirty="0"/>
              <a:t>Contents</a:t>
            </a:r>
            <a:endParaRPr lang="nl-BE" sz="54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538163" y="1628775"/>
            <a:ext cx="8605837" cy="4752975"/>
          </a:xfrm>
        </p:spPr>
        <p:txBody>
          <a:bodyPr/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Het project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Componenten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Communicatie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Software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3200" dirty="0"/>
              <a:t>Visualisatie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nl-NL" sz="4000" b="1" dirty="0"/>
              <a:t>Demonstratie remote debugging</a:t>
            </a:r>
            <a:endParaRPr lang="uk-UA" sz="4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12A-4AC9-41CA-BB5E-F1F6844DCD48}" type="slidenum">
              <a:rPr lang="en-GB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63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5D1F86E-5EAC-BC89-0A85-F83CB3D2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5400" b="1" dirty="0"/>
              <a:t>Componenten</a:t>
            </a:r>
            <a:endParaRPr lang="nl-BE" sz="5400" b="1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9202EF4-3067-1C38-7054-CFD748ECA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/>
              <a:t>BeagleBone Black</a:t>
            </a:r>
          </a:p>
          <a:p>
            <a:r>
              <a:rPr lang="nl-NL" sz="3200" dirty="0"/>
              <a:t>Circutor CVM-1D</a:t>
            </a:r>
          </a:p>
          <a:p>
            <a:r>
              <a:rPr lang="nl-NL" sz="3200" dirty="0"/>
              <a:t>USB to RS-485 converter</a:t>
            </a:r>
          </a:p>
          <a:p>
            <a:r>
              <a:rPr lang="nl-NL" sz="3200" dirty="0"/>
              <a:t>Home Assistant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12A-4AC9-41CA-BB5E-F1F6844DCD48}" type="slidenum">
              <a:rPr lang="en-GB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3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6AFE1-26E1-807E-94F9-0E160FCE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BeagleBone Black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476166-37FA-8F08-2FA2-013AB02C0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Single Board Computer</a:t>
            </a:r>
          </a:p>
          <a:p>
            <a:r>
              <a:rPr lang="nl-NL" dirty="0"/>
              <a:t>Embedded Linux</a:t>
            </a:r>
            <a:endParaRPr lang="nl-BE" dirty="0"/>
          </a:p>
          <a:p>
            <a:r>
              <a:rPr lang="nl-BE" dirty="0"/>
              <a:t>1GHz ARM Cortex-A8 processor</a:t>
            </a:r>
          </a:p>
          <a:p>
            <a:r>
              <a:rPr lang="nl-BE" dirty="0"/>
              <a:t>512MB DDR3 RAM</a:t>
            </a:r>
          </a:p>
          <a:p>
            <a:r>
              <a:rPr lang="nl-BE" dirty="0"/>
              <a:t>4GB on-board </a:t>
            </a:r>
            <a:r>
              <a:rPr lang="nl-BE" dirty="0" err="1"/>
              <a:t>eMMC</a:t>
            </a:r>
            <a:r>
              <a:rPr lang="nl-BE" dirty="0"/>
              <a:t> storage</a:t>
            </a:r>
          </a:p>
          <a:p>
            <a:r>
              <a:rPr lang="nl-NL" dirty="0"/>
              <a:t>NEON </a:t>
            </a:r>
            <a:r>
              <a:rPr lang="nl-NL" dirty="0" err="1"/>
              <a:t>floating</a:t>
            </a:r>
            <a:r>
              <a:rPr lang="nl-NL" dirty="0"/>
              <a:t>-point accelerator</a:t>
            </a:r>
          </a:p>
          <a:p>
            <a:r>
              <a:rPr lang="nl-BE" b="0" i="0" dirty="0">
                <a:solidFill>
                  <a:srgbClr val="525252"/>
                </a:solidFill>
                <a:effectLst/>
                <a:latin typeface="Arial" panose="020B0604020202020204" pitchFamily="34" charset="0"/>
              </a:rPr>
              <a:t>2x PRU 32-bit microcontrollers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Arial" panose="020B0604020202020204" pitchFamily="34" charset="0"/>
              </a:rPr>
              <a:t>USB client for power &amp; communications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Arial" panose="020B0604020202020204" pitchFamily="34" charset="0"/>
              </a:rPr>
              <a:t>USB host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Arial" panose="020B0604020202020204" pitchFamily="34" charset="0"/>
              </a:rPr>
              <a:t>Ethernet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Arial" panose="020B0604020202020204" pitchFamily="34" charset="0"/>
              </a:rPr>
              <a:t>HDMI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Arial" panose="020B0604020202020204" pitchFamily="34" charset="0"/>
              </a:rPr>
              <a:t>2x 46 pin headers</a:t>
            </a:r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680F19-F6F8-58EA-FEF7-79FA406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925457D-1DE2-2619-BDCC-56BBC7F15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570528"/>
            <a:ext cx="3600400" cy="228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3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2CDD2-591A-E15D-C7D3-3A4D1DD0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Circutor CVM-1D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3BE53A-6F4B-6D3C-67A4-9F9D4EBF0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Monofasige energie meter</a:t>
            </a:r>
          </a:p>
          <a:p>
            <a:r>
              <a:rPr lang="nl-NL" dirty="0"/>
              <a:t>24 Variabele</a:t>
            </a:r>
          </a:p>
          <a:p>
            <a:r>
              <a:rPr lang="nl-NL" dirty="0"/>
              <a:t>RS-485</a:t>
            </a:r>
          </a:p>
          <a:p>
            <a:r>
              <a:rPr lang="nl-NL" dirty="0"/>
              <a:t>Modbus/RTU</a:t>
            </a:r>
          </a:p>
          <a:p>
            <a:r>
              <a:rPr lang="nl-NL" dirty="0"/>
              <a:t>Programmeerbaar alarm of impulsuitgangen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F03B91-F9A9-EE99-59D2-65FE1E17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F0BFDE0-920C-15F4-E33A-D4E065FAD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3" t="14635" r="31561" b="14634"/>
          <a:stretch/>
        </p:blipFill>
        <p:spPr>
          <a:xfrm>
            <a:off x="4283968" y="3645024"/>
            <a:ext cx="1656184" cy="25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2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01188-04F4-40E4-52DE-61A6FA95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b="1" dirty="0"/>
              <a:t>USB to RS-485 converter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2E47D2-B2C9-81F8-C85D-183B9CAF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Communicatie tussen BBB en energy meter</a:t>
            </a:r>
          </a:p>
          <a:p>
            <a:r>
              <a:rPr lang="nl-NL" dirty="0"/>
              <a:t>Seriële verbinding</a:t>
            </a:r>
          </a:p>
          <a:p>
            <a:r>
              <a:rPr lang="nl-NL" dirty="0"/>
              <a:t>Twee delen</a:t>
            </a:r>
          </a:p>
          <a:p>
            <a:r>
              <a:rPr lang="nl-NL" dirty="0"/>
              <a:t>FT232RL</a:t>
            </a:r>
          </a:p>
          <a:p>
            <a:r>
              <a:rPr lang="nl-NL" dirty="0"/>
              <a:t>MAX485</a:t>
            </a:r>
          </a:p>
          <a:p>
            <a:endParaRPr lang="nl-NL" sz="2400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C34E948-1270-D591-0161-76AF9E69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C4BB850-C593-EA79-648B-25548F2AC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9" y="2852936"/>
            <a:ext cx="370718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3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56157-E21B-1FE0-07E6-44646209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Home Assistant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C54E53-017F-7F90-F9F6-37B06607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Open source platform voor </a:t>
            </a:r>
            <a:r>
              <a:rPr lang="nl-NL" dirty="0" err="1"/>
              <a:t>o.a</a:t>
            </a:r>
            <a:r>
              <a:rPr lang="nl-NL" dirty="0"/>
              <a:t> domotica</a:t>
            </a:r>
          </a:p>
          <a:p>
            <a:r>
              <a:rPr lang="nl-NL" dirty="0"/>
              <a:t>Capture data</a:t>
            </a:r>
          </a:p>
          <a:p>
            <a:r>
              <a:rPr lang="nl-BE" dirty="0"/>
              <a:t>Database</a:t>
            </a:r>
          </a:p>
          <a:p>
            <a:r>
              <a:rPr lang="nl-BE" dirty="0"/>
              <a:t>Visualisatie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BF8524D-B57A-2A8B-7316-02E92E5A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0A13-3AEF-4A3E-9E1D-8AAC7FE0705A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DBA7719-DCD9-FAF9-F97A-48DFFA35B1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230431"/>
            <a:ext cx="6012160" cy="305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98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ebas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ebas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ebas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ebas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472</Words>
  <Application>Microsoft Office PowerPoint</Application>
  <PresentationFormat>Diavoorstelling (4:3)</PresentationFormat>
  <Paragraphs>189</Paragraphs>
  <Slides>40</Slides>
  <Notes>15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40</vt:i4>
      </vt:variant>
    </vt:vector>
  </HeadingPairs>
  <TitlesOfParts>
    <vt:vector size="47" baseType="lpstr">
      <vt:lpstr>Arial</vt:lpstr>
      <vt:lpstr>Bebas</vt:lpstr>
      <vt:lpstr>Futura LT</vt:lpstr>
      <vt:lpstr>Futura LT Book</vt:lpstr>
      <vt:lpstr>Söhne</vt:lpstr>
      <vt:lpstr>template</vt:lpstr>
      <vt:lpstr>Custom Design</vt:lpstr>
      <vt:lpstr>Projecten voor het werkveld 2</vt:lpstr>
      <vt:lpstr>Contents</vt:lpstr>
      <vt:lpstr>Het project</vt:lpstr>
      <vt:lpstr>Contents</vt:lpstr>
      <vt:lpstr>Componenten</vt:lpstr>
      <vt:lpstr>BeagleBone Black</vt:lpstr>
      <vt:lpstr>Circutor CVM-1D</vt:lpstr>
      <vt:lpstr>USB to RS-485 converter</vt:lpstr>
      <vt:lpstr>Home Assistant</vt:lpstr>
      <vt:lpstr>Contents</vt:lpstr>
      <vt:lpstr>Communicatie</vt:lpstr>
      <vt:lpstr>RS-485</vt:lpstr>
      <vt:lpstr>Modbus/RTU</vt:lpstr>
      <vt:lpstr>Modbus/RTU</vt:lpstr>
      <vt:lpstr>Modbus/RTU</vt:lpstr>
      <vt:lpstr>MQTT</vt:lpstr>
      <vt:lpstr>Contents</vt:lpstr>
      <vt:lpstr>Software</vt:lpstr>
      <vt:lpstr>Initialisaties</vt:lpstr>
      <vt:lpstr>Initialisaties – struct mqtt</vt:lpstr>
      <vt:lpstr>Initialisaties</vt:lpstr>
      <vt:lpstr>Initialisaties – MQTT_init()</vt:lpstr>
      <vt:lpstr>Openen seriële poort</vt:lpstr>
      <vt:lpstr>PowerPoint-presentatie</vt:lpstr>
      <vt:lpstr>PowerPoint-presentatie</vt:lpstr>
      <vt:lpstr>Energie meter uitlezen via Modbus protocol &amp; Data filteren</vt:lpstr>
      <vt:lpstr>Energie meter uitlezen via Modbus protocol &amp; Data filteren – ReadAddress()</vt:lpstr>
      <vt:lpstr>Energie meter uitlezen via Modbus protocol &amp; Data filteren – ReadAddress()</vt:lpstr>
      <vt:lpstr>Energie meter uitlezen via Modbus protocol &amp; Data filteren</vt:lpstr>
      <vt:lpstr>Energie meter uitlezen via Modbus protocol &amp; Data filteren- ConvertToRegisterUnits()</vt:lpstr>
      <vt:lpstr>Energie meter uitlezen via Modbus protocol &amp; Data filteren</vt:lpstr>
      <vt:lpstr>PowerPoint-presentatie</vt:lpstr>
      <vt:lpstr>Data versturen met de Paho MQTT C library </vt:lpstr>
      <vt:lpstr>PowerPoint-presentatie</vt:lpstr>
      <vt:lpstr>Contents</vt:lpstr>
      <vt:lpstr>Visualisatie</vt:lpstr>
      <vt:lpstr>Node-RED</vt:lpstr>
      <vt:lpstr>InfluxDB</vt:lpstr>
      <vt:lpstr>Grafana</vt:lpstr>
      <vt:lpstr>Contents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ADMIN</dc:creator>
  <cp:lastModifiedBy>Bart Gysen</cp:lastModifiedBy>
  <cp:revision>4</cp:revision>
  <dcterms:created xsi:type="dcterms:W3CDTF">2016-11-15T14:54:45Z</dcterms:created>
  <dcterms:modified xsi:type="dcterms:W3CDTF">2023-01-25T16:13:28Z</dcterms:modified>
</cp:coreProperties>
</file>