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9" r:id="rId1"/>
  </p:sldMasterIdLst>
  <p:notesMasterIdLst>
    <p:notesMasterId r:id="rId38"/>
  </p:notesMasterIdLst>
  <p:sldIdLst>
    <p:sldId id="256" r:id="rId2"/>
    <p:sldId id="259" r:id="rId3"/>
    <p:sldId id="257" r:id="rId4"/>
    <p:sldId id="258" r:id="rId5"/>
    <p:sldId id="261" r:id="rId6"/>
    <p:sldId id="262" r:id="rId7"/>
    <p:sldId id="283" r:id="rId8"/>
    <p:sldId id="263" r:id="rId9"/>
    <p:sldId id="272" r:id="rId10"/>
    <p:sldId id="264" r:id="rId11"/>
    <p:sldId id="278" r:id="rId12"/>
    <p:sldId id="279" r:id="rId13"/>
    <p:sldId id="280" r:id="rId14"/>
    <p:sldId id="281" r:id="rId15"/>
    <p:sldId id="282" r:id="rId16"/>
    <p:sldId id="265" r:id="rId17"/>
    <p:sldId id="284" r:id="rId18"/>
    <p:sldId id="285" r:id="rId19"/>
    <p:sldId id="286" r:id="rId20"/>
    <p:sldId id="287" r:id="rId21"/>
    <p:sldId id="273" r:id="rId22"/>
    <p:sldId id="274" r:id="rId23"/>
    <p:sldId id="275" r:id="rId24"/>
    <p:sldId id="267" r:id="rId25"/>
    <p:sldId id="289" r:id="rId26"/>
    <p:sldId id="276" r:id="rId27"/>
    <p:sldId id="277" r:id="rId28"/>
    <p:sldId id="268" r:id="rId29"/>
    <p:sldId id="269" r:id="rId30"/>
    <p:sldId id="290" r:id="rId31"/>
    <p:sldId id="271" r:id="rId32"/>
    <p:sldId id="260" r:id="rId33"/>
    <p:sldId id="291" r:id="rId34"/>
    <p:sldId id="292" r:id="rId35"/>
    <p:sldId id="293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99F22-7FA2-497E-ABBD-DA85941032E6}">
          <p14:sldIdLst>
            <p14:sldId id="256"/>
            <p14:sldId id="259"/>
            <p14:sldId id="257"/>
            <p14:sldId id="258"/>
          </p14:sldIdLst>
        </p14:section>
        <p14:section name="Matter" id="{1B385BDD-1311-4C05-AB98-C55843E603BA}">
          <p14:sldIdLst>
            <p14:sldId id="261"/>
            <p14:sldId id="262"/>
            <p14:sldId id="283"/>
          </p14:sldIdLst>
        </p14:section>
        <p14:section name="Architecture" id="{15CA34BC-5069-4CA8-B11B-6BC7DA7A41E9}">
          <p14:sldIdLst>
            <p14:sldId id="263"/>
            <p14:sldId id="272"/>
          </p14:sldIdLst>
        </p14:section>
        <p14:section name="Data Model" id="{E50BDBCC-E178-4350-B59D-EE5B50AD1290}">
          <p14:sldIdLst>
            <p14:sldId id="264"/>
            <p14:sldId id="278"/>
            <p14:sldId id="279"/>
            <p14:sldId id="280"/>
            <p14:sldId id="281"/>
            <p14:sldId id="282"/>
          </p14:sldIdLst>
        </p14:section>
        <p14:section name="Interaction model" id="{89EE8640-9830-4B35-8711-250803445619}">
          <p14:sldIdLst>
            <p14:sldId id="265"/>
            <p14:sldId id="284"/>
            <p14:sldId id="285"/>
            <p14:sldId id="286"/>
            <p14:sldId id="287"/>
          </p14:sldIdLst>
        </p14:section>
        <p14:section name="Network" id="{EF5C3729-0818-4157-83A7-3D32854B65C6}">
          <p14:sldIdLst>
            <p14:sldId id="273"/>
            <p14:sldId id="274"/>
            <p14:sldId id="275"/>
            <p14:sldId id="267"/>
            <p14:sldId id="289"/>
          </p14:sldIdLst>
        </p14:section>
        <p14:section name="Fabric" id="{AEC8E8C8-7B9A-4C0E-A73C-CE70C2F304F0}">
          <p14:sldIdLst>
            <p14:sldId id="276"/>
            <p14:sldId id="277"/>
          </p14:sldIdLst>
        </p14:section>
        <p14:section name="Hub &amp; Bridge" id="{E1D12BC7-1AFF-4D7F-AF83-430EB5EF9C1A}">
          <p14:sldIdLst>
            <p14:sldId id="268"/>
          </p14:sldIdLst>
        </p14:section>
        <p14:section name="CSA Membership" id="{2E194BCD-0897-4631-B37E-66D15BF21670}">
          <p14:sldIdLst>
            <p14:sldId id="269"/>
            <p14:sldId id="290"/>
          </p14:sldIdLst>
        </p14:section>
        <p14:section name="Develop with matter" id="{2C692B9E-807D-4BFA-ABF1-869513B8D552}">
          <p14:sldIdLst>
            <p14:sldId id="271"/>
          </p14:sldIdLst>
        </p14:section>
        <p14:section name="OpenThread" id="{CE730125-611A-4EEC-8D64-02D2CB4DB034}">
          <p14:sldIdLst>
            <p14:sldId id="260"/>
          </p14:sldIdLst>
        </p14:section>
        <p14:section name="Game controller" id="{9BB2D5DE-18BA-4873-92BE-F2601516570C}">
          <p14:sldIdLst>
            <p14:sldId id="291"/>
          </p14:sldIdLst>
        </p14:section>
        <p14:section name="Matter controller" id="{7EFCB405-05FA-483B-86E5-F22146E40453}">
          <p14:sldIdLst>
            <p14:sldId id="292"/>
          </p14:sldIdLst>
        </p14:section>
        <p14:section name="Breakout game" id="{BAED3D76-3466-4336-825A-44E4C606706F}">
          <p14:sldIdLst>
            <p14:sldId id="293"/>
          </p14:sldIdLst>
        </p14:section>
        <p14:section name="Q&amp;A" id="{87C16A0C-7204-4241-8FC0-19ABF94D25F5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 Gysen" initials="BG" lastIdx="2" clrIdx="0">
    <p:extLst>
      <p:ext uri="{19B8F6BF-5375-455C-9EA6-DF929625EA0E}">
        <p15:presenceInfo xmlns:p15="http://schemas.microsoft.com/office/powerpoint/2012/main" userId="77990582a85fd8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87283" autoAdjust="0"/>
  </p:normalViewPr>
  <p:slideViewPr>
    <p:cSldViewPr snapToGrid="0">
      <p:cViewPr varScale="1">
        <p:scale>
          <a:sx n="101" d="100"/>
          <a:sy n="101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2F75F-8874-49BF-9ED3-AB69D9681A0E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EE968-3D25-4C8A-8999-1FB13EBA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CSA </a:t>
            </a:r>
            <a:r>
              <a:rPr lang="en-US" b="1" dirty="0"/>
              <a:t>formerly Zigbee Alliance </a:t>
            </a:r>
            <a:r>
              <a:rPr lang="en-US" b="0" dirty="0"/>
              <a:t>Rebranding in 2021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layer TCP/IP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1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Divided into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1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interaction except Subscribe consists of one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2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action = Write request, Timed Request, Suppress Response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7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e.g.  By the controller to invoke one of the commands of the data link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Inter"/>
              </a:rPr>
              <a:t>The Matter protocol can operate without a globally-routable IPv6 infrastructure and allows the flexibility of having multiple Matter networks run over the same set of constituent IP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2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E968-3D25-4C8A-8999-1FB13EBA16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DA79-249A-48BB-8BC7-7C6812C9829B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30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348C-F931-4122-87F8-0E72E89556F1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85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2090-FAE2-49C0-8CF2-38E21E8D9F4F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38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063C-30C2-44CE-8C88-833B44449E8A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129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578C-CFC1-4111-B7E4-83254E74158D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0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4E9F-7C49-4F5A-A9EF-B8A07D0CFD41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969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9362-4F5E-472A-A499-D4C4FF52EBE8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318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2C97-3C8D-4F3B-AFE3-B95F1C041F19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37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90D0-3B6C-43BD-A6D3-E94AF718D9FA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05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9606-68D7-4187-91FB-E33726FC1BA6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1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0D3B-97C8-4826-B81B-B80B81A90C76}" type="datetime1">
              <a:rPr lang="nl-BE" smtClean="0"/>
              <a:t>18/04/2024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82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A9FF-749F-4E10-8374-39ADC54778E0}" type="datetime1">
              <a:rPr lang="nl-BE" smtClean="0"/>
              <a:t>18/04/2024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205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F4D0-812F-4F9E-8A1A-6CF3A80C903C}" type="datetime1">
              <a:rPr lang="nl-BE" smtClean="0"/>
              <a:t>18/04/2024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95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4A9-3FAB-45C7-B978-CD9280374B2E}" type="datetime1">
              <a:rPr lang="nl-BE" smtClean="0"/>
              <a:t>18/04/2024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8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97DE-8E9C-4DCB-81F5-A73FB16DA5C0}" type="datetime1">
              <a:rPr lang="nl-BE" smtClean="0"/>
              <a:t>18/04/2024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1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CB00-358C-45DB-BFB8-37126C91C1B7}" type="datetime1">
              <a:rPr lang="nl-BE" smtClean="0"/>
              <a:t>18/04/2024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178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449E-543C-46BA-880C-DE5882D71B63}" type="datetime1">
              <a:rPr lang="nl-BE" smtClean="0"/>
              <a:t>18/04/2024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20E24D-9AC4-413F-A247-89E1AB2D569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102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4114" r:id="rId15"/>
    <p:sldLayoutId id="21474841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ADC79-65DD-2BC5-5F42-217BBD55E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Breakout game </a:t>
            </a:r>
            <a:r>
              <a:rPr lang="en-US" dirty="0"/>
              <a:t>with</a:t>
            </a:r>
            <a:r>
              <a:rPr lang="nl-BE" dirty="0"/>
              <a:t> controller </a:t>
            </a:r>
            <a:r>
              <a:rPr lang="en-US" dirty="0"/>
              <a:t>using</a:t>
            </a:r>
            <a:r>
              <a:rPr lang="nl-BE" dirty="0"/>
              <a:t> Matter over Thread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A81143-E7B8-99F6-5B16-60B7739D1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By Bart Gysen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1A6E8C-15C2-C8FB-933C-1E7FBE57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46" y="4834970"/>
            <a:ext cx="2783467" cy="964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27E84C-A171-819C-916E-C60AC07FF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936021"/>
            <a:ext cx="4762500" cy="762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6EE-3B83-8BD5-C726-78DB5ABF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27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4E6A-816A-4660-CE0F-C9DC7A83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-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2CA6-1F58-7B53-0A67-E045863C30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Hierarchical model</a:t>
            </a:r>
          </a:p>
          <a:p>
            <a:r>
              <a:rPr lang="en-US" dirty="0"/>
              <a:t>Device features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544AD0-58DE-D443-7A3D-C97FAFEF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A874B-AB4E-91F9-B097-457EB723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18" y="3347897"/>
            <a:ext cx="780206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9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657B-70AE-2AD9-12B4-E10D6DB3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-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9116-D5DC-08A0-C462-B864CAB3C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Uniquely addressable entity</a:t>
            </a:r>
          </a:p>
          <a:p>
            <a:r>
              <a:rPr lang="en-US" dirty="0"/>
              <a:t>Set of behaviors</a:t>
            </a:r>
          </a:p>
          <a:p>
            <a:r>
              <a:rPr lang="en-US" dirty="0"/>
              <a:t>One or more endpoints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61ADB-E6F1-E4F4-3523-6D00E07C28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Commissioner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Controlee</a:t>
            </a:r>
          </a:p>
          <a:p>
            <a:r>
              <a:rPr lang="en-US" dirty="0"/>
              <a:t>OTA Provider</a:t>
            </a:r>
          </a:p>
          <a:p>
            <a:r>
              <a:rPr lang="en-US" dirty="0"/>
              <a:t>OTA Requestor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4FF2D-35FE-0D30-E531-29E9C48D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11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A9B6BE26-CD88-8099-CEF5-3C23A789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" y="3342322"/>
            <a:ext cx="3642360" cy="31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FEC1-9A07-61D2-5FA4-1B6979DE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-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235F-AE9E-B2D2-4711-3B50A1FD8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 of functionality’s</a:t>
            </a:r>
          </a:p>
          <a:p>
            <a:r>
              <a:rPr lang="en-US" dirty="0"/>
              <a:t>Contains clusters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0A404-9F31-25F0-0AFF-C395A0B2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12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1D2B8609-DFF7-86DE-D7CA-952697B9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" y="3342322"/>
            <a:ext cx="3642360" cy="31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5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8124-821F-053B-99B7-B41F9CE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-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BC60-547D-D7DD-0D42-1C6193CF26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Reusable building blocks</a:t>
            </a:r>
          </a:p>
          <a:p>
            <a:r>
              <a:rPr lang="en-US" dirty="0"/>
              <a:t>Grouping commonly used functionality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Application cluster specification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ACD3E-7D11-9C24-8E32-90E614EE30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C3423-AB6A-CE0A-10C4-E7992FB9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13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4DFDA84E-9E97-F4EF-4F5B-B4C17E2CE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16" y="1472409"/>
            <a:ext cx="5492233" cy="2228498"/>
          </a:xfrm>
          <a:prstGeom prst="rect">
            <a:avLst/>
          </a:prstGeom>
        </p:spPr>
      </p:pic>
      <p:pic>
        <p:nvPicPr>
          <p:cNvPr id="7" name="Afbeelding 1">
            <a:extLst>
              <a:ext uri="{FF2B5EF4-FFF2-40B4-BE49-F238E27FC236}">
                <a16:creationId xmlns:a16="http://schemas.microsoft.com/office/drawing/2014/main" id="{1788EF44-655F-0185-9DC6-2964A1501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16" y="3816001"/>
            <a:ext cx="5444434" cy="23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61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0164-C017-1F16-3C38-1373A87F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– Device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CD78-6E14-50C3-515E-14A658AD89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Officially defined collection of requirements</a:t>
            </a:r>
          </a:p>
          <a:p>
            <a:r>
              <a:rPr lang="en-US" dirty="0"/>
              <a:t>Intended to ensure interoperability</a:t>
            </a:r>
          </a:p>
          <a:p>
            <a:r>
              <a:rPr lang="en-US" dirty="0"/>
              <a:t>Device library specification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A2312-88BE-5EEA-E1AD-2F7BDFFC51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BA368-2417-5CA3-F74E-C86DE6FA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14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5FD2D-FE8B-1D1F-0176-50A4A851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762" y="1795464"/>
            <a:ext cx="6496957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9E80C-EA88-04ED-A368-82F27028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039" y="3891092"/>
            <a:ext cx="657316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3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8124-821F-053B-99B7-B41F9CEF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Data Model – Custom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BC60-547D-D7DD-0D42-1C6193CF2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2160589"/>
            <a:ext cx="9047691" cy="3880772"/>
          </a:xfrm>
        </p:spPr>
        <p:txBody>
          <a:bodyPr/>
          <a:lstStyle/>
          <a:p>
            <a:r>
              <a:rPr lang="en-US" dirty="0"/>
              <a:t>Designed to add functionalities</a:t>
            </a:r>
          </a:p>
          <a:p>
            <a:r>
              <a:rPr lang="en-US" dirty="0"/>
              <a:t>Reusing or extend a existing cluster will only work with custom controller</a:t>
            </a:r>
          </a:p>
          <a:p>
            <a:r>
              <a:rPr lang="en-US" dirty="0"/>
              <a:t>A new cluster specification only possible with a least an adoption-level member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C3423-AB6A-CE0A-10C4-E7992FB9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489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3741-CF63-DE85-4796-9E900C92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F058-6359-F62F-FE4B-76D040965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866341" cy="3880772"/>
          </a:xfrm>
        </p:spPr>
        <p:txBody>
          <a:bodyPr/>
          <a:lstStyle/>
          <a:p>
            <a:r>
              <a:rPr lang="en-US" dirty="0"/>
              <a:t>Defines the methods of communication</a:t>
            </a:r>
          </a:p>
          <a:p>
            <a:r>
              <a:rPr lang="en-US" dirty="0"/>
              <a:t>Communicates through interactions that are a sequence of transactions</a:t>
            </a:r>
          </a:p>
          <a:p>
            <a:r>
              <a:rPr lang="en-US" dirty="0"/>
              <a:t>Transactions are a sequence or actions</a:t>
            </a:r>
          </a:p>
          <a:p>
            <a:r>
              <a:rPr lang="en-US" dirty="0"/>
              <a:t>Initiators - Targets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3FD48-2AE0-A365-C247-B491DADD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675" y="2160588"/>
            <a:ext cx="4184034" cy="3880773"/>
          </a:xfrm>
        </p:spPr>
        <p:txBody>
          <a:bodyPr/>
          <a:lstStyle/>
          <a:p>
            <a:r>
              <a:rPr lang="en-US" dirty="0"/>
              <a:t>4 types of interaction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/>
              <a:t>Invoke</a:t>
            </a:r>
          </a:p>
          <a:p>
            <a:pPr lvl="1"/>
            <a:r>
              <a:rPr lang="en-US" dirty="0"/>
              <a:t>Subscribe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FD819-A971-AB90-2C34-704BC45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16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2247F-A19C-29A3-242D-27E3C5D15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4" b="3088"/>
          <a:stretch/>
        </p:blipFill>
        <p:spPr>
          <a:xfrm>
            <a:off x="2952922" y="3973730"/>
            <a:ext cx="4184034" cy="24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0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4AC6-4334-7F4D-FA54-B9938CA7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 –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F61F-7439-7891-452E-2FDC738161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 attributes and/or events</a:t>
            </a:r>
          </a:p>
          <a:p>
            <a:r>
              <a:rPr lang="en-US" dirty="0"/>
              <a:t>Restricted to unicast</a:t>
            </a:r>
          </a:p>
          <a:p>
            <a:r>
              <a:rPr lang="en-US" dirty="0"/>
              <a:t>Initiator requests a list of attributes and/or events</a:t>
            </a:r>
          </a:p>
          <a:p>
            <a:r>
              <a:rPr lang="en-US" dirty="0"/>
              <a:t>Target responds with requested list and a suppress response flag</a:t>
            </a:r>
          </a:p>
          <a:p>
            <a:r>
              <a:rPr lang="en-US" dirty="0"/>
              <a:t>Initiator generates a status response, not send when suppress response flag is set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5C51-D9E2-1605-FFE7-C73D419E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17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0EC20BF1-076D-8B27-1ADA-3405F32D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19314"/>
            <a:ext cx="4385681" cy="33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8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CF2B-2EE8-BC97-3A39-F63718E6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 -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2121-5C17-1187-E789-8CE6F2AF9E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Modify values of attributes</a:t>
            </a:r>
          </a:p>
          <a:p>
            <a:r>
              <a:rPr lang="en-US" dirty="0"/>
              <a:t>Untimed or Timed transaction</a:t>
            </a:r>
          </a:p>
          <a:p>
            <a:r>
              <a:rPr lang="en-US" dirty="0"/>
              <a:t>Untimed two actions</a:t>
            </a:r>
          </a:p>
          <a:p>
            <a:r>
              <a:rPr lang="en-US" dirty="0"/>
              <a:t>Timed four 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7102F-D27E-EB04-1E0D-7A749451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18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2929BD4E-95EB-88A5-E72B-AA847110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643" y="1491049"/>
            <a:ext cx="3051486" cy="1999280"/>
          </a:xfrm>
          <a:prstGeom prst="rect">
            <a:avLst/>
          </a:prstGeom>
        </p:spPr>
      </p:pic>
      <p:pic>
        <p:nvPicPr>
          <p:cNvPr id="10" name="Afbeelding 1">
            <a:extLst>
              <a:ext uri="{FF2B5EF4-FFF2-40B4-BE49-F238E27FC236}">
                <a16:creationId xmlns:a16="http://schemas.microsoft.com/office/drawing/2014/main" id="{4A6FA4D2-EEEE-6EB5-AAD0-5B30AAC35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315" y="3605424"/>
            <a:ext cx="2905392" cy="29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4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3BFD-815A-7AE5-F9CE-EF20A831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 - Invoke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7C96-4826-5A47-1910-54B57621CD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invoke commands</a:t>
            </a:r>
          </a:p>
          <a:p>
            <a:r>
              <a:rPr lang="en-US" dirty="0"/>
              <a:t>Similar to write interaction</a:t>
            </a:r>
          </a:p>
          <a:p>
            <a:r>
              <a:rPr lang="en-US" dirty="0"/>
              <a:t>Untimed / Timed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3C4E6-36BB-F42C-59EE-FB3BE0A2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19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215F2-9E0C-DEC5-9F8D-CB6D47ED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975" y="1511841"/>
            <a:ext cx="2638230" cy="191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8D6F6-0D43-DD8B-0528-895549609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222" y="3565406"/>
            <a:ext cx="2627183" cy="27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61FC-FBB9-DE2B-1F88-C526ED29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6AC7-46D3-F2E1-735D-836138C4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988D1-D8E8-134C-B088-D3EBF6D0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840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BCAB-DDC7-3FC1-A310-FE84A37D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Interaction Model - 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28DE-53D7-1DEF-E3C9-FFA7C588F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to automatically receive updates</a:t>
            </a:r>
          </a:p>
          <a:p>
            <a:r>
              <a:rPr lang="en-US" dirty="0"/>
              <a:t>Restricted to unicast</a:t>
            </a:r>
          </a:p>
          <a:p>
            <a:r>
              <a:rPr lang="en-US" dirty="0"/>
              <a:t>Initiator send the request</a:t>
            </a:r>
          </a:p>
          <a:p>
            <a:r>
              <a:rPr lang="en-US" dirty="0"/>
              <a:t>Target respond with first batch of data</a:t>
            </a:r>
          </a:p>
          <a:p>
            <a:r>
              <a:rPr lang="en-US" dirty="0"/>
              <a:t>Will be checked with status and subscribe response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5A495-4AB9-86CF-91E3-0046FBA2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20</a:t>
            </a:fld>
            <a:endParaRPr lang="nl-BE"/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DF193F26-1FA9-54B6-D0A3-135618EB3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559" y="1760540"/>
            <a:ext cx="3002915" cy="42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4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820D-66C5-9848-0DE4-1A026A9F0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5013347" cy="3880772"/>
          </a:xfrm>
        </p:spPr>
        <p:txBody>
          <a:bodyPr/>
          <a:lstStyle/>
          <a:p>
            <a:r>
              <a:rPr lang="en-US" dirty="0"/>
              <a:t>IPv6</a:t>
            </a:r>
          </a:p>
          <a:p>
            <a:r>
              <a:rPr lang="en-US" dirty="0"/>
              <a:t>Focus on three link layer technologies</a:t>
            </a:r>
          </a:p>
          <a:p>
            <a:r>
              <a:rPr lang="en-US" dirty="0"/>
              <a:t>Single Network Topology</a:t>
            </a:r>
          </a:p>
          <a:p>
            <a:r>
              <a:rPr lang="en-US" dirty="0"/>
              <a:t>Star Network Topology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7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9" y="600075"/>
            <a:ext cx="9514416" cy="1320800"/>
          </a:xfrm>
        </p:spPr>
        <p:txBody>
          <a:bodyPr/>
          <a:lstStyle/>
          <a:p>
            <a:r>
              <a:rPr lang="en-US" dirty="0"/>
              <a:t>Matter – Network – Single Network Topology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22</a:t>
            </a:fld>
            <a:endParaRPr lang="nl-B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1D4956-0E90-6D30-595C-11D49B4507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8" y="1525454"/>
            <a:ext cx="6513512" cy="4515908"/>
          </a:xfrm>
        </p:spPr>
      </p:pic>
    </p:spTree>
    <p:extLst>
      <p:ext uri="{BB962C8B-B14F-4D97-AF65-F5344CB8AC3E}">
        <p14:creationId xmlns:p14="http://schemas.microsoft.com/office/powerpoint/2010/main" val="262940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9" y="600075"/>
            <a:ext cx="9514416" cy="1320800"/>
          </a:xfrm>
        </p:spPr>
        <p:txBody>
          <a:bodyPr/>
          <a:lstStyle/>
          <a:p>
            <a:r>
              <a:rPr lang="en-US" dirty="0"/>
              <a:t>Matter – Network – Star Network Topology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23</a:t>
            </a:fld>
            <a:endParaRPr lang="nl-B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D0524A-2458-90BD-4D7F-7A382B38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62" y="1427324"/>
            <a:ext cx="5818187" cy="5106750"/>
          </a:xfrm>
        </p:spPr>
      </p:pic>
    </p:spTree>
    <p:extLst>
      <p:ext uri="{BB962C8B-B14F-4D97-AF65-F5344CB8AC3E}">
        <p14:creationId xmlns:p14="http://schemas.microsoft.com/office/powerpoint/2010/main" val="3226292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7BE-F7C6-C69C-D8B1-C769D28B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 Commissioning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6589-459E-B8B7-C28E-F82845698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Pairing method</a:t>
            </a:r>
          </a:p>
          <a:p>
            <a:r>
              <a:rPr lang="en-US" dirty="0"/>
              <a:t>Performed over BLE</a:t>
            </a:r>
          </a:p>
          <a:p>
            <a:r>
              <a:rPr lang="en-US" dirty="0"/>
              <a:t>Controller needs onboarding payload: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QR Code Payload used in command line tools</a:t>
            </a:r>
          </a:p>
          <a:p>
            <a:pPr lvl="1"/>
            <a:r>
              <a:rPr lang="en-US" dirty="0"/>
              <a:t>Manual pairing code</a:t>
            </a:r>
          </a:p>
          <a:p>
            <a:r>
              <a:rPr lang="en-US" dirty="0"/>
              <a:t>Security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DC46A-0E56-A2AA-5770-FD388BF7F0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3E1AC-C020-ED58-CB66-DDB49712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26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7BE-F7C6-C69C-D8B1-C769D28B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 Commissioning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3E1AC-C020-ED58-CB66-DDB49712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25</a:t>
            </a:fld>
            <a:endParaRPr lang="nl-BE"/>
          </a:p>
        </p:txBody>
      </p:sp>
      <p:pic>
        <p:nvPicPr>
          <p:cNvPr id="8" name="Afbeelding 1">
            <a:extLst>
              <a:ext uri="{FF2B5EF4-FFF2-40B4-BE49-F238E27FC236}">
                <a16:creationId xmlns:a16="http://schemas.microsoft.com/office/drawing/2014/main" id="{BB8722CA-66F6-DAB3-CE11-2F06E45E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07" y="1445259"/>
            <a:ext cx="5740195" cy="5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86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9514416" cy="1320800"/>
          </a:xfrm>
        </p:spPr>
        <p:txBody>
          <a:bodyPr/>
          <a:lstStyle/>
          <a:p>
            <a:r>
              <a:rPr lang="en-US" dirty="0"/>
              <a:t>Matter – Fabric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26</a:t>
            </a:fld>
            <a:endParaRPr lang="nl-BE"/>
          </a:p>
        </p:txBody>
      </p:sp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43F92D5B-E7F7-A1E9-9003-1E885EFE1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91" y="-10187"/>
            <a:ext cx="7813409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88CEC9-CFBA-ACA3-28F8-299C59AD77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whole network</a:t>
            </a:r>
          </a:p>
          <a:p>
            <a:r>
              <a:rPr lang="en-US" dirty="0"/>
              <a:t>Sharing the same security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99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9" y="600075"/>
            <a:ext cx="9514416" cy="1320800"/>
          </a:xfrm>
        </p:spPr>
        <p:txBody>
          <a:bodyPr/>
          <a:lstStyle/>
          <a:p>
            <a:r>
              <a:rPr lang="en-US" dirty="0"/>
              <a:t>Matter – Multiple Fabrics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8D5D-1202-99DC-FDE4-181F20D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27</a:t>
            </a:fld>
            <a:endParaRPr lang="nl-B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D0524A-2458-90BD-4D7F-7A382B38C1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223"/>
            <a:ext cx="6087096" cy="5342777"/>
          </a:xfrm>
        </p:spPr>
      </p:pic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6BEAE703-AACC-6E1B-0440-30BCAFBEB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5661" y="1373098"/>
            <a:ext cx="6249020" cy="54849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B1DB07-0F58-3D20-8D8D-3A20EB1DFA17}"/>
              </a:ext>
            </a:extLst>
          </p:cNvPr>
          <p:cNvSpPr/>
          <p:nvPr/>
        </p:nvSpPr>
        <p:spPr>
          <a:xfrm>
            <a:off x="3541073" y="1871197"/>
            <a:ext cx="5012687" cy="19296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03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EE7-3197-ECF0-99ED-8158F4EC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Hub &amp; Bridge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F6E375-785A-F4AE-E11A-5DE6E3E90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0E3BD0-D2E3-70B2-6977-09AC2A1FD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Serves as controller</a:t>
            </a:r>
          </a:p>
          <a:p>
            <a:r>
              <a:rPr lang="en-US" dirty="0"/>
              <a:t>Not tied to ecosystem</a:t>
            </a:r>
          </a:p>
          <a:p>
            <a:r>
              <a:rPr lang="en-US" dirty="0"/>
              <a:t>Often functions as Border Router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B7D7CF-44A1-1B77-880C-7222EFEA3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C5B5F9-A101-AF72-BBDD-7D302B2A89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Add more flexibility</a:t>
            </a:r>
          </a:p>
          <a:p>
            <a:r>
              <a:rPr lang="en-US" dirty="0"/>
              <a:t>Acts as translator for non-Matter devices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A2D65-E7D3-A4D1-60DF-D99340E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3073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2A39-B55C-1A7B-E458-EBDBAEE7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CSA Membership &amp;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BEBC-519F-7BD3-0413-1F108409D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Membership necessary for certifying</a:t>
            </a:r>
          </a:p>
          <a:p>
            <a:r>
              <a:rPr lang="en-US" dirty="0"/>
              <a:t>Official resources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Authorization to contribute </a:t>
            </a:r>
          </a:p>
          <a:p>
            <a:r>
              <a:rPr lang="en-US" dirty="0">
                <a:latin typeface="Arial" panose="020B0604020202020204" pitchFamily="34" charset="0"/>
              </a:rPr>
              <a:t>Unique Vendor ID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03844-7931-A414-20AE-EC6FDC94D7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0277-6895-BF52-5E47-729326A2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82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ADC23-ED31-2748-DFF2-65324D72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4B080076-4297-5931-F3FE-D55D62C03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>
            <a:normAutofit/>
          </a:bodyPr>
          <a:lstStyle/>
          <a:p>
            <a:r>
              <a:rPr lang="nl-BE" dirty="0"/>
              <a:t>Project </a:t>
            </a:r>
            <a:r>
              <a:rPr lang="en-US" dirty="0"/>
              <a:t>overview</a:t>
            </a:r>
          </a:p>
          <a:p>
            <a:r>
              <a:rPr lang="nl-BE" dirty="0"/>
              <a:t>Matter</a:t>
            </a:r>
          </a:p>
          <a:p>
            <a:r>
              <a:rPr lang="nl-BE" dirty="0"/>
              <a:t>OpenThread</a:t>
            </a:r>
          </a:p>
          <a:p>
            <a:r>
              <a:rPr lang="nl-BE" dirty="0"/>
              <a:t>Game controller</a:t>
            </a:r>
          </a:p>
          <a:p>
            <a:r>
              <a:rPr lang="nl-BE" dirty="0"/>
              <a:t>Matter controller</a:t>
            </a:r>
          </a:p>
          <a:p>
            <a:r>
              <a:rPr lang="nl-BE" dirty="0"/>
              <a:t>Breakout game</a:t>
            </a:r>
          </a:p>
          <a:p>
            <a:r>
              <a:rPr lang="nl-BE" dirty="0"/>
              <a:t>Q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nl-BE" dirty="0"/>
              <a:t>A</a:t>
            </a:r>
          </a:p>
          <a:p>
            <a:endParaRPr lang="nl-BE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112B9612-7993-56D0-6911-526D6A979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3C966-D289-9609-DF52-05D27A0F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77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1A34-3DD3-25A7-51BD-D32E619604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1DAAD-6DE9-609E-00FA-4F4E30A1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05D0F-E7B1-A7D0-AB0B-33CE7ED1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-14021"/>
            <a:ext cx="8078997" cy="68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9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A585-8DE8-8AD2-AA09-A00CC60B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Develop with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BA7D-59DA-144E-C188-3FDB91338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project-chip</a:t>
            </a:r>
          </a:p>
          <a:p>
            <a:pPr lvl="1"/>
            <a:r>
              <a:rPr lang="en-US" dirty="0"/>
              <a:t>SDK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Certification tool</a:t>
            </a:r>
          </a:p>
          <a:p>
            <a:r>
              <a:rPr lang="en-US" dirty="0"/>
              <a:t>Manufacturer SDK</a:t>
            </a:r>
          </a:p>
          <a:p>
            <a:pPr lvl="1"/>
            <a:r>
              <a:rPr lang="en-US" dirty="0"/>
              <a:t>Manufacturer IDE</a:t>
            </a:r>
          </a:p>
          <a:p>
            <a:pPr lvl="1"/>
            <a:r>
              <a:rPr lang="en-US" dirty="0"/>
              <a:t>A lot of examples you can use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4949A-4389-61E4-B0F3-DE62713CDF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A9BC8-1B4A-FE30-A6C2-1A223983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464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B216-696F-AA13-4F83-E7A2CA2B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32D5-4226-1A27-160D-A706972A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Network-protocol</a:t>
            </a:r>
          </a:p>
          <a:p>
            <a:r>
              <a:rPr lang="en-US" dirty="0"/>
              <a:t>IPv6</a:t>
            </a:r>
          </a:p>
          <a:p>
            <a:r>
              <a:rPr lang="en-US" dirty="0"/>
              <a:t>Low-power</a:t>
            </a:r>
          </a:p>
          <a:p>
            <a:r>
              <a:rPr lang="en-US" dirty="0"/>
              <a:t>Ideal for smart-home devices</a:t>
            </a:r>
          </a:p>
          <a:p>
            <a:r>
              <a:rPr lang="en-US" dirty="0"/>
              <a:t>Border Router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1CD3F-F64D-CAB5-7B89-D9327C68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5AFD1-CEA5-D50A-F9AA-B7DB8C45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89" y="536006"/>
            <a:ext cx="7915611" cy="56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71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BF3D-B1E6-FE1E-7F83-6AD5A662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EB04-6519-2FDE-5448-35C05E465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9A326-C7A3-7600-E3DA-9D970696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054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0EF9-8760-B2FF-8C7A-E3E0136D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EDFC-514B-A1E5-8A88-138F50113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057EA-A1AE-CE69-A137-0CA22213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0141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3650-DCA6-CE11-EFB4-D51F7296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E1D3-9958-F0DF-D6AE-BE6DF6BC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9B41E-0BC7-8D00-D50B-1CDB38BC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53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73EF1A-B254-94B1-A44B-F5FF88FC2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BF664BE-ECF7-CA56-4859-DFCF27036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7AC29-06A5-D1B5-F9FB-DDCD25C7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569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A4F8823F-763A-E841-4F8A-2B8CC522C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796" t="15807" r="7724" b="13575"/>
          <a:stretch/>
        </p:blipFill>
        <p:spPr bwMode="auto">
          <a:xfrm>
            <a:off x="677334" y="1795464"/>
            <a:ext cx="8464420" cy="38003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5CD404E7-5D80-2402-133D-2FD5B163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4E8090F-6DDA-9847-5756-A26185AD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Matter demo</a:t>
            </a:r>
          </a:p>
          <a:p>
            <a:r>
              <a:rPr lang="nl-BE" dirty="0"/>
              <a:t>Breakout game</a:t>
            </a:r>
          </a:p>
          <a:p>
            <a:r>
              <a:rPr lang="nl-BE" dirty="0"/>
              <a:t>Controlled </a:t>
            </a:r>
            <a:r>
              <a:rPr lang="en-US" dirty="0"/>
              <a:t>with</a:t>
            </a:r>
            <a:r>
              <a:rPr lang="nl-BE" dirty="0"/>
              <a:t> motion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7F588-0600-21C0-3A7B-F4443D5D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E9B4-2F9C-7449-0665-31E78F25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947B-D217-D9B9-DF4E-F25AB18A6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Interaction Model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F4841-E955-C9FC-8CF0-DC97288DD3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Commissioning</a:t>
            </a:r>
          </a:p>
          <a:p>
            <a:r>
              <a:rPr lang="en-US" dirty="0"/>
              <a:t>Hub &amp; Bridge</a:t>
            </a:r>
          </a:p>
          <a:p>
            <a:r>
              <a:rPr lang="en-US" dirty="0"/>
              <a:t>CSA membership &amp; certification</a:t>
            </a:r>
          </a:p>
          <a:p>
            <a:r>
              <a:rPr lang="en-US" dirty="0"/>
              <a:t>Develop with Matter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D6466-0818-E477-DEFA-3D10C8FD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0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BAC8-DF75-8A6C-317C-601EC837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-</a:t>
            </a:r>
            <a:r>
              <a:rPr lang="en-US" b="1" dirty="0"/>
              <a:t> </a:t>
            </a:r>
            <a:r>
              <a:rPr lang="en-US" dirty="0"/>
              <a:t>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54C1C-B1E5-8DC4-E42E-5512816A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source connectivity standard for the smart home</a:t>
            </a:r>
          </a:p>
          <a:p>
            <a:r>
              <a:rPr lang="en-US" dirty="0"/>
              <a:t>Connectivity Standards Alliance</a:t>
            </a:r>
          </a:p>
          <a:p>
            <a:r>
              <a:rPr lang="en-US" dirty="0"/>
              <a:t>Connected Home over IP (CHIP)</a:t>
            </a:r>
          </a:p>
          <a:p>
            <a:r>
              <a:rPr lang="en-US" dirty="0"/>
              <a:t>interoperability and compatibility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Secure</a:t>
            </a:r>
          </a:p>
          <a:p>
            <a:r>
              <a:rPr lang="en-US" dirty="0"/>
              <a:t>First official release V1.0 in September 2022</a:t>
            </a:r>
          </a:p>
          <a:p>
            <a:r>
              <a:rPr lang="en-US" dirty="0"/>
              <a:t>Release V1.1 in May 2023 – bug fixes and SDK improvements</a:t>
            </a:r>
          </a:p>
          <a:p>
            <a:r>
              <a:rPr lang="en-US" dirty="0"/>
              <a:t>Release V1.2 in October 2023 – expanding with new device types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F63B-4362-D360-2C0C-98F62FB8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61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62B4-1596-3D96-A849-FCE3480D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674E-C510-BEDB-8491-9D36F214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9CD03-7E5E-4DBA-A268-4D847FF2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EA876-31FC-8928-853C-02669469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–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75CA9B-6C4B-F4AE-410B-BDAD3DF19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690" y="2514713"/>
            <a:ext cx="8596312" cy="3090808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B1210C-09FF-1546-81D0-EBE36576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03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CA8-098C-7FBC-7F6A-23975F4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0584"/>
            <a:ext cx="8596668" cy="13208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Matter – Architecture</a:t>
            </a:r>
          </a:p>
        </p:txBody>
      </p:sp>
      <p:pic>
        <p:nvPicPr>
          <p:cNvPr id="6" name="Afbeelding 1">
            <a:extLst>
              <a:ext uri="{FF2B5EF4-FFF2-40B4-BE49-F238E27FC236}">
                <a16:creationId xmlns:a16="http://schemas.microsoft.com/office/drawing/2014/main" id="{0E68DD24-CFBE-054E-4265-3826B79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08" y="1854241"/>
            <a:ext cx="5540737" cy="37227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D644A0-C512-C11E-17A5-106CC301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24D-9AC4-413F-A247-89E1AB2D5697}" type="slidenum">
              <a:rPr lang="nl-BE" smtClean="0"/>
              <a:t>9</a:t>
            </a:fld>
            <a:endParaRPr lang="nl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A28F1-165E-C3DA-F6DB-0ACDE303DBDA}"/>
              </a:ext>
            </a:extLst>
          </p:cNvPr>
          <p:cNvSpPr txBox="1"/>
          <p:nvPr/>
        </p:nvSpPr>
        <p:spPr>
          <a:xfrm>
            <a:off x="3847785" y="1456077"/>
            <a:ext cx="225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STUDY THIS!!!!!</a:t>
            </a:r>
          </a:p>
        </p:txBody>
      </p:sp>
    </p:spTree>
    <p:extLst>
      <p:ext uri="{BB962C8B-B14F-4D97-AF65-F5344CB8AC3E}">
        <p14:creationId xmlns:p14="http://schemas.microsoft.com/office/powerpoint/2010/main" val="1443603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687</Words>
  <Application>Microsoft Office PowerPoint</Application>
  <PresentationFormat>Widescreen</PresentationFormat>
  <Paragraphs>206</Paragraphs>
  <Slides>36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Inter</vt:lpstr>
      <vt:lpstr>Trebuchet MS</vt:lpstr>
      <vt:lpstr>Wingdings 3</vt:lpstr>
      <vt:lpstr>Facet</vt:lpstr>
      <vt:lpstr>Breakout game with controller using Matter over Thread</vt:lpstr>
      <vt:lpstr>Goals</vt:lpstr>
      <vt:lpstr>Contents</vt:lpstr>
      <vt:lpstr>Project overview</vt:lpstr>
      <vt:lpstr>Matter - contents</vt:lpstr>
      <vt:lpstr>Matter - About</vt:lpstr>
      <vt:lpstr>PowerPoint Presentation</vt:lpstr>
      <vt:lpstr>Matter – Architecture</vt:lpstr>
      <vt:lpstr>Matter – Architecture</vt:lpstr>
      <vt:lpstr>Matter – Data Model - Concept</vt:lpstr>
      <vt:lpstr>Matter – Data Model - Node</vt:lpstr>
      <vt:lpstr>Matter – Data Model - Endpoint</vt:lpstr>
      <vt:lpstr>Matter – Data Model - Cluster</vt:lpstr>
      <vt:lpstr>Matter – Data Model – Device Type</vt:lpstr>
      <vt:lpstr>Matter – Data Model – Custom Cluster</vt:lpstr>
      <vt:lpstr>Matter – Interaction Model</vt:lpstr>
      <vt:lpstr>Matter – Interaction Model – Read</vt:lpstr>
      <vt:lpstr>Matter – Interaction Model - Write</vt:lpstr>
      <vt:lpstr>Matter – Interaction Model - Invoke</vt:lpstr>
      <vt:lpstr>Matter – Interaction Model - Subscribe</vt:lpstr>
      <vt:lpstr>Matter – Network</vt:lpstr>
      <vt:lpstr>Matter – Network – Single Network Topology</vt:lpstr>
      <vt:lpstr>Matter – Network – Star Network Topology</vt:lpstr>
      <vt:lpstr>Matter - Commissioning</vt:lpstr>
      <vt:lpstr>Matter - Commissioning</vt:lpstr>
      <vt:lpstr>Matter – Fabric</vt:lpstr>
      <vt:lpstr>Matter – Multiple Fabrics</vt:lpstr>
      <vt:lpstr>Matter – Hub &amp; Bridge</vt:lpstr>
      <vt:lpstr>Matter – CSA Membership &amp; certification</vt:lpstr>
      <vt:lpstr>PowerPoint Presentation</vt:lpstr>
      <vt:lpstr>Matter – Develop with Matter</vt:lpstr>
      <vt:lpstr>OpenThread</vt:lpstr>
      <vt:lpstr>Game controller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controller using Matter over Thread</dc:title>
  <dc:creator>Bart Gysen</dc:creator>
  <cp:lastModifiedBy>Bart Gysen</cp:lastModifiedBy>
  <cp:revision>17</cp:revision>
  <dcterms:created xsi:type="dcterms:W3CDTF">2024-03-28T09:48:14Z</dcterms:created>
  <dcterms:modified xsi:type="dcterms:W3CDTF">2024-04-18T14:28:15Z</dcterms:modified>
</cp:coreProperties>
</file>