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7" r:id="rId4"/>
  </p:sldMasterIdLst>
  <p:notesMasterIdLst>
    <p:notesMasterId r:id="rId19"/>
  </p:notesMasterIdLst>
  <p:handoutMasterIdLst>
    <p:handoutMasterId r:id="rId20"/>
  </p:handoutMasterIdLst>
  <p:sldIdLst>
    <p:sldId id="439" r:id="rId5"/>
    <p:sldId id="440" r:id="rId6"/>
    <p:sldId id="441" r:id="rId7"/>
    <p:sldId id="444" r:id="rId8"/>
    <p:sldId id="445" r:id="rId9"/>
    <p:sldId id="451" r:id="rId10"/>
    <p:sldId id="447" r:id="rId11"/>
    <p:sldId id="448" r:id="rId12"/>
    <p:sldId id="450" r:id="rId13"/>
    <p:sldId id="454" r:id="rId14"/>
    <p:sldId id="452" r:id="rId15"/>
    <p:sldId id="458" r:id="rId16"/>
    <p:sldId id="456" r:id="rId17"/>
    <p:sldId id="457" r:id="rId18"/>
  </p:sldIdLst>
  <p:sldSz cx="12192000" cy="6858000"/>
  <p:notesSz cx="6858000" cy="9144000"/>
  <p:embeddedFontLst>
    <p:embeddedFont>
      <p:font typeface="SBB Light" pitchFamily="2" charset="0"/>
      <p:regular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9DB994E4-C354-AB46-8F4F-90D8626FB868}">
          <p14:sldIdLst>
            <p14:sldId id="439"/>
            <p14:sldId id="440"/>
            <p14:sldId id="441"/>
            <p14:sldId id="444"/>
            <p14:sldId id="445"/>
            <p14:sldId id="451"/>
            <p14:sldId id="447"/>
            <p14:sldId id="448"/>
            <p14:sldId id="450"/>
            <p14:sldId id="454"/>
            <p14:sldId id="452"/>
            <p14:sldId id="458"/>
            <p14:sldId id="456"/>
            <p14:sldId id="457"/>
          </p14:sldIdLst>
        </p14:section>
        <p14:section name="Tipps" id="{4D81DFF6-DA82-F343-924C-748776625E21}">
          <p14:sldIdLst/>
        </p14:section>
        <p14:section name="Titelfolien" id="{DBC0C05A-A100-4CFD-8530-A450CDA5EC0E}">
          <p14:sldIdLst/>
        </p14:section>
        <p14:section name="Präsentationsfolien" id="{19897409-77E2-49BC-AA86-CFE2AD9A7ED9}">
          <p14:sldIdLst/>
        </p14:section>
        <p14:section name="Arbeitsfolien" id="{4A0E66FE-5D64-104A-9F3D-91F2CBAA52F9}">
          <p14:sldIdLst/>
        </p14:section>
        <p14:section name="Icons/Illustrationen" id="{7A9FF103-A8CF-DF4D-9783-1CA6C967D4C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örlin Oliver (KOM-MF-CID)" initials="SO(" lastIdx="3" clrIdx="0">
    <p:extLst>
      <p:ext uri="{19B8F6BF-5375-455C-9EA6-DF929625EA0E}">
        <p15:presenceInfo xmlns:p15="http://schemas.microsoft.com/office/powerpoint/2012/main" userId="S::oliver.schoerlin@sbb.ch::71fca3ee-fd40-4e09-8188-16ddd74b94a4" providerId="AD"/>
      </p:ext>
    </p:extLst>
  </p:cmAuthor>
  <p:cmAuthor id="2" name="Danzeisen Nicole (KOM-MF-CID)" initials="DN(" lastIdx="25" clrIdx="1">
    <p:extLst>
      <p:ext uri="{19B8F6BF-5375-455C-9EA6-DF929625EA0E}">
        <p15:presenceInfo xmlns:p15="http://schemas.microsoft.com/office/powerpoint/2012/main" userId="S::nicole.danzeisen@sbb.ch::9522a91c-9175-43bd-a27e-4d17aecd27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5A5A5A"/>
    <a:srgbClr val="FFFFFF"/>
    <a:srgbClr val="8D8D8D"/>
    <a:srgbClr val="E5E5E5"/>
    <a:srgbClr val="FBAE40"/>
    <a:srgbClr val="A8A8A8"/>
    <a:srgbClr val="F27E00"/>
    <a:srgbClr val="00973B"/>
    <a:srgbClr val="FFD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 autoAdjust="0"/>
    <p:restoredTop sz="77030" autoAdjust="0"/>
  </p:normalViewPr>
  <p:slideViewPr>
    <p:cSldViewPr showGuides="1">
      <p:cViewPr varScale="1">
        <p:scale>
          <a:sx n="136" d="100"/>
          <a:sy n="136" d="100"/>
        </p:scale>
        <p:origin x="1256" y="200"/>
      </p:cViewPr>
      <p:guideLst/>
    </p:cSldViewPr>
  </p:slideViewPr>
  <p:outlineViewPr>
    <p:cViewPr>
      <p:scale>
        <a:sx n="33" d="100"/>
        <a:sy n="33" d="100"/>
      </p:scale>
      <p:origin x="0" y="-76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86"/>
    </p:cViewPr>
  </p:sorterViewPr>
  <p:notesViewPr>
    <p:cSldViewPr>
      <p:cViewPr varScale="1">
        <p:scale>
          <a:sx n="121" d="100"/>
          <a:sy n="121" d="100"/>
        </p:scale>
        <p:origin x="109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17.11.23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1246193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17.11.23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Profi!</a:t>
            </a:r>
          </a:p>
          <a:p>
            <a:endParaRPr lang="de-DE" dirty="0"/>
          </a:p>
          <a:p>
            <a:r>
              <a:rPr lang="de-DE" dirty="0"/>
              <a:t>Nichts neues!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392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Disclaimer!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034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tun wir?</a:t>
            </a:r>
          </a:p>
          <a:p>
            <a:r>
              <a:rPr lang="de-DE" dirty="0"/>
              <a:t>  - Was manipulieren wir mit unseren Händen? Was ist unser Handwerk?</a:t>
            </a:r>
          </a:p>
          <a:p>
            <a:r>
              <a:rPr lang="de-DE" dirty="0"/>
              <a:t>    -&gt; Keyboard? :-D</a:t>
            </a:r>
          </a:p>
          <a:p>
            <a:r>
              <a:rPr lang="de-DE" dirty="0"/>
              <a:t>    -&gt;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Selection</a:t>
            </a:r>
            <a:r>
              <a:rPr lang="de-DE" dirty="0"/>
              <a:t> and Iteration -&gt; Keine Innovation im Software Bereich seit Dekaden 1946 – 1970 Innovationsphase</a:t>
            </a:r>
          </a:p>
          <a:p>
            <a:endParaRPr lang="de-DE" dirty="0"/>
          </a:p>
          <a:p>
            <a:r>
              <a:rPr lang="de-DE" dirty="0"/>
              <a:t>Manchmal Schwierig bei der SBB</a:t>
            </a:r>
          </a:p>
          <a:p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wenig Fokus auf Software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596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produzieren Dokumente (Code)</a:t>
            </a:r>
          </a:p>
          <a:p>
            <a:r>
              <a:rPr lang="de-DE" dirty="0"/>
              <a:t>Voll von geheimnisvollen Symbolen</a:t>
            </a:r>
          </a:p>
          <a:p>
            <a:endParaRPr lang="de-DE" dirty="0"/>
          </a:p>
          <a:p>
            <a:r>
              <a:rPr lang="de-DE" dirty="0"/>
              <a:t>Jedes Symbol muss korrekt sein, sonst passieren schlimme dinge.</a:t>
            </a:r>
          </a:p>
          <a:p>
            <a:endParaRPr lang="de-DE" dirty="0"/>
          </a:p>
          <a:p>
            <a:r>
              <a:rPr lang="de-DE" dirty="0"/>
              <a:t>Wer hat sonst noch solche Probleme?</a:t>
            </a:r>
          </a:p>
          <a:p>
            <a:endParaRPr lang="de-DE" dirty="0"/>
          </a:p>
          <a:p>
            <a:r>
              <a:rPr lang="de-DE" dirty="0"/>
              <a:t>Anwälte? Buchhalter</a:t>
            </a:r>
          </a:p>
          <a:p>
            <a:endParaRPr lang="de-DE" dirty="0"/>
          </a:p>
          <a:p>
            <a:r>
              <a:rPr lang="de-DE" dirty="0"/>
              <a:t>Wie stellen Buchhalter sicher, dass ihre Dokumente korrekt sind?</a:t>
            </a:r>
          </a:p>
          <a:p>
            <a:r>
              <a:rPr lang="de-DE" dirty="0"/>
              <a:t>  -&gt; Doppelte Buchhaltung -&gt; Disziplin</a:t>
            </a:r>
          </a:p>
          <a:p>
            <a:endParaRPr lang="de-DE" dirty="0"/>
          </a:p>
          <a:p>
            <a:r>
              <a:rPr lang="de-DE" dirty="0"/>
              <a:t>TDD ist doppelte Buchhaltung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106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Sounds stupid?</a:t>
            </a:r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horrable</a:t>
            </a:r>
            <a:r>
              <a:rPr lang="de-DE" dirty="0"/>
              <a:t> loop.</a:t>
            </a:r>
          </a:p>
          <a:p>
            <a:endParaRPr lang="de-DE" dirty="0"/>
          </a:p>
          <a:p>
            <a:r>
              <a:rPr lang="de-DE" dirty="0"/>
              <a:t>5 Sekunden Loop.</a:t>
            </a:r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Life </a:t>
            </a:r>
            <a:r>
              <a:rPr lang="de-DE" dirty="0" err="1"/>
              <a:t>now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Man kann keine </a:t>
            </a:r>
            <a:r>
              <a:rPr lang="de-DE" dirty="0" err="1"/>
              <a:t>For</a:t>
            </a:r>
            <a:r>
              <a:rPr lang="de-DE" dirty="0"/>
              <a:t>-Loop schreiben, ohne sich ständig selbst zu unterbrechen.</a:t>
            </a:r>
          </a:p>
          <a:p>
            <a:endParaRPr lang="de-DE" dirty="0"/>
          </a:p>
          <a:p>
            <a:r>
              <a:rPr lang="de-DE" dirty="0"/>
              <a:t>Vor einer Minute hat alles funktioniert.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429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Wieso kein </a:t>
            </a:r>
            <a:r>
              <a:rPr lang="de-DE" dirty="0" err="1"/>
              <a:t>Spass</a:t>
            </a:r>
            <a:r>
              <a:rPr lang="de-DE" dirty="0"/>
              <a:t>?</a:t>
            </a:r>
          </a:p>
          <a:p>
            <a:r>
              <a:rPr lang="de-DE" dirty="0"/>
              <a:t>  -&gt; Weil du schon </a:t>
            </a:r>
            <a:r>
              <a:rPr lang="de-DE" dirty="0" err="1"/>
              <a:t>weisst</a:t>
            </a:r>
            <a:r>
              <a:rPr lang="de-DE" dirty="0"/>
              <a:t>, das der Code funktioniert. Wurde von Hand getestet.</a:t>
            </a:r>
          </a:p>
          <a:p>
            <a:r>
              <a:rPr lang="de-DE" dirty="0"/>
              <a:t>  -&gt; Weil jemand sagt, ich muss Tests schreiben -&gt; passiv aggressiv </a:t>
            </a:r>
            <a:r>
              <a:rPr lang="de-DE" dirty="0" err="1"/>
              <a:t>mode</a:t>
            </a:r>
            <a:r>
              <a:rPr lang="de-DE" dirty="0"/>
              <a:t>.</a:t>
            </a:r>
          </a:p>
          <a:p>
            <a:r>
              <a:rPr lang="de-DE" dirty="0"/>
              <a:t>  -&gt; Unvermeidlich wirst du code antreffen der sehr schwierig testbar ist. -&gt; Er wurde nicht dafür </a:t>
            </a:r>
            <a:r>
              <a:rPr lang="de-DE" dirty="0" err="1"/>
              <a:t>desinged</a:t>
            </a:r>
            <a:endParaRPr lang="de-DE" dirty="0"/>
          </a:p>
          <a:p>
            <a:r>
              <a:rPr lang="de-DE" dirty="0"/>
              <a:t>  -&gt; Man hinterlässt ein Loch in deiner Testsuite. Und alle anderen auch.</a:t>
            </a:r>
          </a:p>
          <a:p>
            <a:r>
              <a:rPr lang="de-DE" dirty="0"/>
              <a:t>  -&gt; Wenn die Tests nun passen, bedeutet es nichts. -&gt; Fallschirm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Tests-First</a:t>
            </a:r>
          </a:p>
          <a:p>
            <a:r>
              <a:rPr lang="de-DE" dirty="0"/>
              <a:t>  -&gt;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!</a:t>
            </a:r>
          </a:p>
          <a:p>
            <a:r>
              <a:rPr lang="de-DE" dirty="0"/>
              <a:t>  -&gt; Du hast diesen Button</a:t>
            </a:r>
          </a:p>
          <a:p>
            <a:r>
              <a:rPr lang="de-DE" dirty="0"/>
              <a:t>  -&gt; Du kannst keinen Code schreiben, der schwierig zum Testen ist.</a:t>
            </a:r>
          </a:p>
          <a:p>
            <a:r>
              <a:rPr lang="de-DE" dirty="0"/>
              <a:t>  -&gt; </a:t>
            </a:r>
            <a:r>
              <a:rPr lang="de-DE" dirty="0" err="1"/>
              <a:t>Testable</a:t>
            </a:r>
            <a:r>
              <a:rPr lang="de-DE" dirty="0"/>
              <a:t> Code -&gt; Auch </a:t>
            </a:r>
            <a:r>
              <a:rPr lang="de-DE" dirty="0" err="1"/>
              <a:t>Decoupled</a:t>
            </a:r>
            <a:r>
              <a:rPr lang="de-DE" dirty="0"/>
              <a:t> Code genannt.</a:t>
            </a:r>
          </a:p>
          <a:p>
            <a:endParaRPr lang="de-DE" dirty="0"/>
          </a:p>
          <a:p>
            <a:r>
              <a:rPr lang="de-DE" dirty="0"/>
              <a:t>Beste Definition für Unit-Tests: Tests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Programmers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Programmers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035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48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SBB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AFC59C7-5313-481E-9BD9-0BB395093D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9823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7488" y="1949450"/>
            <a:ext cx="9220200" cy="446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Textmasterformat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  <a:p>
            <a:pPr lvl="5"/>
            <a:r>
              <a:rPr lang="de-CH" noProof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 userDrawn="1">
          <p15:clr>
            <a:srgbClr val="FBAE40"/>
          </p15:clr>
        </p15:guide>
        <p15:guide id="2" pos="6745" userDrawn="1">
          <p15:clr>
            <a:srgbClr val="FBAE40"/>
          </p15:clr>
        </p15:guide>
        <p15:guide id="3" orient="horz" pos="4043" userDrawn="1">
          <p15:clr>
            <a:srgbClr val="FBAE40"/>
          </p15:clr>
        </p15:guide>
        <p15:guide id="4" orient="horz" pos="1228" userDrawn="1">
          <p15:clr>
            <a:srgbClr val="FBAE40"/>
          </p15:clr>
        </p15:guide>
        <p15:guide id="5" pos="7336" userDrawn="1">
          <p15:clr>
            <a:srgbClr val="FBAE40"/>
          </p15:clr>
        </p15:guide>
        <p15:guide id="6" pos="3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E6C4-0C31-4575-9A59-D685A98A87F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949450"/>
            <a:ext cx="9220200" cy="446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40360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3" userDrawn="1">
          <p15:clr>
            <a:srgbClr val="FBAE40"/>
          </p15:clr>
        </p15:guide>
        <p15:guide id="2" orient="horz" pos="1228" userDrawn="1">
          <p15:clr>
            <a:srgbClr val="FBAE40"/>
          </p15:clr>
        </p15:guide>
        <p15:guide id="3" pos="932" userDrawn="1">
          <p15:clr>
            <a:srgbClr val="FBAE40"/>
          </p15:clr>
        </p15:guide>
        <p15:guide id="4" pos="6745" userDrawn="1">
          <p15:clr>
            <a:srgbClr val="FBAE40"/>
          </p15:clr>
        </p15:guide>
        <p15:guide id="5" pos="7336" userDrawn="1">
          <p15:clr>
            <a:srgbClr val="FBAE40"/>
          </p15:clr>
        </p15:guide>
        <p15:guide id="6" pos="34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A4905AD-A233-4987-BCB0-879019B593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063" y="1949450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4088-738D-4F0C-8C90-184A5F788505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F11053E-81B7-4186-9FFA-9CB036BA38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1949738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5900" indent="-2159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B4E90F-33B6-4714-8C8A-C32FF30726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004163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438236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0" userDrawn="1">
          <p15:clr>
            <a:srgbClr val="FBAE40"/>
          </p15:clr>
        </p15:guide>
        <p15:guide id="2" pos="3664" userDrawn="1">
          <p15:clr>
            <a:srgbClr val="FBAE40"/>
          </p15:clr>
        </p15:guide>
        <p15:guide id="4" pos="932" userDrawn="1">
          <p15:clr>
            <a:srgbClr val="FBAE40"/>
          </p15:clr>
        </p15:guide>
        <p15:guide id="5" orient="horz" pos="1228" userDrawn="1">
          <p15:clr>
            <a:srgbClr val="FBAE40"/>
          </p15:clr>
        </p15:guide>
        <p15:guide id="6" orient="horz" pos="4043" userDrawn="1">
          <p15:clr>
            <a:srgbClr val="FBAE40"/>
          </p15:clr>
        </p15:guide>
        <p15:guide id="7" pos="7336" userDrawn="1">
          <p15:clr>
            <a:srgbClr val="FBAE40"/>
          </p15:clr>
        </p15:guide>
        <p15:guide id="8" pos="661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A4905AD-A233-4987-BCB0-879019B593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063" y="1949450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4088-738D-4F0C-8C90-184A5F788505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F11053E-81B7-4186-9FFA-9CB036BA38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1949738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5900" indent="-2159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D985BB-18B6-4513-922A-3940D9127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015412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371700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0">
          <p15:clr>
            <a:srgbClr val="FBAE40"/>
          </p15:clr>
        </p15:guide>
        <p15:guide id="2" pos="3664">
          <p15:clr>
            <a:srgbClr val="FBAE40"/>
          </p15:clr>
        </p15:guide>
        <p15:guide id="3" pos="6616">
          <p15:clr>
            <a:srgbClr val="FBAE40"/>
          </p15:clr>
        </p15:guide>
        <p15:guide id="4" pos="932">
          <p15:clr>
            <a:srgbClr val="FBAE40"/>
          </p15:clr>
        </p15:guide>
        <p15:guide id="5" orient="horz" pos="1228" userDrawn="1">
          <p15:clr>
            <a:srgbClr val="FBAE40"/>
          </p15:clr>
        </p15:guide>
        <p15:guide id="6" orient="horz" pos="4043">
          <p15:clr>
            <a:srgbClr val="FBAE40"/>
          </p15:clr>
        </p15:guide>
        <p15:guide id="7" pos="7336">
          <p15:clr>
            <a:srgbClr val="FBAE40"/>
          </p15:clr>
        </p15:guide>
        <p15:guide id="8" pos="32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BBD-E33C-4E0D-BEAA-05F39FCC7A12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D1D70FF-B73A-44D8-AF52-B86C90DE410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6738" y="1949450"/>
            <a:ext cx="3600000" cy="446908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296DA4F-01FE-48FF-9EB9-85CF5BF01B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03938" y="1949450"/>
            <a:ext cx="3600000" cy="446908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05EF66CD-E082-4DD4-AF19-1277D4B0BA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41138" y="1949450"/>
            <a:ext cx="3600000" cy="446908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21E2109-7BFC-4F17-81BF-01827EE4C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2893388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9" userDrawn="1">
          <p15:clr>
            <a:srgbClr val="FBAE40"/>
          </p15:clr>
        </p15:guide>
        <p15:guide id="2" pos="2630" userDrawn="1">
          <p15:clr>
            <a:srgbClr val="FBAE40"/>
          </p15:clr>
        </p15:guide>
        <p15:guide id="3" pos="4979" userDrawn="1">
          <p15:clr>
            <a:srgbClr val="FBAE40"/>
          </p15:clr>
        </p15:guide>
        <p15:guide id="4" pos="5063" userDrawn="1">
          <p15:clr>
            <a:srgbClr val="FBAE40"/>
          </p15:clr>
        </p15:guide>
        <p15:guide id="5" pos="7336" userDrawn="1">
          <p15:clr>
            <a:srgbClr val="FBAE40"/>
          </p15:clr>
        </p15:guide>
        <p15:guide id="6" pos="2706" userDrawn="1">
          <p15:clr>
            <a:srgbClr val="FBAE40"/>
          </p15:clr>
        </p15:guide>
        <p15:guide id="7" orient="horz" pos="4043" userDrawn="1">
          <p15:clr>
            <a:srgbClr val="FBAE40"/>
          </p15:clr>
        </p15:guide>
        <p15:guide id="8" orient="horz" pos="122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9306-0AA9-4524-9D9F-BF111CB62962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8517FB4-1478-449A-B35A-0071DA5D763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6738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1A4ABB4F-2517-43F4-A0FC-DCE0C692E8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78201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722827A8-E258-45E5-8ABC-AE4AE85283F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89664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9B3F32E6-2F69-44D2-83C6-CD6AA4BEDA9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01126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3DC29E0-21E5-4AA6-86AE-F91A144051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738957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9">
          <p15:clr>
            <a:srgbClr val="FBAE40"/>
          </p15:clr>
        </p15:guide>
        <p15:guide id="2" pos="7336" userDrawn="1">
          <p15:clr>
            <a:srgbClr val="FBAE40"/>
          </p15:clr>
        </p15:guide>
        <p15:guide id="3" pos="566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793" userDrawn="1">
          <p15:clr>
            <a:srgbClr val="FBAE40"/>
          </p15:clr>
        </p15:guide>
        <p15:guide id="7" pos="2027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orient="horz" pos="1228" userDrawn="1">
          <p15:clr>
            <a:srgbClr val="FBAE40"/>
          </p15:clr>
        </p15:guide>
        <p15:guide id="10" orient="horz" pos="404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9602" y="1949451"/>
            <a:ext cx="4681536" cy="4325018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1DE798-3315-46D1-8982-1EC3DCDA1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1" y="493295"/>
            <a:ext cx="3748087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F5AB9AC5-9618-4880-9803-18A1618DB5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584684"/>
            <a:ext cx="6040438" cy="5689116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2545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7336" userDrawn="1">
          <p15:clr>
            <a:srgbClr val="FBAE40"/>
          </p15:clr>
        </p15:guide>
        <p15:guide id="5" pos="5055" userDrawn="1">
          <p15:clr>
            <a:srgbClr val="FBAE40"/>
          </p15:clr>
        </p15:guide>
        <p15:guide id="6" pos="380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76320" y="1052736"/>
            <a:ext cx="2664817" cy="5221734"/>
          </a:xfrm>
        </p:spPr>
        <p:txBody>
          <a:bodyPr anchor="ctr"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lnSpc>
                <a:spcPct val="108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3283C3B8-4DFA-49C0-B021-CB0D9481C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052736"/>
            <a:ext cx="8441635" cy="522173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50D17D-F2ED-4307-B9CF-CDFB45AF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6954146" cy="451429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2966641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52">
          <p15:clr>
            <a:srgbClr val="FBAE40"/>
          </p15:clr>
        </p15:guide>
        <p15:guide id="4" pos="7336">
          <p15:clr>
            <a:srgbClr val="FBAE40"/>
          </p15:clr>
        </p15:guide>
        <p15:guide id="5" pos="5320" userDrawn="1">
          <p15:clr>
            <a:srgbClr val="FBAE40"/>
          </p15:clr>
        </p15:guide>
        <p15:guide id="6" orient="horz" pos="122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1243" y="1046110"/>
            <a:ext cx="5486817" cy="522216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E2A2652-2BC1-44A2-B054-B7F5D1FF7A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6769" y="1046109"/>
            <a:ext cx="5486817" cy="522217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F51E53D-C313-41FC-A50A-98353390A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742" y="538430"/>
            <a:ext cx="5462064" cy="262689"/>
          </a:xfrm>
        </p:spPr>
        <p:txBody>
          <a:bodyPr/>
          <a:lstStyle>
            <a:lvl1pPr>
              <a:defRPr sz="1600"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014520-9BB1-4AC3-9DDF-40162DCBE2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7438" y="538430"/>
            <a:ext cx="4540250" cy="262689"/>
          </a:xfrm>
        </p:spPr>
        <p:txBody>
          <a:bodyPr/>
          <a:lstStyle>
            <a:lvl1pPr>
              <a:defRPr sz="1600" spc="60" baseline="0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6219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>
          <p15:clr>
            <a:srgbClr val="FBAE40"/>
          </p15:clr>
        </p15:guide>
        <p15:guide id="2" orient="horz" pos="655" userDrawn="1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795">
          <p15:clr>
            <a:srgbClr val="FBAE40"/>
          </p15:clr>
        </p15:guide>
        <p15:guide id="6" pos="337">
          <p15:clr>
            <a:srgbClr val="FBAE40"/>
          </p15:clr>
        </p15:guide>
        <p15:guide id="7" pos="3880">
          <p15:clr>
            <a:srgbClr val="FBAE40"/>
          </p15:clr>
        </p15:guide>
        <p15:guide id="8" pos="7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u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436" y="3609019"/>
            <a:ext cx="5472502" cy="2809243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6768" y="3609019"/>
            <a:ext cx="5474369" cy="2809516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7436" y="584684"/>
            <a:ext cx="5474369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E2A2652-2BC1-44A2-B054-B7F5D1FF7A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6769" y="584683"/>
            <a:ext cx="5474369" cy="277764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62196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 userDrawn="1">
          <p15:clr>
            <a:srgbClr val="FBAE40"/>
          </p15:clr>
        </p15:guide>
        <p15:guide id="2" orient="horz" pos="2118" userDrawn="1">
          <p15:clr>
            <a:srgbClr val="FBAE40"/>
          </p15:clr>
        </p15:guide>
        <p15:guide id="3" orient="horz" pos="404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3795" userDrawn="1">
          <p15:clr>
            <a:srgbClr val="FBAE40"/>
          </p15:clr>
        </p15:guide>
        <p15:guide id="6" pos="337" userDrawn="1">
          <p15:clr>
            <a:srgbClr val="FBAE40"/>
          </p15:clr>
        </p15:guide>
        <p15:guide id="7" pos="3880" userDrawn="1">
          <p15:clr>
            <a:srgbClr val="FBAE40"/>
          </p15:clr>
        </p15:guide>
        <p15:guide id="8" pos="733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SBB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AFC59C7-5313-481E-9BD9-0BB395093D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215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u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7964" y="1949451"/>
            <a:ext cx="5083174" cy="4325018"/>
          </a:xfrm>
        </p:spPr>
        <p:txBody>
          <a:bodyPr/>
          <a:lstStyle>
            <a:lvl1pPr>
              <a:lnSpc>
                <a:spcPct val="112000"/>
              </a:lnSpc>
              <a:defRPr sz="1400"/>
            </a:lvl1pPr>
            <a:lvl2pPr marL="216000" indent="-216000">
              <a:lnSpc>
                <a:spcPct val="112000"/>
              </a:lnSpc>
              <a:defRPr sz="1400"/>
            </a:lvl2pPr>
            <a:lvl3pPr marL="432000" indent="-216000">
              <a:lnSpc>
                <a:spcPct val="112000"/>
              </a:lnSpc>
              <a:defRPr sz="1400"/>
            </a:lvl3pPr>
            <a:lvl4pPr marL="648000" indent="-216000">
              <a:lnSpc>
                <a:spcPct val="112000"/>
              </a:lnSpc>
              <a:defRPr sz="1400"/>
            </a:lvl4pPr>
            <a:lvl5pPr marL="864000" indent="-216000">
              <a:lnSpc>
                <a:spcPct val="112000"/>
              </a:lnSpc>
              <a:defRPr sz="1400"/>
            </a:lvl5pPr>
            <a:lvl6pPr marL="216000" indent="-216000">
              <a:lnSpc>
                <a:spcPct val="112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3283C3B8-4DFA-49C0-B021-CB0D9481C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2" y="584684"/>
            <a:ext cx="5479138" cy="277230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C4C6B99-9B0B-4488-BFD9-0201BA21A7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0862" y="3501492"/>
            <a:ext cx="5479138" cy="277230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C76682-594C-451F-B868-929E3C2719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7962" y="493295"/>
            <a:ext cx="4149726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2414418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2" orient="horz" pos="3952">
          <p15:clr>
            <a:srgbClr val="FBAE40"/>
          </p15:clr>
        </p15:guide>
        <p15:guide id="3" pos="3805" userDrawn="1">
          <p15:clr>
            <a:srgbClr val="FBAE40"/>
          </p15:clr>
        </p15:guide>
        <p15:guide id="4" pos="7336">
          <p15:clr>
            <a:srgbClr val="FBAE40"/>
          </p15:clr>
        </p15:guide>
        <p15:guide id="5" pos="4131" userDrawn="1">
          <p15:clr>
            <a:srgbClr val="FBAE40"/>
          </p15:clr>
        </p15:guide>
        <p15:guide id="6" pos="345" userDrawn="1">
          <p15:clr>
            <a:srgbClr val="FBAE40"/>
          </p15:clr>
        </p15:guide>
        <p15:guide id="7" orient="horz" pos="2118" userDrawn="1">
          <p15:clr>
            <a:srgbClr val="FBAE40"/>
          </p15:clr>
        </p15:guide>
        <p15:guide id="8" orient="horz" pos="220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7746" y="1046922"/>
            <a:ext cx="3600000" cy="522798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61C0B818-2BEB-4073-9963-0504D1649E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94441" y="1046922"/>
            <a:ext cx="3600000" cy="522798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6D75994-F54D-48BC-B545-9E31EFD92B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1136" y="1046922"/>
            <a:ext cx="3600000" cy="522798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8D7BA7E7-E234-4A0A-84DE-57AA9B905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746" y="538430"/>
            <a:ext cx="3600000" cy="262689"/>
          </a:xfrm>
        </p:spPr>
        <p:txBody>
          <a:bodyPr/>
          <a:lstStyle>
            <a:lvl1pPr>
              <a:defRPr sz="1600"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6BE1D084-20F1-40AB-A68B-EA733A683D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89425" y="538430"/>
            <a:ext cx="3600000" cy="262689"/>
          </a:xfrm>
        </p:spPr>
        <p:txBody>
          <a:bodyPr/>
          <a:lstStyle>
            <a:lvl1pPr>
              <a:defRPr sz="1600" spc="60" baseline="0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CH" noProof="0"/>
              <a:t>Titel hinzufügen.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38CE26F8-95BC-41DC-8383-7DFCBA215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47388" y="538430"/>
            <a:ext cx="2660300" cy="262689"/>
          </a:xfrm>
        </p:spPr>
        <p:txBody>
          <a:bodyPr/>
          <a:lstStyle>
            <a:lvl1pPr>
              <a:defRPr sz="1600" spc="60" baseline="0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004998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>
          <p15:clr>
            <a:srgbClr val="FBAE40"/>
          </p15:clr>
        </p15:guide>
        <p15:guide id="2" orient="horz" pos="2118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2619">
          <p15:clr>
            <a:srgbClr val="FBAE40"/>
          </p15:clr>
        </p15:guide>
        <p15:guide id="6" pos="337">
          <p15:clr>
            <a:srgbClr val="FBAE40"/>
          </p15:clr>
        </p15:guide>
        <p15:guide id="7" pos="2702">
          <p15:clr>
            <a:srgbClr val="FBAE40"/>
          </p15:clr>
        </p15:guide>
        <p15:guide id="8" pos="7336">
          <p15:clr>
            <a:srgbClr val="FBAE40"/>
          </p15:clr>
        </p15:guide>
        <p15:guide id="9" pos="5063">
          <p15:clr>
            <a:srgbClr val="FBAE40"/>
          </p15:clr>
        </p15:guide>
        <p15:guide id="10" pos="497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DE" noProof="0" smtClean="0"/>
              <a:t>2023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436" y="3609019"/>
            <a:ext cx="3599999" cy="2809243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287" y="3609019"/>
            <a:ext cx="3598764" cy="2809516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4988" y="584684"/>
            <a:ext cx="3622675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61C0B818-2BEB-4073-9963-0504D1649E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94285" y="584684"/>
            <a:ext cx="3610227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6D75994-F54D-48BC-B545-9E31EFD92B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1136" y="584684"/>
            <a:ext cx="3610227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09448057-5B77-4F6C-8ED5-F7160EEBC5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37513" y="3609019"/>
            <a:ext cx="3598764" cy="2809516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9996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>
          <p15:clr>
            <a:srgbClr val="FBAE40"/>
          </p15:clr>
        </p15:guide>
        <p15:guide id="2" orient="horz" pos="2118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2619" userDrawn="1">
          <p15:clr>
            <a:srgbClr val="FBAE40"/>
          </p15:clr>
        </p15:guide>
        <p15:guide id="6" pos="337">
          <p15:clr>
            <a:srgbClr val="FBAE40"/>
          </p15:clr>
        </p15:guide>
        <p15:guide id="7" pos="2702" userDrawn="1">
          <p15:clr>
            <a:srgbClr val="FBAE40"/>
          </p15:clr>
        </p15:guide>
        <p15:guide id="8" pos="7336">
          <p15:clr>
            <a:srgbClr val="FBAE40"/>
          </p15:clr>
        </p15:guide>
        <p15:guide id="9" pos="5063" userDrawn="1">
          <p15:clr>
            <a:srgbClr val="FBAE40"/>
          </p15:clr>
        </p15:guide>
        <p15:guide id="10" pos="497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113" y="584200"/>
            <a:ext cx="2664817" cy="5690270"/>
          </a:xfrm>
        </p:spPr>
        <p:txBody>
          <a:bodyPr anchor="ctr"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lnSpc>
                <a:spcPct val="108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3283C3B8-4DFA-49C0-B021-CB0D9481C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584200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F2C5D61B-00D5-48F1-961D-FE331B1627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1647" y="3501008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0AAEB8C3-8198-4C5D-841C-E2D5F3D0E5A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5900" y="3501008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DF8E4FED-B666-455C-AF42-09BBFAF8D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5900" y="584200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87149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2" orient="horz" pos="3952">
          <p15:clr>
            <a:srgbClr val="FBAE40"/>
          </p15:clr>
        </p15:guide>
        <p15:guide id="4" pos="7336">
          <p15:clr>
            <a:srgbClr val="FBAE40"/>
          </p15:clr>
        </p15:guide>
        <p15:guide id="6" pos="345" userDrawn="1">
          <p15:clr>
            <a:srgbClr val="FBAE40"/>
          </p15:clr>
        </p15:guide>
        <p15:guide id="7" pos="270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nf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3538" y="4529137"/>
            <a:ext cx="2113324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498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440063FD-2C92-4D42-B1A2-EA82BEBB5E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8224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6467BB9A-5244-40C4-8024-19FEDD14B5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2950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1D2FDDDE-67BF-42B6-818C-95EC23E859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7676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D89DC0BC-155F-4CEB-8587-1204CDB07CB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24026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9" name="Textplatzhalter 16">
            <a:extLst>
              <a:ext uri="{FF2B5EF4-FFF2-40B4-BE49-F238E27FC236}">
                <a16:creationId xmlns:a16="http://schemas.microsoft.com/office/drawing/2014/main" id="{2B3665A0-B00A-44D2-B58A-35E8FDA6A7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79713" y="4529137"/>
            <a:ext cx="2125049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0" name="Textplatzhalter 16">
            <a:extLst>
              <a:ext uri="{FF2B5EF4-FFF2-40B4-BE49-F238E27FC236}">
                <a16:creationId xmlns:a16="http://schemas.microsoft.com/office/drawing/2014/main" id="{9B616786-626B-4E22-AD14-A92B5C964E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27613" y="4529137"/>
            <a:ext cx="2125049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E6FCF680-3050-4529-9BB2-215BDF42F4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67575" y="4529137"/>
            <a:ext cx="2124000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2" name="Textplatzhalter 16">
            <a:extLst>
              <a:ext uri="{FF2B5EF4-FFF2-40B4-BE49-F238E27FC236}">
                <a16:creationId xmlns:a16="http://schemas.microsoft.com/office/drawing/2014/main" id="{9859DCA0-03B4-4F8B-96CD-25DDD7AF6B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23413" y="4529137"/>
            <a:ext cx="2125049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CF96AA-B7FF-42B7-B3D1-757EFB0BC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218228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401032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91" userDrawn="1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944" userDrawn="1">
          <p15:clr>
            <a:srgbClr val="FBAE40"/>
          </p15:clr>
        </p15:guide>
        <p15:guide id="5" pos="1679" userDrawn="1">
          <p15:clr>
            <a:srgbClr val="FBAE40"/>
          </p15:clr>
        </p15:guide>
        <p15:guide id="6" pos="337">
          <p15:clr>
            <a:srgbClr val="FBAE40"/>
          </p15:clr>
        </p15:guide>
        <p15:guide id="7" pos="1751" userDrawn="1">
          <p15:clr>
            <a:srgbClr val="FBAE40"/>
          </p15:clr>
        </p15:guide>
        <p15:guide id="8" pos="7336">
          <p15:clr>
            <a:srgbClr val="FBAE40"/>
          </p15:clr>
        </p15:guide>
        <p15:guide id="9" pos="4578" userDrawn="1">
          <p15:clr>
            <a:srgbClr val="FBAE40"/>
          </p15:clr>
        </p15:guide>
        <p15:guide id="10" pos="4509" userDrawn="1">
          <p15:clr>
            <a:srgbClr val="FBAE40"/>
          </p15:clr>
        </p15:guide>
        <p15:guide id="11" orient="horz" pos="2850" userDrawn="1">
          <p15:clr>
            <a:srgbClr val="FBAE40"/>
          </p15:clr>
        </p15:guide>
        <p15:guide id="12" pos="3092" userDrawn="1">
          <p15:clr>
            <a:srgbClr val="FBAE40"/>
          </p15:clr>
        </p15:guide>
        <p15:guide id="13" pos="3164" userDrawn="1">
          <p15:clr>
            <a:srgbClr val="FBAE40"/>
          </p15:clr>
        </p15:guide>
        <p15:guide id="14" pos="5927" userDrawn="1">
          <p15:clr>
            <a:srgbClr val="FBAE40"/>
          </p15:clr>
        </p15:guide>
        <p15:guide id="15" pos="599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64409250-64E5-4189-B25D-03288E9150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4988" y="3825044"/>
            <a:ext cx="3622675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681DFFCF-7498-4E8B-8420-E887B9B2DC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94285" y="3825044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548E3796-0490-4E76-93A8-994EE7C8C93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41136" y="3825044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436" y="2785313"/>
            <a:ext cx="3599999" cy="763930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287" y="2785312"/>
            <a:ext cx="3598764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4988" y="1046747"/>
            <a:ext cx="3622675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61C0B818-2BEB-4073-9963-0504D1649E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94285" y="1046747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6D75994-F54D-48BC-B545-9E31EFD92B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1136" y="1046747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09448057-5B77-4F6C-8ED5-F7160EEBC5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46147" y="2785312"/>
            <a:ext cx="3590130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B4019FE9-92BF-4440-9E7E-DDE2AA26A4E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3889" y="5569938"/>
            <a:ext cx="3613774" cy="763930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17138E11-D365-4974-9084-9F22E0611E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921" y="5569938"/>
            <a:ext cx="3598764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3" name="Textplatzhalter 16">
            <a:extLst>
              <a:ext uri="{FF2B5EF4-FFF2-40B4-BE49-F238E27FC236}">
                <a16:creationId xmlns:a16="http://schemas.microsoft.com/office/drawing/2014/main" id="{2253C73E-CBF1-4BFB-93EB-D4594C8DF4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46147" y="5569938"/>
            <a:ext cx="3598764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2248A4-8352-478D-BDF5-FA3D2AE39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218228" cy="487433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839389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3" userDrawn="1">
          <p15:clr>
            <a:srgbClr val="FBAE40"/>
          </p15:clr>
        </p15:guide>
        <p15:guide id="2" orient="horz" pos="1686" userDrawn="1">
          <p15:clr>
            <a:srgbClr val="FBAE40"/>
          </p15:clr>
        </p15:guide>
        <p15:guide id="3" orient="horz" pos="4040" userDrawn="1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2619">
          <p15:clr>
            <a:srgbClr val="FBAE40"/>
          </p15:clr>
        </p15:guide>
        <p15:guide id="6" pos="337">
          <p15:clr>
            <a:srgbClr val="FBAE40"/>
          </p15:clr>
        </p15:guide>
        <p15:guide id="7" pos="2702">
          <p15:clr>
            <a:srgbClr val="FBAE40"/>
          </p15:clr>
        </p15:guide>
        <p15:guide id="8" pos="7336">
          <p15:clr>
            <a:srgbClr val="FBAE40"/>
          </p15:clr>
        </p15:guide>
        <p15:guide id="9" pos="5063">
          <p15:clr>
            <a:srgbClr val="FBAE40"/>
          </p15:clr>
        </p15:guide>
        <p15:guide id="10" pos="4979">
          <p15:clr>
            <a:srgbClr val="FBAE40"/>
          </p15:clr>
        </p15:guide>
        <p15:guide id="11" orient="horz" pos="3429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01290" y="1858879"/>
            <a:ext cx="6406398" cy="340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8000"/>
              </a:lnSpc>
              <a:defRPr sz="2100" spc="40" baseline="0"/>
            </a:lvl1pPr>
            <a:lvl2pPr>
              <a:lnSpc>
                <a:spcPct val="108000"/>
              </a:lnSpc>
              <a:defRPr sz="2100" spc="40" baseline="0"/>
            </a:lvl2pPr>
            <a:lvl3pPr>
              <a:lnSpc>
                <a:spcPct val="108000"/>
              </a:lnSpc>
              <a:defRPr sz="2100" spc="40" baseline="0"/>
            </a:lvl3pPr>
            <a:lvl4pPr>
              <a:lnSpc>
                <a:spcPct val="108000"/>
              </a:lnSpc>
              <a:defRPr sz="2100" spc="40" baseline="0"/>
            </a:lvl4pPr>
            <a:lvl5pPr>
              <a:lnSpc>
                <a:spcPct val="108000"/>
              </a:lnSpc>
              <a:defRPr sz="2100" spc="40" baseline="0"/>
            </a:lvl5pPr>
            <a:lvl6pPr>
              <a:lnSpc>
                <a:spcPct val="108000"/>
              </a:lnSpc>
              <a:defRPr sz="21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  <a:p>
            <a:pPr lvl="5"/>
            <a:r>
              <a:rPr lang="de-CH" noProof="0"/>
              <a:t>Sechste Ebene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C630BFD-331A-403A-85C7-C5A4F6E1D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4312" y="1907005"/>
            <a:ext cx="2269541" cy="298383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3346D9-FB45-4867-A396-ED89DA2228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5775" y="5588668"/>
            <a:ext cx="6411913" cy="829595"/>
          </a:xfrm>
        </p:spPr>
        <p:txBody>
          <a:bodyPr/>
          <a:lstStyle>
            <a:lvl1pPr>
              <a:lnSpc>
                <a:spcPct val="114000"/>
              </a:lnSpc>
              <a:defRPr sz="1400" spc="4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CC01BC-AAA0-4D9D-9FD8-BCEC08761D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2722592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2" pos="6745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1410">
          <p15:clr>
            <a:srgbClr val="FBAE40"/>
          </p15:clr>
        </p15:guide>
        <p15:guide id="5" pos="733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it vier Mitglie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4312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C630BFD-331A-403A-85C7-C5A4F6E1D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499" y="2083600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97DDD21-AF8E-4D8F-9E81-C3512B79BD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97383" y="2083600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4C3FDE3D-7494-4C3B-B2CF-5F8A5F90B0C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12408" y="2091071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2526A8A2-5ADB-4A9E-8F16-47028E654A1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24292" y="2091071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BF8312E-E5E2-408E-B0EE-62723B4297D3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98415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113B521-BFE2-4399-805F-6476DD23971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312518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BB561AA0-787D-4C94-993A-80329A9FF89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726621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5E2250-93A9-4406-98F8-B4CDC1BC4E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3593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2" pos="6745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2358" userDrawn="1">
          <p15:clr>
            <a:srgbClr val="FBAE40"/>
          </p15:clr>
        </p15:guide>
        <p15:guide id="5" pos="7336">
          <p15:clr>
            <a:srgbClr val="FBAE40"/>
          </p15:clr>
        </p15:guide>
        <p15:guide id="6" orient="horz" pos="2450" userDrawn="1">
          <p15:clr>
            <a:srgbClr val="FBAE40"/>
          </p15:clr>
        </p15:guide>
        <p15:guide id="7" orient="horz" pos="130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it acht Mitglie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31503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C630BFD-331A-403A-85C7-C5A4F6E1D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1550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FE4A297-A689-4F17-B110-A8313B7828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1396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63DF1A88-47CB-427A-A6AD-78D69857AB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6473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369F8622-2F51-4D3C-9804-C2FFE83A5E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76320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0100649A-3EE7-484F-8840-CA5DC19F825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61550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2" name="Bildplatzhalter 4">
            <a:extLst>
              <a:ext uri="{FF2B5EF4-FFF2-40B4-BE49-F238E27FC236}">
                <a16:creationId xmlns:a16="http://schemas.microsoft.com/office/drawing/2014/main" id="{B55120ED-FA62-41B3-BB93-49CF37C57C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66473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AA88392E-5D3C-4304-AE39-FB5387725E6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71396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A35F3718-65B4-4392-93CB-1CF751C7B27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76320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B3219C0-DB30-4D57-9052-D99B39D1FEA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439226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C0BFAFCB-6FFE-4BCB-8D43-2D17548C34E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246949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E0E94DD1-78C7-4606-A63D-BCCE006B0846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0054671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EFA5D121-281D-4F3A-B67A-BC47F100DE3F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631503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DAC7AD13-4CB1-40B6-8229-ECCE0AC3877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39226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F1A1FE98-08A8-43BA-A037-3A7927960120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7246949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0130F7F6-3D75-4F98-A8F4-EFBA8E91ED8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0054671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C918BB-DABB-42F8-B06F-81AD24E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3825392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2358">
          <p15:clr>
            <a:srgbClr val="FBAE40"/>
          </p15:clr>
        </p15:guide>
        <p15:guide id="5" pos="7336">
          <p15:clr>
            <a:srgbClr val="FBAE40"/>
          </p15:clr>
        </p15:guide>
        <p15:guide id="6" orient="horz" pos="2450">
          <p15:clr>
            <a:srgbClr val="FBAE40"/>
          </p15:clr>
        </p15:guide>
        <p15:guide id="7" orient="horz" pos="130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49F2-16E1-4A74-9E50-9FB6B6B9CAA4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224C8ED8-2724-43D9-B629-670917E36DA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57588" y="2238375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717B421-41C1-4A6B-90F7-CF61E0FDE9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27688" y="2238375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580659-36ED-4234-B5A1-CD00BD4FE26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7488" y="2238375"/>
            <a:ext cx="2880000" cy="1260000"/>
          </a:xfrm>
        </p:spPr>
        <p:txBody>
          <a:bodyPr tIns="900000"/>
          <a:lstStyle>
            <a:lvl1pPr>
              <a:defRPr sz="1200">
                <a:solidFill>
                  <a:schemeClr val="tx2"/>
                </a:solidFill>
                <a:latin typeface="+mj-lt"/>
                <a:ea typeface="Segoe UI Symbol" panose="020B0502040204020203" pitchFamily="34" charset="0"/>
              </a:defRPr>
            </a:lvl1pPr>
          </a:lstStyle>
          <a:p>
            <a:pPr lvl="0"/>
            <a:r>
              <a:rPr lang="de-CH" noProof="0"/>
              <a:t>Logo einfügen  ↑</a:t>
            </a:r>
          </a:p>
          <a:p>
            <a:pPr lvl="0"/>
            <a:endParaRPr lang="de-CH" noProof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39A87105-EF9A-4156-88A6-10AB358E2DD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50827" y="3972911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547DC7D8-C082-4D4E-B4D1-4F377A1F92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20927" y="3972911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866A87BE-453D-443B-A4F0-271A8A4826B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480727" y="3972911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0" userDrawn="1">
          <p15:clr>
            <a:srgbClr val="FBAE40"/>
          </p15:clr>
        </p15:guide>
        <p15:guide id="2" orient="horz" pos="4043" userDrawn="1">
          <p15:clr>
            <a:srgbClr val="FBAE40"/>
          </p15:clr>
        </p15:guide>
        <p15:guide id="3" pos="932" userDrawn="1">
          <p15:clr>
            <a:srgbClr val="FBAE40"/>
          </p15:clr>
        </p15:guide>
        <p15:guide id="4" pos="6745" userDrawn="1">
          <p15:clr>
            <a:srgbClr val="FBAE40"/>
          </p15:clr>
        </p15:guide>
        <p15:guide id="5" pos="73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Cargo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73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E35F8307-C189-48EF-B394-613EAF9BB8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141707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49F2-16E1-4A74-9E50-9FB6B6B9CAA4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97130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0">
          <p15:clr>
            <a:srgbClr val="FBAE40"/>
          </p15:clr>
        </p15:guide>
        <p15:guide id="2" orient="horz" pos="4043">
          <p15:clr>
            <a:srgbClr val="FBAE40"/>
          </p15:clr>
        </p15:guide>
        <p15:guide id="3" pos="932">
          <p15:clr>
            <a:srgbClr val="FBAE40"/>
          </p15:clr>
        </p15:guide>
        <p15:guide id="4" pos="6745">
          <p15:clr>
            <a:srgbClr val="FBAE40"/>
          </p15:clr>
        </p15:guide>
        <p15:guide id="5" pos="73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A677-42EB-4007-B205-C7501220950B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2" orient="horz" pos="4040" userDrawn="1">
          <p15:clr>
            <a:srgbClr val="FBAE40"/>
          </p15:clr>
        </p15:guide>
        <p15:guide id="3" pos="7336" userDrawn="1">
          <p15:clr>
            <a:srgbClr val="FBAE40"/>
          </p15:clr>
        </p15:guide>
        <p15:guide id="4" pos="34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SBB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Text hinzufügen.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D697C572-0C30-42E1-8099-4434D27642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5614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SBB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Text hinzufügen.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9E92CD1E-D16D-41A3-8E3B-BE988C7E3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77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Cargo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Text hinzufügen.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92300117-97DA-4BC5-B68D-05ED07097A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419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Cargo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Text hinzufügen.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01309523-3546-4A6B-BA61-7A6E63A78B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599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Cargo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73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E35F8307-C189-48EF-B394-613EAF9BB8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24225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79550" y="1700808"/>
            <a:ext cx="9228138" cy="2258756"/>
          </a:xfrm>
        </p:spPr>
        <p:txBody>
          <a:bodyPr anchor="b"/>
          <a:lstStyle>
            <a:lvl1pPr algn="l">
              <a:lnSpc>
                <a:spcPct val="92000"/>
              </a:lnSpc>
              <a:defRPr sz="8400" spc="180" baseline="0"/>
            </a:lvl1pPr>
          </a:lstStyle>
          <a:p>
            <a:r>
              <a:rPr lang="de-CH" dirty="0"/>
              <a:t>Zwischentitel hinzufügen.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1F75-5448-4F8E-A0A6-8542A1C2DF3D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F9167-FA0E-41AA-AD3E-DD73E73C02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550" y="4388988"/>
            <a:ext cx="9228138" cy="754313"/>
          </a:xfrm>
        </p:spPr>
        <p:txBody>
          <a:bodyPr/>
          <a:lstStyle>
            <a:lvl1pPr>
              <a:lnSpc>
                <a:spcPct val="92000"/>
              </a:lnSpc>
              <a:defRPr sz="2400" spc="180" baseline="0">
                <a:solidFill>
                  <a:schemeClr val="accent3"/>
                </a:solidFill>
              </a:defRPr>
            </a:lvl1pPr>
            <a:lvl2pPr>
              <a:defRPr sz="2400">
                <a:solidFill>
                  <a:schemeClr val="accent3"/>
                </a:solidFill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Untertitel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53525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45" userDrawn="1">
          <p15:clr>
            <a:srgbClr val="FBAE40"/>
          </p15:clr>
        </p15:guide>
        <p15:guide id="2" pos="9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1F75-5448-4F8E-A0A6-8542A1C2DF3D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1C0D8B2-21FB-408E-8F45-4FF07F7C9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9550" y="1700808"/>
            <a:ext cx="9228138" cy="2258756"/>
          </a:xfrm>
        </p:spPr>
        <p:txBody>
          <a:bodyPr anchor="b"/>
          <a:lstStyle>
            <a:lvl1pPr algn="l">
              <a:lnSpc>
                <a:spcPct val="92000"/>
              </a:lnSpc>
              <a:defRPr sz="8400" spc="180" baseline="0"/>
            </a:lvl1pPr>
          </a:lstStyle>
          <a:p>
            <a:r>
              <a:rPr lang="de-CH" noProof="0"/>
              <a:t>Zwischentitel hinzufügen.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97D0A394-EC1C-44E9-9B81-C9A02683B8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550" y="4388988"/>
            <a:ext cx="9228138" cy="754313"/>
          </a:xfrm>
        </p:spPr>
        <p:txBody>
          <a:bodyPr/>
          <a:lstStyle>
            <a:lvl1pPr>
              <a:lnSpc>
                <a:spcPct val="92000"/>
              </a:lnSpc>
              <a:defRPr sz="2400" spc="180" baseline="0">
                <a:solidFill>
                  <a:schemeClr val="accent3"/>
                </a:solidFill>
              </a:defRPr>
            </a:lvl1pPr>
            <a:lvl2pPr>
              <a:defRPr sz="2400">
                <a:solidFill>
                  <a:schemeClr val="accent3"/>
                </a:solidFill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CH" noProof="0"/>
              <a:t>Untertitel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47202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45">
          <p15:clr>
            <a:srgbClr val="FBAE40"/>
          </p15:clr>
        </p15:guide>
        <p15:guide id="2" pos="932">
          <p15:clr>
            <a:srgbClr val="FBAE40"/>
          </p15:clr>
        </p15:guide>
        <p15:guide id="3" orient="horz" pos="11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EA1A02B1-1978-4A3B-80F7-766D1FB44F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087087" y="288131"/>
            <a:ext cx="561194" cy="19764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8CF4041-AA59-42D9-BE67-DE9BDA6E92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7808" y="1736725"/>
            <a:ext cx="7279680" cy="334803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spcBef>
                <a:spcPts val="18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de-CH" noProof="0"/>
              <a:t>«Zitat hinzufügen»</a:t>
            </a:r>
          </a:p>
          <a:p>
            <a:pPr lvl="1"/>
            <a:r>
              <a:rPr lang="de-CH" noProof="0"/>
              <a:t>Zweite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157058-9CCA-4EAA-8D6E-1E10DBF3C026}" type="datetimeyyyy">
              <a:rPr lang="de-CH" noProof="0" smtClean="0"/>
              <a:pPr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25187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7488" y="1949450"/>
            <a:ext cx="9220200" cy="446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14800" indent="-514800"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2779713" algn="l"/>
              </a:tabLst>
              <a:defRPr/>
            </a:lvl1pPr>
            <a:lvl2pPr marL="863600" indent="-358775">
              <a:spcAft>
                <a:spcPts val="0"/>
              </a:spcAft>
              <a:defRPr/>
            </a:lvl2pPr>
            <a:lvl3pPr marL="1224000">
              <a:spcAft>
                <a:spcPts val="0"/>
              </a:spcAft>
              <a:defRPr/>
            </a:lvl3pPr>
            <a:lvl4pPr marL="1584000">
              <a:spcAft>
                <a:spcPts val="0"/>
              </a:spcAft>
              <a:defRPr/>
            </a:lvl4pPr>
            <a:lvl5pPr marL="1944000">
              <a:spcAft>
                <a:spcPts val="0"/>
              </a:spcAft>
              <a:defRPr/>
            </a:lvl5pPr>
            <a:lvl6pPr marL="864000" indent="-358775">
              <a:spcAft>
                <a:spcPts val="0"/>
              </a:spcAft>
              <a:defRPr/>
            </a:lvl6pPr>
          </a:lstStyle>
          <a:p>
            <a:pPr lvl="0"/>
            <a:r>
              <a:rPr lang="de-CH" noProof="0"/>
              <a:t>Textmasterformat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  <a:p>
            <a:pPr lvl="5"/>
            <a:r>
              <a:rPr lang="de-CH" noProof="0"/>
              <a:t>Sechste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A05E9B-3600-457E-9428-1EB1B6893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97374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 userDrawn="1">
          <p15:clr>
            <a:srgbClr val="FBAE40"/>
          </p15:clr>
        </p15:guide>
        <p15:guide id="2" pos="6745" userDrawn="1">
          <p15:clr>
            <a:srgbClr val="FBAE40"/>
          </p15:clr>
        </p15:guide>
        <p15:guide id="3" orient="horz" pos="1228" userDrawn="1">
          <p15:clr>
            <a:srgbClr val="FBAE40"/>
          </p15:clr>
        </p15:guide>
        <p15:guide id="4" orient="horz" pos="40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A3DBB68-0F3E-4EF1-88C2-B9639789CB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dirty="0"/>
              <a:t>Bild durch «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» in den Platzhalter ziehen.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D02E2-A28A-4103-A912-AEBEEDFF1E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84312" y="1949450"/>
            <a:ext cx="9223376" cy="4467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8A3E21-9730-4EEA-9E2B-14BFA2EF2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 dirty="0"/>
              <a:t>Titel hinzufügen.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00B82B8F-16BF-4FCA-AE87-5EEA8E91DF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087087" y="288131"/>
            <a:ext cx="561194" cy="19764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5215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2" pos="6745">
          <p15:clr>
            <a:srgbClr val="FBAE40"/>
          </p15:clr>
        </p15:guide>
        <p15:guide id="3" orient="horz" pos="1228" userDrawn="1">
          <p15:clr>
            <a:srgbClr val="FBAE40"/>
          </p15:clr>
        </p15:guide>
        <p15:guide id="4" orient="horz" pos="40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Titel hinzufügen.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1949116"/>
            <a:ext cx="9220200" cy="4468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  <a:p>
            <a:pPr lvl="6"/>
            <a:r>
              <a:rPr lang="de-CH" noProof="0" dirty="0"/>
              <a:t>Siebte Ebene</a:t>
            </a:r>
          </a:p>
          <a:p>
            <a:pPr lvl="7"/>
            <a:r>
              <a:rPr lang="de-CH" sz="2800" noProof="0" dirty="0"/>
              <a:t>Achte Ebene</a:t>
            </a:r>
          </a:p>
          <a:p>
            <a:pPr lvl="8"/>
            <a:r>
              <a:rPr lang="de-CH" noProof="0" dirty="0"/>
              <a:t>Neunte Ebene</a:t>
            </a:r>
          </a:p>
          <a:p>
            <a:pPr lvl="7"/>
            <a:endParaRPr lang="de-CH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50862" y="6484293"/>
            <a:ext cx="828614" cy="1279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10" baseline="0">
                <a:solidFill>
                  <a:schemeClr val="tx2"/>
                </a:solidFill>
              </a:defRPr>
            </a:lvl1pPr>
          </a:lstStyle>
          <a:p>
            <a:fld id="{80211CA0-77D7-4CC2-8F9F-61D424A519D7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89460" y="6484293"/>
            <a:ext cx="9218228" cy="1279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1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5839" y="6484293"/>
            <a:ext cx="745299" cy="1279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spc="10" baseline="0">
                <a:solidFill>
                  <a:schemeClr val="tx2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EBCC42-C47E-42C1-A885-21EC5F328973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099" y="288303"/>
            <a:ext cx="561183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66" r:id="rId5"/>
    <p:sldLayoutId id="2147483682" r:id="rId6"/>
    <p:sldLayoutId id="2147483680" r:id="rId7"/>
    <p:sldLayoutId id="2147483679" r:id="rId8"/>
    <p:sldLayoutId id="2147483684" r:id="rId9"/>
    <p:sldLayoutId id="2147483659" r:id="rId10"/>
    <p:sldLayoutId id="2147483678" r:id="rId11"/>
    <p:sldLayoutId id="2147483669" r:id="rId12"/>
    <p:sldLayoutId id="2147483681" r:id="rId13"/>
    <p:sldLayoutId id="2147483671" r:id="rId14"/>
    <p:sldLayoutId id="2147483672" r:id="rId15"/>
    <p:sldLayoutId id="2147483674" r:id="rId16"/>
    <p:sldLayoutId id="2147483685" r:id="rId17"/>
    <p:sldLayoutId id="2147483694" r:id="rId18"/>
    <p:sldLayoutId id="2147483675" r:id="rId19"/>
    <p:sldLayoutId id="2147483687" r:id="rId20"/>
    <p:sldLayoutId id="2147483695" r:id="rId21"/>
    <p:sldLayoutId id="2147483688" r:id="rId22"/>
    <p:sldLayoutId id="2147483686" r:id="rId23"/>
    <p:sldLayoutId id="2147483693" r:id="rId24"/>
    <p:sldLayoutId id="2147483692" r:id="rId25"/>
    <p:sldLayoutId id="2147483683" r:id="rId26"/>
    <p:sldLayoutId id="2147483696" r:id="rId27"/>
    <p:sldLayoutId id="2147483697" r:id="rId28"/>
    <p:sldLayoutId id="2147483663" r:id="rId29"/>
    <p:sldLayoutId id="2147483698" r:id="rId30"/>
    <p:sldLayoutId id="2147483664" r:id="rId31"/>
    <p:sldLayoutId id="2147483703" r:id="rId32"/>
    <p:sldLayoutId id="2147483704" r:id="rId33"/>
    <p:sldLayoutId id="2147483705" r:id="rId34"/>
    <p:sldLayoutId id="2147483706" r:id="rId3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spc="60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144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360000" indent="-360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8"/>
        </a:buBlip>
        <a:defRPr sz="28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ncoders.com/" TargetMode="External"/><Relationship Id="rId2" Type="http://schemas.openxmlformats.org/officeDocument/2006/relationships/hyperlink" Target="https://github.com/Gysink/devday23-tdd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9DADC-A5D8-4F5D-BFED-14D1EB39EB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7BE1BD92-8D96-42E5-9AC6-E43146C070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148DE41-C551-45C5-9CC8-A4AF360457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5400000">
            <a:off x="-481695" y="522846"/>
            <a:ext cx="6196162" cy="523277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AFB6383-C441-47D1-84E1-1E70C273E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noProof="0" dirty="0"/>
              <a:t>Kevin Gysin</a:t>
            </a:r>
          </a:p>
          <a:p>
            <a:r>
              <a:rPr lang="de-CH" noProof="0" dirty="0"/>
              <a:t>30.11.2023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4BA724-656D-4A0E-B768-9DADB25CD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341" y="2238375"/>
            <a:ext cx="4468539" cy="1635738"/>
          </a:xfrm>
        </p:spPr>
        <p:txBody>
          <a:bodyPr/>
          <a:lstStyle/>
          <a:p>
            <a:r>
              <a:rPr lang="de-CH" noProof="0" dirty="0"/>
              <a:t>Professional Software Development mit TDD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D8E3A12-FBD3-4EB1-B769-483AED66B8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8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292CB-5AB0-0B4F-2187-F7E19FB7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gesehen und gelernt?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E66545-04A8-9DC2-04ED-E2432779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10</a:t>
            </a:fld>
            <a:endParaRPr lang="de-CH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DAAC0-052E-B0AF-0E4C-4A558F7E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Starte in einer ausführbaren Umgebung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Die 3 Regeln strikt befolgen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Nutze so wenig Hirnzellen wie möglich (Golf)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/>
              <a:t>Nutze ein paar mehr wenn es strategisch Sinn macht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Tests werden spezifischer während der Code allgemeiner wird (</a:t>
            </a:r>
            <a:r>
              <a:rPr lang="de-DE" dirty="0" err="1"/>
              <a:t>decoupling</a:t>
            </a:r>
            <a:r>
              <a:rPr lang="de-DE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golden </a:t>
            </a:r>
            <a:r>
              <a:rPr lang="de-DE" dirty="0" err="1"/>
              <a:t>nugget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/>
              <a:t>Tests treiben die Entwicklung voran</a:t>
            </a:r>
          </a:p>
        </p:txBody>
      </p:sp>
    </p:spTree>
    <p:extLst>
      <p:ext uri="{BB962C8B-B14F-4D97-AF65-F5344CB8AC3E}">
        <p14:creationId xmlns:p14="http://schemas.microsoft.com/office/powerpoint/2010/main" val="411891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2D296D-A8BA-42DF-945F-EC9EA65EBE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41138" y="2982571"/>
            <a:ext cx="3600000" cy="3427200"/>
          </a:xfrm>
        </p:spPr>
        <p:txBody>
          <a:bodyPr/>
          <a:lstStyle/>
          <a:p>
            <a:r>
              <a:rPr lang="de-CH" dirty="0"/>
              <a:t>BLUE</a:t>
            </a:r>
          </a:p>
          <a:p>
            <a:endParaRPr lang="de-CH" noProof="0" dirty="0"/>
          </a:p>
          <a:p>
            <a:r>
              <a:rPr lang="de-CH" noProof="0" dirty="0" err="1"/>
              <a:t>Refactoring</a:t>
            </a:r>
            <a:endParaRPr lang="de-CH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F466D1-D196-4921-B9CB-B5DA0425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B71B06-29B1-4AA2-B5C7-8C159F87AF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738" y="2982571"/>
            <a:ext cx="3600000" cy="3427200"/>
          </a:xfrm>
        </p:spPr>
        <p:txBody>
          <a:bodyPr/>
          <a:lstStyle/>
          <a:p>
            <a:r>
              <a:rPr lang="de-CH" dirty="0"/>
              <a:t>RED</a:t>
            </a:r>
          </a:p>
          <a:p>
            <a:endParaRPr lang="de-CH" dirty="0"/>
          </a:p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fail.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9F270F-957C-4741-9F1D-D1DC1F4C0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3938" y="2982571"/>
            <a:ext cx="3600000" cy="3427200"/>
          </a:xfrm>
        </p:spPr>
        <p:txBody>
          <a:bodyPr/>
          <a:lstStyle/>
          <a:p>
            <a:r>
              <a:rPr lang="de-CH" dirty="0"/>
              <a:t>GREEN</a:t>
            </a:r>
          </a:p>
          <a:p>
            <a:endParaRPr lang="de-CH" noProof="0" dirty="0"/>
          </a:p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pass</a:t>
            </a:r>
            <a:endParaRPr lang="de-CH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02951C6-4DDF-48CA-B461-316FEBD1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else</a:t>
            </a:r>
            <a:r>
              <a:rPr lang="de-CH" dirty="0"/>
              <a:t>?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ADB5B65-3B0E-43F1-8C97-DA2145E5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13" y="2292171"/>
            <a:ext cx="612000" cy="612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DD97EE0-9D66-DB4C-FC2E-2979E29B6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3858" y="2292171"/>
            <a:ext cx="612000" cy="61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0E24DB-DC70-263E-787F-D4DAD8EF2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3938" y="2292171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2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12FE5-C355-2725-7C34-1A14AA6C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Warnung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B1C6E2-3DF8-B7D1-6493-AD8F01A1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12</a:t>
            </a:fld>
            <a:endParaRPr lang="de-CH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9C9D15-C446-6650-D275-A637CD0B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Diese Methodik benötigt erst etwas Übung!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/>
              <a:t>Mittagspause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/>
              <a:t>Zuhause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11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A21E3-7ED0-0F3D-BC8B-A361731E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D03403-7335-A2AF-20A6-C7BC356C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13</a:t>
            </a:fld>
            <a:endParaRPr lang="de-CH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72618-A163-5A95-EA0B-5824D12E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: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https://github.com/Gysink/devday23-tdd</a:t>
            </a:r>
            <a:r>
              <a:rPr lang="de-DE" dirty="0"/>
              <a:t> 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CleanCoders</a:t>
            </a:r>
            <a:endParaRPr lang="de-DE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https://cleancoders.com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26" name="Picture 2" descr="Refactoring - Martin Fowler (Buch) - jpc">
            <a:extLst>
              <a:ext uri="{FF2B5EF4-FFF2-40B4-BE49-F238E27FC236}">
                <a16:creationId xmlns:a16="http://schemas.microsoft.com/office/drawing/2014/main" id="{5C3E3027-6089-8429-A757-C95FED80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966" y="4387890"/>
            <a:ext cx="1500708" cy="21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tp-Verlag | Clean Code">
            <a:extLst>
              <a:ext uri="{FF2B5EF4-FFF2-40B4-BE49-F238E27FC236}">
                <a16:creationId xmlns:a16="http://schemas.microsoft.com/office/drawing/2014/main" id="{9B3A515B-FC05-CDC0-7AAB-61FCA74D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35" y="4387890"/>
            <a:ext cx="1500709" cy="211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ean Architecture - Robert C. Martin - Buch kaufen | Ex Libris">
            <a:extLst>
              <a:ext uri="{FF2B5EF4-FFF2-40B4-BE49-F238E27FC236}">
                <a16:creationId xmlns:a16="http://schemas.microsoft.com/office/drawing/2014/main" id="{30FEE69E-9B01-397E-AB64-8ACBD0FA0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3" y="4387890"/>
            <a:ext cx="1500709" cy="211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29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ED9D115-36D1-4D34-B791-CA24FCFA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 dirty="0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AD751935-82A4-46FE-B4CD-CB4A97C0F12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3D3B360D-C513-4560-95A1-06C69F15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Danke, merci</a:t>
            </a:r>
            <a:br>
              <a:rPr lang="de-CH" noProof="0" dirty="0"/>
            </a:br>
            <a:r>
              <a:rPr lang="de-CH" noProof="0" dirty="0"/>
              <a:t>&amp; grazie.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61347-CAC9-4493-A254-16CA29CA74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DD3FDAAE-206A-43AD-9DC1-7E2AB061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6605C3-89FC-42BF-9762-653B8774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49654E4-1D46-4DE5-AAA0-A9E648382883}"/>
              </a:ext>
            </a:extLst>
          </p:cNvPr>
          <p:cNvCxnSpPr/>
          <p:nvPr/>
        </p:nvCxnSpPr>
        <p:spPr>
          <a:xfrm>
            <a:off x="0" y="3338945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40EBA53-80A3-41B5-932E-7164371B5010}"/>
              </a:ext>
            </a:extLst>
          </p:cNvPr>
          <p:cNvGrpSpPr/>
          <p:nvPr/>
        </p:nvGrpSpPr>
        <p:grpSpPr>
          <a:xfrm>
            <a:off x="1479550" y="3246656"/>
            <a:ext cx="1620000" cy="3171607"/>
            <a:chOff x="1479550" y="3246656"/>
            <a:chExt cx="1620000" cy="3171607"/>
          </a:xfrm>
        </p:grpSpPr>
        <p:sp>
          <p:nvSpPr>
            <p:cNvPr id="6" name="Textplatzhalter 21">
              <a:extLst>
                <a:ext uri="{FF2B5EF4-FFF2-40B4-BE49-F238E27FC236}">
                  <a16:creationId xmlns:a16="http://schemas.microsoft.com/office/drawing/2014/main" id="{725EA3BC-E97A-4F76-A705-B2F14BF153C2}"/>
                </a:ext>
              </a:extLst>
            </p:cNvPr>
            <p:cNvSpPr txBox="1">
              <a:spLocks/>
            </p:cNvSpPr>
            <p:nvPr/>
          </p:nvSpPr>
          <p:spPr>
            <a:xfrm>
              <a:off x="1479550" y="3670562"/>
              <a:ext cx="1620000" cy="27477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Font typeface="+mj-lt"/>
                <a:buNone/>
                <a:defRPr sz="1400" kern="1200" spc="3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Tx/>
                <a:buNone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8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4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ct val="100000"/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3600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CH" noProof="0" dirty="0"/>
                <a:t>Einleitung</a:t>
              </a:r>
            </a:p>
            <a:p>
              <a:pPr lvl="1"/>
              <a:r>
                <a:rPr lang="de-CH" noProof="0" dirty="0"/>
                <a:t>Um was geht es?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10CD8C2-6174-424A-B6D0-2008071C7B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7488" y="3246656"/>
              <a:ext cx="180000" cy="18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BCB5526-E829-46B9-8133-E57C9E8C065D}"/>
              </a:ext>
            </a:extLst>
          </p:cNvPr>
          <p:cNvGrpSpPr/>
          <p:nvPr/>
        </p:nvGrpSpPr>
        <p:grpSpPr>
          <a:xfrm>
            <a:off x="3353820" y="3246656"/>
            <a:ext cx="1620000" cy="3171607"/>
            <a:chOff x="3353820" y="3246656"/>
            <a:chExt cx="1620000" cy="3171607"/>
          </a:xfrm>
        </p:grpSpPr>
        <p:sp>
          <p:nvSpPr>
            <p:cNvPr id="7" name="Textplatzhalter 21">
              <a:extLst>
                <a:ext uri="{FF2B5EF4-FFF2-40B4-BE49-F238E27FC236}">
                  <a16:creationId xmlns:a16="http://schemas.microsoft.com/office/drawing/2014/main" id="{77691F62-BF97-4A83-96E8-622851FEA83E}"/>
                </a:ext>
              </a:extLst>
            </p:cNvPr>
            <p:cNvSpPr txBox="1">
              <a:spLocks/>
            </p:cNvSpPr>
            <p:nvPr/>
          </p:nvSpPr>
          <p:spPr>
            <a:xfrm>
              <a:off x="3353820" y="3670562"/>
              <a:ext cx="1620000" cy="27477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Font typeface="+mj-lt"/>
                <a:buNone/>
                <a:defRPr sz="1400" kern="1200" spc="3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Tx/>
                <a:buNone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8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4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ct val="100000"/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3600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CH" noProof="0" dirty="0"/>
                <a:t>Demo</a:t>
              </a:r>
            </a:p>
            <a:p>
              <a:pPr lvl="1"/>
              <a:r>
                <a:rPr lang="de-CH" noProof="0" dirty="0"/>
                <a:t>Live Coding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4DF76BD-39D6-43A9-A322-818261BE7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3820" y="324665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58B90C-6E90-4344-9F4F-9553290D137D}"/>
              </a:ext>
            </a:extLst>
          </p:cNvPr>
          <p:cNvGrpSpPr/>
          <p:nvPr/>
        </p:nvGrpSpPr>
        <p:grpSpPr>
          <a:xfrm>
            <a:off x="5228090" y="3246656"/>
            <a:ext cx="1620000" cy="3171607"/>
            <a:chOff x="5228090" y="3246656"/>
            <a:chExt cx="1620000" cy="3171607"/>
          </a:xfrm>
        </p:grpSpPr>
        <p:sp>
          <p:nvSpPr>
            <p:cNvPr id="8" name="Textplatzhalter 21">
              <a:extLst>
                <a:ext uri="{FF2B5EF4-FFF2-40B4-BE49-F238E27FC236}">
                  <a16:creationId xmlns:a16="http://schemas.microsoft.com/office/drawing/2014/main" id="{EDD35DE6-30F7-4A68-BB0F-B62442B54C87}"/>
                </a:ext>
              </a:extLst>
            </p:cNvPr>
            <p:cNvSpPr txBox="1">
              <a:spLocks/>
            </p:cNvSpPr>
            <p:nvPr/>
          </p:nvSpPr>
          <p:spPr>
            <a:xfrm>
              <a:off x="5228090" y="3670562"/>
              <a:ext cx="1620000" cy="27477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Font typeface="+mj-lt"/>
                <a:buNone/>
                <a:defRPr sz="1400" kern="1200" spc="3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Tx/>
                <a:buNone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8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4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ct val="100000"/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3600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CH" noProof="0" dirty="0"/>
                <a:t>Tipps</a:t>
              </a:r>
            </a:p>
            <a:p>
              <a:pPr lvl="1"/>
              <a:r>
                <a:rPr lang="de-CH" noProof="0" dirty="0"/>
                <a:t>Tipps für erfolgreiches TDD.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B8DF21D-FFE8-4D31-9B7C-8A727AAE0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3016" y="324665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A9C299C-F9EC-46BA-9612-F75E362C9B6F}"/>
              </a:ext>
            </a:extLst>
          </p:cNvPr>
          <p:cNvGrpSpPr/>
          <p:nvPr/>
        </p:nvGrpSpPr>
        <p:grpSpPr>
          <a:xfrm>
            <a:off x="7102360" y="3246656"/>
            <a:ext cx="1620000" cy="3171607"/>
            <a:chOff x="7102360" y="3246656"/>
            <a:chExt cx="1620000" cy="3171607"/>
          </a:xfrm>
        </p:grpSpPr>
        <p:sp>
          <p:nvSpPr>
            <p:cNvPr id="9" name="Textplatzhalter 21">
              <a:extLst>
                <a:ext uri="{FF2B5EF4-FFF2-40B4-BE49-F238E27FC236}">
                  <a16:creationId xmlns:a16="http://schemas.microsoft.com/office/drawing/2014/main" id="{7B9E81BF-B879-4CF2-8954-7ABDC36ECBC2}"/>
                </a:ext>
              </a:extLst>
            </p:cNvPr>
            <p:cNvSpPr txBox="1">
              <a:spLocks/>
            </p:cNvSpPr>
            <p:nvPr/>
          </p:nvSpPr>
          <p:spPr>
            <a:xfrm>
              <a:off x="7102360" y="3670562"/>
              <a:ext cx="1620000" cy="27477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Font typeface="+mj-lt"/>
                <a:buNone/>
                <a:defRPr sz="1400" kern="1200" spc="3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Tx/>
                <a:buNone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8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4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ct val="100000"/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3600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CH" noProof="0" dirty="0"/>
                <a:t>Abschluss</a:t>
              </a:r>
            </a:p>
            <a:p>
              <a:pPr lvl="1"/>
              <a:r>
                <a:rPr lang="de-CH" noProof="0" dirty="0"/>
                <a:t>Fragen?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A900695-4222-4B9B-8224-714CBADFE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2360" y="324665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8591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44AB9-A39C-43D8-AB91-29E7F98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</p:spPr>
        <p:txBody>
          <a:bodyPr/>
          <a:lstStyle/>
          <a:p>
            <a:r>
              <a:rPr lang="de-CH" noProof="0" dirty="0"/>
              <a:t>Wir haben ein interessantes Problem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BFCF1-2587-4BC9-A56B-8BCD854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839" y="6484293"/>
            <a:ext cx="745299" cy="127938"/>
          </a:xfrm>
        </p:spPr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1E6AD-5F9D-40E2-9400-77D55F7A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949116"/>
            <a:ext cx="9220200" cy="4468216"/>
          </a:xfrm>
        </p:spPr>
        <p:txBody>
          <a:bodyPr/>
          <a:lstStyle/>
          <a:p>
            <a:r>
              <a:rPr lang="de-CH" noProof="0" dirty="0"/>
              <a:t>Was tun wir?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dirty="0"/>
              <a:t>Wir produzieren Dokumente (Code)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de-CH" dirty="0"/>
              <a:t>mit sehr geheimnisvollen Symbolen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dirty="0"/>
              <a:t>Alle Symbole müssen korrekt Sein!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de-CH" dirty="0"/>
              <a:t>sonst geschehen schlimme Dinge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1026" name="Picture 2" descr="[ART] Human Wizard Character art : r/DnD">
            <a:extLst>
              <a:ext uri="{FF2B5EF4-FFF2-40B4-BE49-F238E27FC236}">
                <a16:creationId xmlns:a16="http://schemas.microsoft.com/office/drawing/2014/main" id="{FE55CA76-BFD6-3446-89BE-18AD564B4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2"/>
          <a:stretch/>
        </p:blipFill>
        <p:spPr bwMode="auto">
          <a:xfrm>
            <a:off x="8555884" y="3501008"/>
            <a:ext cx="2339955" cy="274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44AB9-A39C-43D8-AB91-29E7F98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</p:spPr>
        <p:txBody>
          <a:bodyPr/>
          <a:lstStyle/>
          <a:p>
            <a:r>
              <a:rPr lang="de-CH" noProof="0" dirty="0"/>
              <a:t>Wir haben ein interessantes Problem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BFCF1-2587-4BC9-A56B-8BCD854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839" y="6484293"/>
            <a:ext cx="745299" cy="127938"/>
          </a:xfrm>
        </p:spPr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1E6AD-5F9D-40E2-9400-77D55F7A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949116"/>
            <a:ext cx="9220200" cy="4468216"/>
          </a:xfrm>
        </p:spPr>
        <p:txBody>
          <a:bodyPr/>
          <a:lstStyle/>
          <a:p>
            <a:r>
              <a:rPr lang="de-CH" dirty="0"/>
              <a:t>Wer tut ähnliches?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dirty="0"/>
              <a:t>Buchhalter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Überprüfung?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dirty="0"/>
              <a:t>Doppelte Buchhaltung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b="1" dirty="0"/>
              <a:t>TDD = Doppelte Buchhaltung</a:t>
            </a:r>
          </a:p>
        </p:txBody>
      </p:sp>
    </p:spTree>
    <p:extLst>
      <p:ext uri="{BB962C8B-B14F-4D97-AF65-F5344CB8AC3E}">
        <p14:creationId xmlns:p14="http://schemas.microsoft.com/office/powerpoint/2010/main" val="12820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44AB9-A39C-43D8-AB91-29E7F98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</p:spPr>
        <p:txBody>
          <a:bodyPr/>
          <a:lstStyle/>
          <a:p>
            <a:r>
              <a:rPr lang="de-CH" noProof="0" dirty="0"/>
              <a:t>Rules: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BFCF1-2587-4BC9-A56B-8BCD854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839" y="6484293"/>
            <a:ext cx="745299" cy="127938"/>
          </a:xfrm>
        </p:spPr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1E6AD-5F9D-40E2-9400-77D55F7A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7"/>
            <a:ext cx="9220200" cy="53645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allowed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 code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written</a:t>
            </a:r>
            <a:r>
              <a:rPr lang="de-CH" dirty="0"/>
              <a:t> a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fails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 code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exist</a:t>
            </a:r>
            <a:r>
              <a:rPr lang="de-CH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sz="1800" dirty="0"/>
              <a:t>Sie dürfen keinen Produktionscode schreiben, bevor Sie nicht einen Test geschrieben haben, der fehlschlägt, weil der Produktionscode nicht existiert.</a:t>
            </a:r>
          </a:p>
          <a:p>
            <a:pPr lvl="2"/>
            <a:endParaRPr lang="de-CH" sz="1800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allowed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it's</a:t>
            </a:r>
            <a:r>
              <a:rPr lang="de-CH" dirty="0"/>
              <a:t> </a:t>
            </a:r>
            <a:r>
              <a:rPr lang="de-CH" dirty="0" err="1"/>
              <a:t>sufficient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fail. And not </a:t>
            </a:r>
            <a:r>
              <a:rPr lang="de-CH" dirty="0" err="1"/>
              <a:t>compiling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failing</a:t>
            </a:r>
            <a:r>
              <a:rPr lang="de-CH" dirty="0"/>
              <a:t>.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sz="1800" dirty="0"/>
              <a:t>Es ist nicht erlaubt, mehr von einem Test zu schreiben, als zum Scheitern nötig ist. Und nicht zu kompilieren ist fehlschlagen.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CH" sz="1800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allowed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 code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it's</a:t>
            </a:r>
            <a:r>
              <a:rPr lang="de-CH" dirty="0"/>
              <a:t> </a:t>
            </a:r>
            <a:r>
              <a:rPr lang="de-CH" dirty="0" err="1"/>
              <a:t>sufficient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pass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currently</a:t>
            </a:r>
            <a:r>
              <a:rPr lang="de-CH" dirty="0"/>
              <a:t> </a:t>
            </a:r>
            <a:r>
              <a:rPr lang="de-CH" dirty="0" err="1"/>
              <a:t>failing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.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sz="1800" dirty="0"/>
              <a:t>Sie dürfen nicht mehr Produktionscode schreiben, als zum Bestehen des aktuell fehlgeschlagenen Tests erforderlich ist.</a:t>
            </a:r>
          </a:p>
        </p:txBody>
      </p:sp>
    </p:spTree>
    <p:extLst>
      <p:ext uri="{BB962C8B-B14F-4D97-AF65-F5344CB8AC3E}">
        <p14:creationId xmlns:p14="http://schemas.microsoft.com/office/powerpoint/2010/main" val="38473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B54A9C-E442-412C-B027-C17B57E8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657FE7-1679-4B49-9877-23AD4B4ED1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2238663"/>
            <a:ext cx="2619540" cy="41796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CH" dirty="0"/>
              <a:t>Nothing</a:t>
            </a:r>
          </a:p>
          <a:p>
            <a:pPr marL="342900" indent="-342900">
              <a:buAutoNum type="arabicPeriod"/>
            </a:pPr>
            <a:r>
              <a:rPr lang="de-CH" dirty="0"/>
              <a:t>Write a </a:t>
            </a:r>
            <a:r>
              <a:rPr lang="de-CH" dirty="0" err="1"/>
              <a:t>line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test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Test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compiling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Write </a:t>
            </a:r>
            <a:r>
              <a:rPr lang="de-CH" dirty="0" err="1"/>
              <a:t>production</a:t>
            </a:r>
            <a:r>
              <a:rPr lang="de-CH" dirty="0"/>
              <a:t> code</a:t>
            </a:r>
          </a:p>
          <a:p>
            <a:pPr marL="342900" indent="-342900">
              <a:buAutoNum type="arabicPeriod"/>
            </a:pPr>
            <a:r>
              <a:rPr lang="de-CH" dirty="0"/>
              <a:t>Test </a:t>
            </a:r>
            <a:r>
              <a:rPr lang="de-CH" dirty="0" err="1"/>
              <a:t>compiles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(Write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lines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)</a:t>
            </a:r>
          </a:p>
          <a:p>
            <a:pPr marL="342900" indent="-342900">
              <a:buAutoNum type="arabicPeriod"/>
            </a:pPr>
            <a:r>
              <a:rPr lang="de-CH" dirty="0"/>
              <a:t>Test </a:t>
            </a:r>
            <a:r>
              <a:rPr lang="de-CH" dirty="0" err="1"/>
              <a:t>fails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Write </a:t>
            </a:r>
            <a:r>
              <a:rPr lang="de-CH" dirty="0" err="1"/>
              <a:t>production</a:t>
            </a:r>
            <a:r>
              <a:rPr lang="de-CH" dirty="0"/>
              <a:t> code</a:t>
            </a:r>
          </a:p>
          <a:p>
            <a:pPr marL="342900" indent="-342900">
              <a:buAutoNum type="arabicPeriod"/>
            </a:pPr>
            <a:r>
              <a:rPr lang="de-CH" dirty="0"/>
              <a:t>Test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!</a:t>
            </a:r>
          </a:p>
          <a:p>
            <a:pPr marL="342900" indent="-342900">
              <a:buAutoNum type="arabicPeriod"/>
            </a:pPr>
            <a:r>
              <a:rPr lang="de-CH" dirty="0"/>
              <a:t>Next </a:t>
            </a:r>
            <a:r>
              <a:rPr lang="de-CH" dirty="0" err="1"/>
              <a:t>Testcase</a:t>
            </a:r>
            <a:r>
              <a:rPr lang="de-CH" dirty="0"/>
              <a:t> (</a:t>
            </a:r>
            <a:r>
              <a:rPr lang="de-CH" dirty="0" err="1"/>
              <a:t>goto</a:t>
            </a:r>
            <a:r>
              <a:rPr lang="de-CH" dirty="0"/>
              <a:t> 1.)</a:t>
            </a:r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E4264DF0-CF51-44D3-93F1-0D6987D468CB}"/>
              </a:ext>
            </a:extLst>
          </p:cNvPr>
          <p:cNvSpPr/>
          <p:nvPr/>
        </p:nvSpPr>
        <p:spPr>
          <a:xfrm>
            <a:off x="6097843" y="1264910"/>
            <a:ext cx="4263785" cy="4299114"/>
          </a:xfrm>
          <a:prstGeom prst="arc">
            <a:avLst>
              <a:gd name="adj1" fmla="val 16965516"/>
              <a:gd name="adj2" fmla="val 20826043"/>
            </a:avLst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B65F50AC-B24B-480E-9E72-BB81A1006921}"/>
              </a:ext>
            </a:extLst>
          </p:cNvPr>
          <p:cNvSpPr/>
          <p:nvPr/>
        </p:nvSpPr>
        <p:spPr>
          <a:xfrm>
            <a:off x="6097843" y="1270994"/>
            <a:ext cx="4263785" cy="4299114"/>
          </a:xfrm>
          <a:prstGeom prst="arc">
            <a:avLst>
              <a:gd name="adj1" fmla="val 11575911"/>
              <a:gd name="adj2" fmla="val 15418713"/>
            </a:avLst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6BB62E04-85BA-4694-BE2B-7592D3F821DB}"/>
              </a:ext>
            </a:extLst>
          </p:cNvPr>
          <p:cNvSpPr/>
          <p:nvPr/>
        </p:nvSpPr>
        <p:spPr>
          <a:xfrm>
            <a:off x="6097843" y="1277079"/>
            <a:ext cx="4263785" cy="4299114"/>
          </a:xfrm>
          <a:prstGeom prst="arc">
            <a:avLst>
              <a:gd name="adj1" fmla="val 6142677"/>
              <a:gd name="adj2" fmla="val 10091790"/>
            </a:avLst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369A0153-AF72-42BE-A328-A24C8CEB2FC6}"/>
              </a:ext>
            </a:extLst>
          </p:cNvPr>
          <p:cNvSpPr/>
          <p:nvPr/>
        </p:nvSpPr>
        <p:spPr>
          <a:xfrm>
            <a:off x="6100604" y="1277079"/>
            <a:ext cx="4263785" cy="4299114"/>
          </a:xfrm>
          <a:prstGeom prst="arc">
            <a:avLst>
              <a:gd name="adj1" fmla="val 698213"/>
              <a:gd name="adj2" fmla="val 4597618"/>
            </a:avLst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35" name="Inhaltsplatzhalter 15">
            <a:extLst>
              <a:ext uri="{FF2B5EF4-FFF2-40B4-BE49-F238E27FC236}">
                <a16:creationId xmlns:a16="http://schemas.microsoft.com/office/drawing/2014/main" id="{C6EEE182-98A7-4359-846B-E6188BADE3D7}"/>
              </a:ext>
            </a:extLst>
          </p:cNvPr>
          <p:cNvSpPr txBox="1">
            <a:spLocks/>
          </p:cNvSpPr>
          <p:nvPr/>
        </p:nvSpPr>
        <p:spPr>
          <a:xfrm rot="2700000">
            <a:off x="8855203" y="1636853"/>
            <a:ext cx="1934601" cy="470172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Write </a:t>
            </a:r>
            <a:r>
              <a:rPr lang="de-CH" sz="1400" dirty="0" err="1">
                <a:solidFill>
                  <a:schemeClr val="accent3"/>
                </a:solidFill>
              </a:rPr>
              <a:t>test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37" name="Inhaltsplatzhalter 15">
            <a:extLst>
              <a:ext uri="{FF2B5EF4-FFF2-40B4-BE49-F238E27FC236}">
                <a16:creationId xmlns:a16="http://schemas.microsoft.com/office/drawing/2014/main" id="{A0AE8772-C7C0-4404-AEF6-37C060E590DD}"/>
              </a:ext>
            </a:extLst>
          </p:cNvPr>
          <p:cNvSpPr txBox="1">
            <a:spLocks/>
          </p:cNvSpPr>
          <p:nvPr/>
        </p:nvSpPr>
        <p:spPr>
          <a:xfrm rot="18900000">
            <a:off x="8977148" y="4879661"/>
            <a:ext cx="1918703" cy="47406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Write </a:t>
            </a:r>
            <a:r>
              <a:rPr lang="de-CH" sz="1400" dirty="0" err="1">
                <a:solidFill>
                  <a:schemeClr val="accent3"/>
                </a:solidFill>
              </a:rPr>
              <a:t>prod</a:t>
            </a:r>
            <a:r>
              <a:rPr lang="de-CH" sz="1400" dirty="0">
                <a:solidFill>
                  <a:schemeClr val="accent3"/>
                </a:solidFill>
              </a:rPr>
              <a:t>-code</a:t>
            </a:r>
          </a:p>
        </p:txBody>
      </p:sp>
      <p:sp>
        <p:nvSpPr>
          <p:cNvPr id="39" name="Inhaltsplatzhalter 15">
            <a:extLst>
              <a:ext uri="{FF2B5EF4-FFF2-40B4-BE49-F238E27FC236}">
                <a16:creationId xmlns:a16="http://schemas.microsoft.com/office/drawing/2014/main" id="{74EA752C-523A-46C8-A1E2-E2DC91F1E324}"/>
              </a:ext>
            </a:extLst>
          </p:cNvPr>
          <p:cNvSpPr txBox="1">
            <a:spLocks/>
          </p:cNvSpPr>
          <p:nvPr/>
        </p:nvSpPr>
        <p:spPr>
          <a:xfrm rot="2700000">
            <a:off x="5555671" y="4890329"/>
            <a:ext cx="1934601" cy="470172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Write </a:t>
            </a:r>
            <a:r>
              <a:rPr lang="de-CH" sz="1400" dirty="0" err="1">
                <a:solidFill>
                  <a:schemeClr val="accent3"/>
                </a:solidFill>
              </a:rPr>
              <a:t>more</a:t>
            </a:r>
            <a:r>
              <a:rPr lang="de-CH" sz="1400" dirty="0">
                <a:solidFill>
                  <a:schemeClr val="accent3"/>
                </a:solidFill>
              </a:rPr>
              <a:t> </a:t>
            </a:r>
            <a:r>
              <a:rPr lang="de-CH" sz="1400" dirty="0" err="1">
                <a:solidFill>
                  <a:schemeClr val="accent3"/>
                </a:solidFill>
              </a:rPr>
              <a:t>test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41" name="Inhaltsplatzhalter 15">
            <a:extLst>
              <a:ext uri="{FF2B5EF4-FFF2-40B4-BE49-F238E27FC236}">
                <a16:creationId xmlns:a16="http://schemas.microsoft.com/office/drawing/2014/main" id="{33AB99FB-D976-4CC5-AC36-14B99FBB20CA}"/>
              </a:ext>
            </a:extLst>
          </p:cNvPr>
          <p:cNvSpPr txBox="1">
            <a:spLocks/>
          </p:cNvSpPr>
          <p:nvPr/>
        </p:nvSpPr>
        <p:spPr>
          <a:xfrm rot="18900000">
            <a:off x="5688710" y="1613330"/>
            <a:ext cx="1918703" cy="47406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Write </a:t>
            </a:r>
            <a:r>
              <a:rPr lang="de-CH" sz="1400" dirty="0" err="1">
                <a:solidFill>
                  <a:schemeClr val="accent3"/>
                </a:solidFill>
              </a:rPr>
              <a:t>prod</a:t>
            </a:r>
            <a:r>
              <a:rPr lang="de-CH" sz="1400" dirty="0">
                <a:solidFill>
                  <a:schemeClr val="accent3"/>
                </a:solidFill>
              </a:rPr>
              <a:t>-code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4290C23E-D290-44B4-9654-C299BE0A368A}"/>
              </a:ext>
            </a:extLst>
          </p:cNvPr>
          <p:cNvSpPr txBox="1">
            <a:spLocks/>
          </p:cNvSpPr>
          <p:nvPr/>
        </p:nvSpPr>
        <p:spPr>
          <a:xfrm>
            <a:off x="5142955" y="3546400"/>
            <a:ext cx="1934601" cy="26108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Test </a:t>
            </a:r>
            <a:r>
              <a:rPr lang="de-CH" sz="1400" dirty="0" err="1">
                <a:solidFill>
                  <a:schemeClr val="accent3"/>
                </a:solidFill>
              </a:rPr>
              <a:t>fails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17" name="Inhaltsplatzhalter 15">
            <a:extLst>
              <a:ext uri="{FF2B5EF4-FFF2-40B4-BE49-F238E27FC236}">
                <a16:creationId xmlns:a16="http://schemas.microsoft.com/office/drawing/2014/main" id="{E66A8263-18C0-4BB7-BE7D-455EDC6EECFC}"/>
              </a:ext>
            </a:extLst>
          </p:cNvPr>
          <p:cNvSpPr txBox="1">
            <a:spLocks/>
          </p:cNvSpPr>
          <p:nvPr/>
        </p:nvSpPr>
        <p:spPr>
          <a:xfrm>
            <a:off x="7366247" y="1586070"/>
            <a:ext cx="1934601" cy="261083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Nothing / Green Tests</a:t>
            </a:r>
          </a:p>
        </p:txBody>
      </p:sp>
      <p:sp>
        <p:nvSpPr>
          <p:cNvPr id="18" name="Inhaltsplatzhalter 15">
            <a:extLst>
              <a:ext uri="{FF2B5EF4-FFF2-40B4-BE49-F238E27FC236}">
                <a16:creationId xmlns:a16="http://schemas.microsoft.com/office/drawing/2014/main" id="{BC57CBB7-AFDE-4C0E-A961-E23F5E3E2F7F}"/>
              </a:ext>
            </a:extLst>
          </p:cNvPr>
          <p:cNvSpPr txBox="1">
            <a:spLocks/>
          </p:cNvSpPr>
          <p:nvPr/>
        </p:nvSpPr>
        <p:spPr>
          <a:xfrm>
            <a:off x="9424517" y="3541667"/>
            <a:ext cx="1934601" cy="261083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Test </a:t>
            </a:r>
            <a:r>
              <a:rPr lang="de-CH" sz="1400" dirty="0" err="1">
                <a:solidFill>
                  <a:schemeClr val="accent3"/>
                </a:solidFill>
              </a:rPr>
              <a:t>is</a:t>
            </a:r>
            <a:r>
              <a:rPr lang="de-CH" sz="1400" dirty="0">
                <a:solidFill>
                  <a:schemeClr val="accent3"/>
                </a:solidFill>
              </a:rPr>
              <a:t> not </a:t>
            </a:r>
            <a:r>
              <a:rPr lang="de-CH" sz="1400" dirty="0" err="1">
                <a:solidFill>
                  <a:schemeClr val="accent3"/>
                </a:solidFill>
              </a:rPr>
              <a:t>compiling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19" name="Inhaltsplatzhalter 15">
            <a:extLst>
              <a:ext uri="{FF2B5EF4-FFF2-40B4-BE49-F238E27FC236}">
                <a16:creationId xmlns:a16="http://schemas.microsoft.com/office/drawing/2014/main" id="{A07AC9BC-A820-4D27-A27F-2C6F86867DD8}"/>
              </a:ext>
            </a:extLst>
          </p:cNvPr>
          <p:cNvSpPr txBox="1">
            <a:spLocks/>
          </p:cNvSpPr>
          <p:nvPr/>
        </p:nvSpPr>
        <p:spPr>
          <a:xfrm>
            <a:off x="7275359" y="5748557"/>
            <a:ext cx="1934601" cy="261083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Test </a:t>
            </a:r>
            <a:r>
              <a:rPr lang="de-CH" sz="1400" dirty="0" err="1">
                <a:solidFill>
                  <a:schemeClr val="accent3"/>
                </a:solidFill>
              </a:rPr>
              <a:t>compiles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E1FDA48-67AB-4C4C-9CC5-EDD94EE1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 Minuten Loop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940169D-F13C-4CDA-B8C2-4FB1110B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720" y="2959887"/>
            <a:ext cx="648000" cy="648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D87CB97-57CD-4BF5-A336-CA9C7DA68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0659" y="5271912"/>
            <a:ext cx="504000" cy="504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9331BC7-7182-42BC-A62E-BB584DAFE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463" y="3050862"/>
            <a:ext cx="540000" cy="54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98CC0CE-3461-42AB-BBDA-C04BA2C40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95595" y="89947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9D47D03-D757-4A54-8918-2BB5218755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063" y="2679700"/>
            <a:ext cx="4319588" cy="3738275"/>
          </a:xfrm>
        </p:spPr>
        <p:txBody>
          <a:bodyPr/>
          <a:lstStyle/>
          <a:p>
            <a:pPr marL="360000" lvl="1" indent="-360000">
              <a:lnSpc>
                <a:spcPct val="119000"/>
              </a:lnSpc>
            </a:pPr>
            <a:r>
              <a:rPr lang="de-CH" sz="2100" dirty="0" err="1"/>
              <a:t>No</a:t>
            </a:r>
            <a:r>
              <a:rPr lang="de-CH" sz="2100" dirty="0"/>
              <a:t> Fun!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Man weiss bereits, dass es Funktioniert.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Passiv Aggressive Haltung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Unvermeidlich: Hard </a:t>
            </a:r>
            <a:r>
              <a:rPr lang="de-CH" sz="2100" dirty="0" err="1"/>
              <a:t>to</a:t>
            </a:r>
            <a:r>
              <a:rPr lang="de-CH" sz="2100" dirty="0"/>
              <a:t> Test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Not </a:t>
            </a:r>
            <a:r>
              <a:rPr lang="de-CH" sz="2100" dirty="0" err="1"/>
              <a:t>Designed</a:t>
            </a:r>
            <a:r>
              <a:rPr lang="de-CH" sz="2100" dirty="0"/>
              <a:t> </a:t>
            </a:r>
            <a:r>
              <a:rPr lang="de-CH" sz="2100" dirty="0" err="1"/>
              <a:t>to</a:t>
            </a:r>
            <a:r>
              <a:rPr lang="de-CH" sz="2100" dirty="0"/>
              <a:t> </a:t>
            </a:r>
            <a:r>
              <a:rPr lang="de-CH" sz="2100" dirty="0" err="1"/>
              <a:t>be</a:t>
            </a:r>
            <a:r>
              <a:rPr lang="de-CH" sz="2100" dirty="0"/>
              <a:t> </a:t>
            </a:r>
            <a:r>
              <a:rPr lang="de-CH" sz="2100" dirty="0" err="1"/>
              <a:t>testable</a:t>
            </a: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Generating </a:t>
            </a:r>
            <a:r>
              <a:rPr lang="de-CH" sz="2100" dirty="0" err="1"/>
              <a:t>holes</a:t>
            </a:r>
            <a:r>
              <a:rPr lang="de-CH" sz="2100" dirty="0"/>
              <a:t> in </a:t>
            </a:r>
            <a:r>
              <a:rPr lang="de-CH" sz="2100" dirty="0" err="1"/>
              <a:t>your</a:t>
            </a:r>
            <a:r>
              <a:rPr lang="de-CH" sz="2100" dirty="0"/>
              <a:t> Testsuite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 err="1"/>
              <a:t>If</a:t>
            </a:r>
            <a:r>
              <a:rPr lang="de-CH" sz="2100" dirty="0"/>
              <a:t> Tests pass, </a:t>
            </a:r>
            <a:r>
              <a:rPr lang="de-CH" sz="2100" dirty="0" err="1"/>
              <a:t>it</a:t>
            </a:r>
            <a:r>
              <a:rPr lang="de-CH" sz="2100" dirty="0"/>
              <a:t> </a:t>
            </a:r>
            <a:r>
              <a:rPr lang="de-CH" sz="2100" dirty="0" err="1"/>
              <a:t>means</a:t>
            </a:r>
            <a:r>
              <a:rPr lang="de-CH" sz="2100" dirty="0"/>
              <a:t> </a:t>
            </a:r>
            <a:r>
              <a:rPr lang="de-CH" sz="2100" dirty="0" err="1"/>
              <a:t>nothing</a:t>
            </a:r>
            <a:r>
              <a:rPr lang="de-CH" sz="2100" dirty="0"/>
              <a:t>!</a:t>
            </a:r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F97C54-A679-4CCA-AC1C-3BB41C6B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40C5D3-E027-4898-9668-AAFE4A37B5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2679988"/>
            <a:ext cx="4319588" cy="3738275"/>
          </a:xfrm>
        </p:spPr>
        <p:txBody>
          <a:bodyPr/>
          <a:lstStyle/>
          <a:p>
            <a:pPr marL="360000" lvl="1" indent="-360000">
              <a:lnSpc>
                <a:spcPct val="119000"/>
              </a:lnSpc>
            </a:pPr>
            <a:r>
              <a:rPr lang="de-CH" sz="2100" dirty="0" err="1"/>
              <a:t>It’s</a:t>
            </a:r>
            <a:r>
              <a:rPr lang="de-CH" sz="2100" dirty="0"/>
              <a:t> Fun!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Du kannst keinen Code schreiben, der schwierig zu testen ist.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Low Level </a:t>
            </a:r>
            <a:r>
              <a:rPr lang="de-CH" sz="2100" dirty="0" err="1"/>
              <a:t>Documentation</a:t>
            </a: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r>
              <a:rPr lang="de-CH" sz="2100" dirty="0" err="1"/>
              <a:t>Testable</a:t>
            </a:r>
            <a:r>
              <a:rPr lang="de-CH" sz="2100" dirty="0"/>
              <a:t> Code = </a:t>
            </a:r>
            <a:r>
              <a:rPr lang="de-CH" sz="2100" dirty="0" err="1"/>
              <a:t>Decoupled</a:t>
            </a:r>
            <a:r>
              <a:rPr lang="de-CH" sz="2100" dirty="0"/>
              <a:t> Code</a:t>
            </a:r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Best: </a:t>
            </a:r>
            <a:r>
              <a:rPr lang="de-CH" sz="2100" dirty="0" err="1"/>
              <a:t>You</a:t>
            </a:r>
            <a:r>
              <a:rPr lang="de-CH" sz="2100" dirty="0"/>
              <a:t> </a:t>
            </a:r>
            <a:r>
              <a:rPr lang="de-CH" sz="2100" dirty="0" err="1"/>
              <a:t>have</a:t>
            </a:r>
            <a:r>
              <a:rPr lang="de-CH" sz="2100" dirty="0"/>
              <a:t> </a:t>
            </a:r>
            <a:r>
              <a:rPr lang="de-CH" sz="2100" dirty="0" err="1"/>
              <a:t>that</a:t>
            </a:r>
            <a:r>
              <a:rPr lang="de-CH" sz="2100" dirty="0"/>
              <a:t> Button!</a:t>
            </a:r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  <a:p>
            <a:pPr marL="0" lvl="1" indent="0">
              <a:lnSpc>
                <a:spcPct val="119000"/>
              </a:lnSpc>
              <a:buNone/>
            </a:pPr>
            <a:endParaRPr lang="de-CH" sz="210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32624F1-A7E1-4666-8354-2DB3AF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Argumente.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41F9D7-9AEE-4792-BA72-CDD14650B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485" y="1899596"/>
            <a:ext cx="648000" cy="64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56D688-FB30-4C70-A14B-07060EF04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4141" y="1898171"/>
            <a:ext cx="648000" cy="648000"/>
          </a:xfrm>
          <a:prstGeom prst="rect">
            <a:avLst/>
          </a:prstGeom>
        </p:spPr>
      </p:pic>
      <p:sp>
        <p:nvSpPr>
          <p:cNvPr id="2" name="Titel 7">
            <a:extLst>
              <a:ext uri="{FF2B5EF4-FFF2-40B4-BE49-F238E27FC236}">
                <a16:creationId xmlns:a16="http://schemas.microsoft.com/office/drawing/2014/main" id="{B865EF57-4EEF-38E2-CA38-756220205120}"/>
              </a:ext>
            </a:extLst>
          </p:cNvPr>
          <p:cNvSpPr txBox="1">
            <a:spLocks/>
          </p:cNvSpPr>
          <p:nvPr/>
        </p:nvSpPr>
        <p:spPr>
          <a:xfrm>
            <a:off x="6757133" y="1946642"/>
            <a:ext cx="1800200" cy="50403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60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Tests Last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BD5A3A7-74C3-0CC8-7B0A-AAB7F8A2F2B9}"/>
              </a:ext>
            </a:extLst>
          </p:cNvPr>
          <p:cNvSpPr txBox="1">
            <a:spLocks/>
          </p:cNvSpPr>
          <p:nvPr/>
        </p:nvSpPr>
        <p:spPr>
          <a:xfrm>
            <a:off x="2215744" y="1946642"/>
            <a:ext cx="1844184" cy="5510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60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Tests First</a:t>
            </a:r>
          </a:p>
        </p:txBody>
      </p:sp>
    </p:spTree>
    <p:extLst>
      <p:ext uri="{BB962C8B-B14F-4D97-AF65-F5344CB8AC3E}">
        <p14:creationId xmlns:p14="http://schemas.microsoft.com/office/powerpoint/2010/main" val="231013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44AB9-A39C-43D8-AB91-29E7F98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</p:spPr>
        <p:txBody>
          <a:bodyPr/>
          <a:lstStyle/>
          <a:p>
            <a:r>
              <a:rPr lang="de-CH" dirty="0"/>
              <a:t>First </a:t>
            </a:r>
            <a:r>
              <a:rPr lang="de-CH" dirty="0" err="1"/>
              <a:t>or</a:t>
            </a:r>
            <a:r>
              <a:rPr lang="de-CH" dirty="0"/>
              <a:t> Last</a:t>
            </a:r>
            <a:r>
              <a:rPr lang="de-CH" noProof="0" dirty="0"/>
              <a:t>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BFCF1-2587-4BC9-A56B-8BCD854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839" y="6484293"/>
            <a:ext cx="745299" cy="127938"/>
          </a:xfrm>
        </p:spPr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2050" name="Picture 2" descr="High Quality Drake Hotline Bling Blank Meme Template">
            <a:extLst>
              <a:ext uri="{FF2B5EF4-FFF2-40B4-BE49-F238E27FC236}">
                <a16:creationId xmlns:a16="http://schemas.microsoft.com/office/drawing/2014/main" id="{30F7B8A5-21D5-EDA1-64F8-EBA63C6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628800"/>
            <a:ext cx="4581128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2DD61ECD-FA43-E528-0649-8824CD1E877C}"/>
              </a:ext>
            </a:extLst>
          </p:cNvPr>
          <p:cNvSpPr txBox="1">
            <a:spLocks/>
          </p:cNvSpPr>
          <p:nvPr/>
        </p:nvSpPr>
        <p:spPr>
          <a:xfrm>
            <a:off x="4871864" y="2492896"/>
            <a:ext cx="2039416" cy="5437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60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Tests-Last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6E70B47-BA33-E1CF-94B4-CE3D8A2C357B}"/>
              </a:ext>
            </a:extLst>
          </p:cNvPr>
          <p:cNvSpPr txBox="1">
            <a:spLocks/>
          </p:cNvSpPr>
          <p:nvPr/>
        </p:nvSpPr>
        <p:spPr>
          <a:xfrm>
            <a:off x="4810572" y="4455114"/>
            <a:ext cx="2039416" cy="5437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60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Tests-First</a:t>
            </a:r>
          </a:p>
        </p:txBody>
      </p:sp>
    </p:spTree>
    <p:extLst>
      <p:ext uri="{BB962C8B-B14F-4D97-AF65-F5344CB8AC3E}">
        <p14:creationId xmlns:p14="http://schemas.microsoft.com/office/powerpoint/2010/main" val="31382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5F991-72FF-4FBE-A4CC-190FDD8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CA8A1-5276-4F44-9164-77AACB8F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>
                <a:solidFill>
                  <a:schemeClr val="bg1"/>
                </a:solidFill>
              </a:rPr>
              <a:pPr/>
              <a:t>9</a:t>
            </a:fld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1B8D11-8012-497A-AC92-ED98941BC7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22977772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SBB">
      <a:dk1>
        <a:sysClr val="windowText" lastClr="000000"/>
      </a:dk1>
      <a:lt1>
        <a:sysClr val="window" lastClr="FFFFFF"/>
      </a:lt1>
      <a:dk2>
        <a:srgbClr val="444444"/>
      </a:dk2>
      <a:lt2>
        <a:srgbClr val="E5E5E5"/>
      </a:lt2>
      <a:accent1>
        <a:srgbClr val="A20013"/>
      </a:accent1>
      <a:accent2>
        <a:srgbClr val="C60018"/>
      </a:accent2>
      <a:accent3>
        <a:srgbClr val="EB0000"/>
      </a:accent3>
      <a:accent4>
        <a:srgbClr val="E5E5E5"/>
      </a:accent4>
      <a:accent5>
        <a:srgbClr val="BDBDBD"/>
      </a:accent5>
      <a:accent6>
        <a:srgbClr val="8D8D8D"/>
      </a:accent6>
      <a:hlink>
        <a:srgbClr val="444444"/>
      </a:hlink>
      <a:folHlink>
        <a:srgbClr val="444444"/>
      </a:folHlink>
    </a:clrScheme>
    <a:fontScheme name="SBB">
      <a:majorFont>
        <a:latin typeface="SBB Light"/>
        <a:ea typeface=""/>
        <a:cs typeface=""/>
      </a:majorFont>
      <a:minorFont>
        <a:latin typeface="SBB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0" tIns="0" rIns="0" bIns="0"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B_PPT_Folienbibliothek_16-9.potx" id="{5661FAAD-0434-4CE1-BCF0-B44E0993DACB}" vid="{03AF73CB-3D4D-47A6-916A-F20A5F10DF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17B21BE52844489DDA19B932B042EA" ma:contentTypeVersion="4" ma:contentTypeDescription="Ein neues Dokument erstellen." ma:contentTypeScope="" ma:versionID="a359ccb5f38fbdc8542a1b498a743a11">
  <xsd:schema xmlns:xsd="http://www.w3.org/2001/XMLSchema" xmlns:xs="http://www.w3.org/2001/XMLSchema" xmlns:p="http://schemas.microsoft.com/office/2006/metadata/properties" xmlns:ns2="a99842b2-fb56-4cc1-94d7-4047e5560dc4" xmlns:ns3="e8cc58bd-f922-496e-8943-501ec1522861" targetNamespace="http://schemas.microsoft.com/office/2006/metadata/properties" ma:root="true" ma:fieldsID="2de8d47545300fadd64cd19508aedb9b" ns2:_="" ns3:_="">
    <xsd:import namespace="a99842b2-fb56-4cc1-94d7-4047e5560dc4"/>
    <xsd:import namespace="e8cc58bd-f922-496e-8943-501ec15228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842b2-fb56-4cc1-94d7-4047e5560d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c58bd-f922-496e-8943-501ec15228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E1A11D-DC0E-4F46-BDCC-555E66070C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C855C6-0030-4CC1-8D9B-0BF6413AB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9842b2-fb56-4cc1-94d7-4047e5560dc4"/>
    <ds:schemaRef ds:uri="e8cc58bd-f922-496e-8943-501ec15228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42019B-E1B5-457B-98E8-47AD89112FE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e8cc58bd-f922-496e-8943-501ec1522861"/>
    <ds:schemaRef ds:uri="36f79cd2-c301-4b5d-9c54-d4d4f08b6f7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0</TotalTime>
  <Words>776</Words>
  <Application>Microsoft Macintosh PowerPoint</Application>
  <PresentationFormat>Breitbild</PresentationFormat>
  <Paragraphs>176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SBB Light</vt:lpstr>
      <vt:lpstr>Arial</vt:lpstr>
      <vt:lpstr>Benutzerdefiniertes Design</vt:lpstr>
      <vt:lpstr>Professional Software Development mit TDD</vt:lpstr>
      <vt:lpstr>Agenda.</vt:lpstr>
      <vt:lpstr>Wir haben ein interessantes Problem</vt:lpstr>
      <vt:lpstr>Wir haben ein interessantes Problem</vt:lpstr>
      <vt:lpstr>Rules:</vt:lpstr>
      <vt:lpstr>1 Minuten Loop</vt:lpstr>
      <vt:lpstr>Argumente.</vt:lpstr>
      <vt:lpstr>First or Last?</vt:lpstr>
      <vt:lpstr>Demo</vt:lpstr>
      <vt:lpstr>Was haben wir gesehen und gelernt?</vt:lpstr>
      <vt:lpstr>What else?</vt:lpstr>
      <vt:lpstr>Warnung</vt:lpstr>
      <vt:lpstr>Infos</vt:lpstr>
      <vt:lpstr>Danke, merci &amp; grazie.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Software Development mit TDD</dc:title>
  <dc:creator>Gysin Kevin (IT-PTR-CEN1-BDE4)</dc:creator>
  <cp:lastModifiedBy>Gysin Kevin (IT-PTR-CEN1-BDE4)</cp:lastModifiedBy>
  <cp:revision>50</cp:revision>
  <cp:lastPrinted>2018-09-06T06:44:02Z</cp:lastPrinted>
  <dcterms:created xsi:type="dcterms:W3CDTF">2023-11-03T09:40:34Z</dcterms:created>
  <dcterms:modified xsi:type="dcterms:W3CDTF">2023-11-17T14:49:30Z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0x0101005017B21BE52844489DDA19B932B042EA</vt:lpwstr>
  </property>
  <property fmtid="{D5CDD505-2E9C-101B-9397-08002B2CF9AE}" pid="3" name="TmpVertraulichkeit">
    <vt:lpwstr/>
  </property>
  <property fmtid="{D5CDD505-2E9C-101B-9397-08002B2CF9AE}" pid="4" name="TmpStatus">
    <vt:lpwstr/>
  </property>
</Properties>
</file>