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44"/>
  </p:notesMasterIdLst>
  <p:sldIdLst>
    <p:sldId id="256" r:id="rId5"/>
    <p:sldId id="307" r:id="rId6"/>
    <p:sldId id="346" r:id="rId7"/>
    <p:sldId id="296" r:id="rId8"/>
    <p:sldId id="311" r:id="rId9"/>
    <p:sldId id="312" r:id="rId10"/>
    <p:sldId id="313" r:id="rId11"/>
    <p:sldId id="325" r:id="rId12"/>
    <p:sldId id="348" r:id="rId13"/>
    <p:sldId id="316" r:id="rId14"/>
    <p:sldId id="317" r:id="rId15"/>
    <p:sldId id="318" r:id="rId16"/>
    <p:sldId id="361" r:id="rId17"/>
    <p:sldId id="322" r:id="rId18"/>
    <p:sldId id="323" r:id="rId19"/>
    <p:sldId id="349" r:id="rId20"/>
    <p:sldId id="320" r:id="rId21"/>
    <p:sldId id="330" r:id="rId22"/>
    <p:sldId id="326" r:id="rId23"/>
    <p:sldId id="329" r:id="rId24"/>
    <p:sldId id="331" r:id="rId25"/>
    <p:sldId id="363" r:id="rId26"/>
    <p:sldId id="362" r:id="rId27"/>
    <p:sldId id="364" r:id="rId28"/>
    <p:sldId id="365" r:id="rId29"/>
    <p:sldId id="328" r:id="rId30"/>
    <p:sldId id="350" r:id="rId31"/>
    <p:sldId id="332" r:id="rId32"/>
    <p:sldId id="355" r:id="rId33"/>
    <p:sldId id="333" r:id="rId34"/>
    <p:sldId id="356" r:id="rId35"/>
    <p:sldId id="357" r:id="rId36"/>
    <p:sldId id="358" r:id="rId37"/>
    <p:sldId id="337" r:id="rId38"/>
    <p:sldId id="351" r:id="rId39"/>
    <p:sldId id="321" r:id="rId40"/>
    <p:sldId id="336" r:id="rId41"/>
    <p:sldId id="339" r:id="rId42"/>
    <p:sldId id="274" r:id="rId43"/>
  </p:sldIdLst>
  <p:sldSz cx="9144000" cy="5143500" type="screen16x9"/>
  <p:notesSz cx="7099300" cy="10234613"/>
  <p:embeddedFontLst>
    <p:embeddedFont>
      <p:font typeface="Cambria Math" panose="02040503050406030204" pitchFamily="18" charset="0"/>
      <p:regular r:id="rId45"/>
    </p:embeddedFont>
    <p:embeddedFont>
      <p:font typeface="Lora" pitchFamily="2" charset="0"/>
      <p:regular r:id="rId46"/>
      <p:bold r:id="rId47"/>
      <p:italic r:id="rId48"/>
      <p:boldItalic r:id="rId49"/>
    </p:embeddedFont>
    <p:embeddedFont>
      <p:font typeface="Quattrocento Sans" panose="020B0502050000020003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6"/>
    <p:restoredTop sz="94710"/>
  </p:normalViewPr>
  <p:slideViewPr>
    <p:cSldViewPr snapToGrid="0">
      <p:cViewPr>
        <p:scale>
          <a:sx n="109" d="100"/>
          <a:sy n="109" d="100"/>
        </p:scale>
        <p:origin x="1128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32" tIns="99032" rIns="99032" bIns="99032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243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093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602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2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830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34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728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394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05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81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084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93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62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097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051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932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527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552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725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936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63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586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600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670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735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611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https://</a:t>
            </a:r>
            <a:r>
              <a:rPr lang="en" dirty="0" err="1"/>
              <a:t>www.youtube.com</a:t>
            </a:r>
            <a:r>
              <a:rPr lang="en" dirty="0"/>
              <a:t>/</a:t>
            </a:r>
            <a:r>
              <a:rPr lang="en" dirty="0" err="1"/>
              <a:t>watch?v</a:t>
            </a:r>
            <a:r>
              <a:rPr lang="en" dirty="0"/>
              <a:t>=QmruCZaB5yc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352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93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7840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8949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940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3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49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97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654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83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09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mruCZaB5yc?feature=oembed" TargetMode="External"/><Relationship Id="rId4" Type="http://schemas.openxmlformats.org/officeDocument/2006/relationships/image" Target="../media/image3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85;p13">
            <a:extLst>
              <a:ext uri="{FF2B5EF4-FFF2-40B4-BE49-F238E27FC236}">
                <a16:creationId xmlns:a16="http://schemas.microsoft.com/office/drawing/2014/main" id="{CD95E90D-E6E1-4F7B-9807-024C3C1539A7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3C6E9F-1A2A-B017-387A-AD8C6B2B5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6" y="1874305"/>
            <a:ext cx="7772400" cy="1169551"/>
          </a:xfrm>
          <a:prstGeom prst="rect">
            <a:avLst/>
          </a:prstGeom>
        </p:spPr>
      </p:pic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0" y="1309608"/>
            <a:ext cx="9144000" cy="5416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altLang="ko-US" sz="2800" dirty="0"/>
              <a:t>Counterfactual Multi-Agent Policy Gradients</a:t>
            </a:r>
            <a:endParaRPr lang="en" sz="24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ED1A1-1AFC-4DD7-BC3E-2DE08821F495}"/>
              </a:ext>
            </a:extLst>
          </p:cNvPr>
          <p:cNvSpPr/>
          <p:nvPr/>
        </p:nvSpPr>
        <p:spPr>
          <a:xfrm>
            <a:off x="3867841" y="384428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Lora" panose="020B0600000101010101" charset="0"/>
              </a:rPr>
              <a:t>Presenter: </a:t>
            </a:r>
            <a:r>
              <a:rPr lang="en-US" altLang="ko-KR" dirty="0" err="1">
                <a:solidFill>
                  <a:schemeClr val="tx1"/>
                </a:solidFill>
                <a:latin typeface="Lora" panose="020B0600000101010101" charset="0"/>
              </a:rPr>
              <a:t>Gyuseok</a:t>
            </a:r>
            <a:r>
              <a:rPr lang="en-US" altLang="ko-KR" dirty="0">
                <a:solidFill>
                  <a:schemeClr val="tx1"/>
                </a:solidFill>
                <a:latin typeface="Lora" panose="020B0600000101010101" charset="0"/>
              </a:rPr>
              <a:t> Lee</a:t>
            </a:r>
          </a:p>
          <a:p>
            <a:pPr algn="r"/>
            <a:r>
              <a:rPr lang="en-US" altLang="ko-KR" dirty="0">
                <a:solidFill>
                  <a:schemeClr val="tx1"/>
                </a:solidFill>
                <a:latin typeface="Lora" panose="020B0600000101010101" charset="0"/>
              </a:rPr>
              <a:t>Supporter: </a:t>
            </a:r>
            <a:r>
              <a:rPr lang="en-US" altLang="ko-KR" dirty="0" err="1">
                <a:solidFill>
                  <a:schemeClr val="tx1"/>
                </a:solidFill>
                <a:latin typeface="Lora" panose="020B0600000101010101" charset="0"/>
              </a:rPr>
              <a:t>Jihoo</a:t>
            </a:r>
            <a:r>
              <a:rPr lang="en-US" altLang="ko-KR" dirty="0">
                <a:solidFill>
                  <a:schemeClr val="tx1"/>
                </a:solidFill>
                <a:latin typeface="Lora" panose="020B0600000101010101" charset="0"/>
              </a:rPr>
              <a:t> Park</a:t>
            </a:r>
          </a:p>
          <a:p>
            <a:pPr algn="r"/>
            <a:r>
              <a:rPr lang="en-US" altLang="ko-KR" dirty="0">
                <a:solidFill>
                  <a:schemeClr val="tx1"/>
                </a:solidFill>
                <a:latin typeface="Lora" panose="020B0600000101010101" charset="0"/>
              </a:rPr>
              <a:t>2022.09.22</a:t>
            </a:r>
          </a:p>
          <a:p>
            <a:br>
              <a:rPr lang="en-US" altLang="ko-KR" dirty="0">
                <a:solidFill>
                  <a:schemeClr val="tx1"/>
                </a:solidFill>
                <a:latin typeface="Lora" panose="020B0600000101010101" charset="0"/>
              </a:rPr>
            </a:br>
            <a:endParaRPr lang="ko-KR" altLang="en-US" dirty="0">
              <a:solidFill>
                <a:schemeClr val="tx1"/>
              </a:solidFill>
              <a:latin typeface="Lora" panose="020B0600000101010101" charset="0"/>
            </a:endParaRPr>
          </a:p>
        </p:txBody>
      </p:sp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285494DA-02EF-4E72-961C-22D2920E022F}"/>
              </a:ext>
            </a:extLst>
          </p:cNvPr>
          <p:cNvSpPr txBox="1">
            <a:spLocks/>
          </p:cNvSpPr>
          <p:nvPr/>
        </p:nvSpPr>
        <p:spPr>
          <a:xfrm>
            <a:off x="704152" y="2445267"/>
            <a:ext cx="7735689" cy="108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AAAI’18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Background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/>
              <p:nvPr/>
            </p:nvSpPr>
            <p:spPr>
              <a:xfrm>
                <a:off x="6450" y="749985"/>
                <a:ext cx="9131100" cy="8160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Cooperative Multi-agent task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   Described as a stochastic game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ko-KR" sz="1800" dirty="0">
                  <a:sym typeface="Wingdings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Notation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 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sz="1600" dirty="0"/>
                  <a:t> = States set (i.e.,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altLang="ko-KR" sz="1600" dirty="0"/>
                  <a:t> = Joint action set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action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choosen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agent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ko-KR" sz="16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ko-KR" sz="1600" dirty="0"/>
                  <a:t> = State transition function (i.e.,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ko-KR" sz="1600" dirty="0"/>
                  <a:t> = Reward function  (i.e.,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ko-KR" sz="1600" dirty="0"/>
                  <a:t> = Observation set (i.e.,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altLang="ko-KR" sz="1600" b="1" dirty="0"/>
                  <a:t> </a:t>
                </a:r>
                <a:r>
                  <a:rPr lang="en-US" altLang="ko-KR" sz="1600" dirty="0"/>
                  <a:t>= Observation function (i.e.,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ko-KR" sz="16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sz="1800" dirty="0"/>
                  <a:t> = the number of agents , 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ko-KR" sz="1800" dirty="0"/>
                  <a:t> = discount factor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sym typeface="Wingdings" pitchFamily="2" charset="2"/>
                  </a:rPr>
                  <a:t>   </a:t>
                </a:r>
                <a:r>
                  <a:rPr lang="en-US" altLang="ko-KR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" y="749985"/>
                <a:ext cx="9131100" cy="8160632"/>
              </a:xfrm>
              <a:prstGeom prst="rect">
                <a:avLst/>
              </a:prstGeom>
              <a:blipFill>
                <a:blip r:embed="rId3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Background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/>
              <p:nvPr/>
            </p:nvSpPr>
            <p:spPr>
              <a:xfrm>
                <a:off x="6450" y="749985"/>
                <a:ext cx="9131100" cy="9702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Single-Agent Policy Gradient Methods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/>
                  <a:t>    </a:t>
                </a:r>
                <a:r>
                  <a:rPr lang="en-US" altLang="ko-KR" sz="1800" dirty="0"/>
                  <a:t>Performing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gradient ascent </a:t>
                </a:r>
                <a:r>
                  <a:rPr lang="en-US" altLang="ko-KR" sz="1800" dirty="0"/>
                  <a:t>on estimation of expected discounted total reward: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2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dirty="0">
                                  <a:latin typeface="Cambria Math" panose="02040503050406030204" pitchFamily="18" charset="0"/>
                                </a:rPr>
                                <m:t>:∞</m:t>
                              </m:r>
                            </m:sub>
                          </m:sSub>
                          <m:r>
                            <a:rPr lang="en-US" altLang="ko-KR" sz="20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dirty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sz="2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000" b="1" i="1" dirty="0">
                                  <a:latin typeface="Cambria Math" panose="02040503050406030204" pitchFamily="18" charset="0"/>
                                </a:rPr>
                                <m:t>:∞</m:t>
                              </m:r>
                            </m:sub>
                          </m:sSub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/>
                  <a:t>   		      </a:t>
                </a:r>
                <a:r>
                  <a:rPr lang="en-US" altLang="ko-KR" sz="2000" b="1" dirty="0">
                    <a:solidFill>
                      <a:srgbClr val="FF0000"/>
                    </a:solidFill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en-US" altLang="ko-KR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en-US" altLang="ko-KR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altLang="ko-KR" sz="20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/>
                  <a:t>   </a:t>
                </a:r>
                <a:r>
                  <a:rPr lang="en-US" altLang="ko-KR" sz="2000" dirty="0"/>
                  <a:t>Single agent policy: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 Discounted reward: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p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sym typeface="Wingdings" pitchFamily="2" charset="2"/>
                  </a:rPr>
                  <a:t>   </a:t>
                </a:r>
                <a:r>
                  <a:rPr lang="en-US" altLang="ko-KR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" y="749985"/>
                <a:ext cx="9131100" cy="9702271"/>
              </a:xfrm>
              <a:prstGeom prst="rect">
                <a:avLst/>
              </a:prstGeom>
              <a:blipFill>
                <a:blip r:embed="rId3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5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B030F5E6-6457-370A-B1E4-C21DE215CE2B}"/>
              </a:ext>
            </a:extLst>
          </p:cNvPr>
          <p:cNvSpPr/>
          <p:nvPr/>
        </p:nvSpPr>
        <p:spPr>
          <a:xfrm>
            <a:off x="356135" y="2312494"/>
            <a:ext cx="1132116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1ED54F6D-E49E-90DB-7C4D-71C745943D8C}"/>
              </a:ext>
            </a:extLst>
          </p:cNvPr>
          <p:cNvSpPr/>
          <p:nvPr/>
        </p:nvSpPr>
        <p:spPr>
          <a:xfrm>
            <a:off x="371186" y="3678613"/>
            <a:ext cx="2336265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5;p13">
            <a:extLst>
              <a:ext uri="{FF2B5EF4-FFF2-40B4-BE49-F238E27FC236}">
                <a16:creationId xmlns:a16="http://schemas.microsoft.com/office/drawing/2014/main" id="{C81CF044-2242-DBB3-A767-97FFCDF204DF}"/>
              </a:ext>
            </a:extLst>
          </p:cNvPr>
          <p:cNvSpPr/>
          <p:nvPr/>
        </p:nvSpPr>
        <p:spPr>
          <a:xfrm>
            <a:off x="2688846" y="946344"/>
            <a:ext cx="2248914" cy="253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Background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/>
              <p:nvPr/>
            </p:nvSpPr>
            <p:spPr>
              <a:xfrm>
                <a:off x="6450" y="754981"/>
                <a:ext cx="9131099" cy="779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Variations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000" b="1" dirty="0"/>
                  <a:t>for credit assignment</a:t>
                </a:r>
                <a:endParaRPr lang="en-US" altLang="ko-KR" sz="1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+mn-lt"/>
                    <a:ea typeface="Cambria Math" panose="02040503050406030204" pitchFamily="18" charset="0"/>
                  </a:rPr>
                  <a:t>    The credit assignment is used for measuring the contribution of each agent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+mn-lt"/>
                    <a:ea typeface="Cambria Math" panose="02040503050406030204" pitchFamily="18" charset="0"/>
                  </a:rPr>
                  <a:t>    1) Advantage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  2) Temporal difference (TD) Error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/>
                  <a:t>   </a:t>
                </a: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sym typeface="Wingdings" pitchFamily="2" charset="2"/>
                  </a:rPr>
                  <a:t>   </a:t>
                </a:r>
                <a:r>
                  <a:rPr lang="en-US" altLang="ko-KR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" y="754981"/>
                <a:ext cx="9131099" cy="7791300"/>
              </a:xfrm>
              <a:prstGeom prst="rect">
                <a:avLst/>
              </a:prstGeom>
              <a:blipFill>
                <a:blip r:embed="rId3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56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5;p13">
            <a:extLst>
              <a:ext uri="{FF2B5EF4-FFF2-40B4-BE49-F238E27FC236}">
                <a16:creationId xmlns:a16="http://schemas.microsoft.com/office/drawing/2014/main" id="{208E24D8-996B-C6F2-BCF6-0328D4D465C4}"/>
              </a:ext>
            </a:extLst>
          </p:cNvPr>
          <p:cNvSpPr/>
          <p:nvPr/>
        </p:nvSpPr>
        <p:spPr>
          <a:xfrm>
            <a:off x="3658291" y="4232281"/>
            <a:ext cx="2070155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5;p13">
            <a:extLst>
              <a:ext uri="{FF2B5EF4-FFF2-40B4-BE49-F238E27FC236}">
                <a16:creationId xmlns:a16="http://schemas.microsoft.com/office/drawing/2014/main" id="{B14795E4-25C9-2EE4-7741-86B0850E5DE7}"/>
              </a:ext>
            </a:extLst>
          </p:cNvPr>
          <p:cNvSpPr/>
          <p:nvPr/>
        </p:nvSpPr>
        <p:spPr>
          <a:xfrm>
            <a:off x="4223070" y="3320164"/>
            <a:ext cx="954048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0AC3A323-7149-6895-7DBE-7FC4C522305E}"/>
              </a:ext>
            </a:extLst>
          </p:cNvPr>
          <p:cNvSpPr/>
          <p:nvPr/>
        </p:nvSpPr>
        <p:spPr>
          <a:xfrm>
            <a:off x="4571999" y="2054421"/>
            <a:ext cx="242048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5;p13">
            <a:extLst>
              <a:ext uri="{FF2B5EF4-FFF2-40B4-BE49-F238E27FC236}">
                <a16:creationId xmlns:a16="http://schemas.microsoft.com/office/drawing/2014/main" id="{C81CF044-2242-DBB3-A767-97FFCDF204DF}"/>
              </a:ext>
            </a:extLst>
          </p:cNvPr>
          <p:cNvSpPr/>
          <p:nvPr/>
        </p:nvSpPr>
        <p:spPr>
          <a:xfrm>
            <a:off x="2688846" y="946344"/>
            <a:ext cx="2248914" cy="253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Background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/>
              <p:nvPr/>
            </p:nvSpPr>
            <p:spPr>
              <a:xfrm>
                <a:off x="6450" y="754981"/>
                <a:ext cx="9131099" cy="548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Variations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000" b="1" dirty="0"/>
                  <a:t>for credit assignment</a:t>
                </a:r>
                <a:endParaRPr lang="en-US" altLang="ko-KR" sz="1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+mn-lt"/>
                    <a:ea typeface="Cambria Math" panose="02040503050406030204" pitchFamily="18" charset="0"/>
                  </a:rPr>
                  <a:t>    The credit assignment is used for measuring the contribution of each agent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+mn-lt"/>
                    <a:ea typeface="Cambria Math" panose="02040503050406030204" pitchFamily="18" charset="0"/>
                  </a:rPr>
                  <a:t>    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/>
                  <a:t>   </a:t>
                </a: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sym typeface="Wingdings" pitchFamily="2" charset="2"/>
                  </a:rPr>
                  <a:t>   </a:t>
                </a:r>
                <a:r>
                  <a:rPr lang="en-US" altLang="ko-KR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" y="754981"/>
                <a:ext cx="9131099" cy="5482976"/>
              </a:xfrm>
              <a:prstGeom prst="rect">
                <a:avLst/>
              </a:prstGeom>
              <a:blipFill>
                <a:blip r:embed="rId3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24765-A5EE-B6EE-C088-46D7E9B33CC0}"/>
                  </a:ext>
                </a:extLst>
              </p:cNvPr>
              <p:cNvSpPr txBox="1"/>
              <p:nvPr/>
            </p:nvSpPr>
            <p:spPr>
              <a:xfrm>
                <a:off x="719418" y="1816023"/>
                <a:ext cx="7785847" cy="4394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:∞</m:t>
                              </m:r>
                            </m:sub>
                          </m:sSub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:∞</m:t>
                              </m:r>
                            </m:sub>
                          </m:sSub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800" b="1" dirty="0"/>
              </a:p>
              <a:p>
                <a:pPr>
                  <a:lnSpc>
                    <a:spcPct val="150000"/>
                  </a:lnSpc>
                </a:pPr>
                <a:endParaRPr lang="en-US" altLang="ko-KR" sz="1800" b="1" dirty="0"/>
              </a:p>
              <a:p>
                <a:pPr>
                  <a:lnSpc>
                    <a:spcPct val="150000"/>
                  </a:lnSpc>
                </a:pPr>
                <a:endParaRPr lang="en-US" altLang="ko-KR" sz="18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:∞</m:t>
                              </m:r>
                            </m:sub>
                          </m:sSub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:∞</m:t>
                              </m:r>
                            </m:sub>
                          </m:sSub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p>
                        <m:s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ko-KR" sz="1800" dirty="0"/>
                        <m:t>(</m:t>
                      </m:r>
                      <m:sSub>
                        <m:sSubPr>
                          <m:ctrlP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 dirty="0"/>
                        <m:t>, </m:t>
                      </m:r>
                      <m:sSub>
                        <m:sSubPr>
                          <m:ctrlP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 dirty="0"/>
                        <m:t>)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800" b="1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800" b="1" dirty="0"/>
                  <a:t>OR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:∞</m:t>
                              </m:r>
                            </m:sub>
                          </m:sSub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800" b="1" i="1" dirty="0">
                                  <a:latin typeface="Cambria Math" panose="02040503050406030204" pitchFamily="18" charset="0"/>
                                </a:rPr>
                                <m:t>:∞</m:t>
                              </m:r>
                            </m:sub>
                          </m:sSub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m:rPr>
                          <m:nor/>
                        </m:rPr>
                        <a:rPr lang="en-US" altLang="ko-KR" sz="1800" dirty="0"/>
                        <m:t>(</m:t>
                      </m:r>
                      <m:sSub>
                        <m:sSubPr>
                          <m:ctrlP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))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800" b="1" dirty="0"/>
              </a:p>
              <a:p>
                <a:pPr>
                  <a:lnSpc>
                    <a:spcPct val="150000"/>
                  </a:lnSpc>
                </a:pPr>
                <a:endParaRPr lang="en-US" altLang="ko-KR" sz="1800" b="1" dirty="0"/>
              </a:p>
              <a:p>
                <a:pPr>
                  <a:lnSpc>
                    <a:spcPct val="150000"/>
                  </a:lnSpc>
                </a:pPr>
                <a:endParaRPr lang="en-US" altLang="ko-KR" sz="1800" b="1" dirty="0"/>
              </a:p>
              <a:p>
                <a:pPr>
                  <a:lnSpc>
                    <a:spcPct val="150000"/>
                  </a:lnSpc>
                </a:pPr>
                <a:endParaRPr lang="en-US" altLang="ko-KR" sz="1800" b="1" dirty="0"/>
              </a:p>
              <a:p>
                <a:pPr>
                  <a:lnSpc>
                    <a:spcPct val="150000"/>
                  </a:lnSpc>
                </a:pPr>
                <a:endParaRPr lang="en-US" altLang="ko-KR" sz="1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24765-A5EE-B6EE-C088-46D7E9B33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8" y="1816023"/>
                <a:ext cx="7785847" cy="43943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11EBDD0A-6A71-4D9F-355B-821588140876}"/>
              </a:ext>
            </a:extLst>
          </p:cNvPr>
          <p:cNvSpPr/>
          <p:nvPr/>
        </p:nvSpPr>
        <p:spPr>
          <a:xfrm>
            <a:off x="4306951" y="2471225"/>
            <a:ext cx="610779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8250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CC198F10-6F43-F9D8-B961-3A5FD6406536}"/>
              </a:ext>
            </a:extLst>
          </p:cNvPr>
          <p:cNvSpPr/>
          <p:nvPr/>
        </p:nvSpPr>
        <p:spPr>
          <a:xfrm>
            <a:off x="4442908" y="2765283"/>
            <a:ext cx="2323652" cy="253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CB34A32C-B22C-E235-CAB9-3C21C8228911}"/>
              </a:ext>
            </a:extLst>
          </p:cNvPr>
          <p:cNvSpPr/>
          <p:nvPr/>
        </p:nvSpPr>
        <p:spPr>
          <a:xfrm>
            <a:off x="5079402" y="2295581"/>
            <a:ext cx="2009887" cy="253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B53793A3-ADC1-58CF-9A59-DA089F6F49CD}"/>
              </a:ext>
            </a:extLst>
          </p:cNvPr>
          <p:cNvSpPr/>
          <p:nvPr/>
        </p:nvSpPr>
        <p:spPr>
          <a:xfrm>
            <a:off x="2433021" y="1870912"/>
            <a:ext cx="2009887" cy="253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1CD3DA73-EC8F-F926-ACD3-1FAB7CB2C664}"/>
              </a:ext>
            </a:extLst>
          </p:cNvPr>
          <p:cNvSpPr/>
          <p:nvPr/>
        </p:nvSpPr>
        <p:spPr>
          <a:xfrm>
            <a:off x="1583167" y="1384434"/>
            <a:ext cx="2676861" cy="2536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Background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/>
              <p:nvPr/>
            </p:nvSpPr>
            <p:spPr>
              <a:xfrm>
                <a:off x="6450" y="749985"/>
                <a:ext cx="9131100" cy="10164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Independent Actor-Critic (IAC)</a:t>
                </a:r>
              </a:p>
              <a:p>
                <a:pPr lvl="7">
                  <a:lnSpc>
                    <a:spcPct val="150000"/>
                  </a:lnSpc>
                </a:pPr>
                <a:r>
                  <a:rPr lang="en-US" altLang="ko-KR" sz="2000" dirty="0"/>
                  <a:t>     Based on Independent Q-learning (Tan, 1993)</a:t>
                </a:r>
              </a:p>
              <a:p>
                <a:pPr lvl="7">
                  <a:lnSpc>
                    <a:spcPct val="150000"/>
                  </a:lnSpc>
                </a:pPr>
                <a:r>
                  <a:rPr lang="en-US" altLang="ko-KR" sz="2000" dirty="0"/>
                  <a:t>     </a:t>
                </a:r>
                <a:r>
                  <a:rPr lang="en-US" altLang="ko-KR" sz="1800" dirty="0"/>
                  <a:t>Speedy learning by sharing parameters (e.g., one actor-critic is used by all agents)</a:t>
                </a:r>
              </a:p>
              <a:p>
                <a:pPr lvl="7">
                  <a:lnSpc>
                    <a:spcPct val="150000"/>
                  </a:lnSpc>
                </a:pPr>
                <a:r>
                  <a:rPr lang="en-US" altLang="ko-KR" sz="2000" b="1" dirty="0"/>
                  <a:t>     </a:t>
                </a:r>
                <a:r>
                  <a:rPr lang="en-US" altLang="ko-KR" sz="2000" dirty="0"/>
                  <a:t>Each agents behave differently based on local observation</a:t>
                </a:r>
                <a:endParaRPr lang="en-US" altLang="ko-KR" sz="2000" b="1" dirty="0"/>
              </a:p>
              <a:p>
                <a:pPr lvl="7">
                  <a:lnSpc>
                    <a:spcPct val="150000"/>
                  </a:lnSpc>
                </a:pPr>
                <a:r>
                  <a:rPr lang="en-US" altLang="ko-KR" sz="2000" b="1" dirty="0"/>
                  <a:t>     </a:t>
                </a:r>
                <a:r>
                  <a:rPr lang="en-US" altLang="ko-KR" sz="2000" dirty="0"/>
                  <a:t>Each agent’s critic estimates only a local value function</a:t>
                </a:r>
              </a:p>
              <a:p>
                <a:pPr lvl="7">
                  <a:lnSpc>
                    <a:spcPct val="150000"/>
                  </a:lnSpc>
                </a:pPr>
                <a:r>
                  <a:rPr lang="en-US" altLang="ko-KR" sz="2000" dirty="0"/>
                  <a:t>     Condition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ko-KR" sz="2000" dirty="0"/>
                  <a:t> not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ko-KR" sz="2000" dirty="0"/>
              </a:p>
              <a:p>
                <a:pPr marL="342900" lvl="7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altLang="ko-KR" sz="2000" b="1" dirty="0"/>
                  <a:t>Advantage function of IAC</a:t>
                </a:r>
              </a:p>
              <a:p>
                <a:pPr lvl="7">
                  <a:lnSpc>
                    <a:spcPct val="150000"/>
                  </a:lnSpc>
                </a:pPr>
                <a:r>
                  <a:rPr lang="en-US" altLang="ko-KR" sz="2000" dirty="0"/>
                  <a:t>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ko-KR" sz="2000" dirty="0"/>
                  <a:t> = action-observation history)</a:t>
                </a:r>
              </a:p>
              <a:p>
                <a:pPr lvl="7">
                  <a:lnSpc>
                    <a:spcPct val="150000"/>
                  </a:lnSpc>
                </a:pPr>
                <a:endParaRPr lang="en-US" altLang="ko-KR" sz="2000" dirty="0"/>
              </a:p>
              <a:p>
                <a:pPr lvl="7">
                  <a:lnSpc>
                    <a:spcPct val="150000"/>
                  </a:lnSpc>
                </a:pPr>
                <a:endParaRPr lang="en-US" altLang="ko-KR" sz="2000" dirty="0"/>
              </a:p>
              <a:p>
                <a:pPr lvl="7">
                  <a:lnSpc>
                    <a:spcPct val="150000"/>
                  </a:lnSpc>
                </a:pPr>
                <a:endParaRPr lang="en-US" altLang="ko-KR" sz="2000" b="1" dirty="0"/>
              </a:p>
              <a:p>
                <a:pPr lvl="7">
                  <a:lnSpc>
                    <a:spcPct val="150000"/>
                  </a:lnSpc>
                </a:pPr>
                <a:r>
                  <a:rPr lang="en-US" altLang="ko-KR" sz="2000" b="1" dirty="0"/>
                  <a:t>   </a:t>
                </a:r>
                <a:endParaRPr lang="en-US" altLang="ko-KR" sz="200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sym typeface="Wingdings" pitchFamily="2" charset="2"/>
                  </a:rPr>
                  <a:t>   </a:t>
                </a:r>
                <a:r>
                  <a:rPr lang="en-US" altLang="ko-KR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" y="749985"/>
                <a:ext cx="9131100" cy="10164962"/>
              </a:xfrm>
              <a:prstGeom prst="rect">
                <a:avLst/>
              </a:prstGeom>
              <a:blipFill>
                <a:blip r:embed="rId3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44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US" sz="3600" dirty="0"/>
              <a:t>Background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6450" y="749985"/>
            <a:ext cx="9131100" cy="728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IAC’s Problems</a:t>
            </a:r>
          </a:p>
          <a:p>
            <a:pPr lvl="7">
              <a:lnSpc>
                <a:spcPct val="150000"/>
              </a:lnSpc>
            </a:pPr>
            <a:r>
              <a:rPr lang="en-US" altLang="ko-KR" sz="2000" dirty="0"/>
              <a:t>     Cause: Lack of information sharing</a:t>
            </a:r>
          </a:p>
          <a:p>
            <a:pPr lvl="7">
              <a:lnSpc>
                <a:spcPct val="150000"/>
              </a:lnSpc>
            </a:pPr>
            <a:r>
              <a:rPr lang="en-US" altLang="ko-KR" sz="2000" dirty="0">
                <a:sym typeface="Wingdings" pitchFamily="2" charset="2"/>
              </a:rPr>
              <a:t>     Problem1: Difficulty of learning coordinate strategies</a:t>
            </a:r>
          </a:p>
          <a:p>
            <a:pPr lvl="7">
              <a:lnSpc>
                <a:spcPct val="150000"/>
              </a:lnSpc>
            </a:pPr>
            <a:r>
              <a:rPr lang="en-US" altLang="ko-KR" sz="2000" dirty="0">
                <a:sym typeface="Wingdings" pitchFamily="2" charset="2"/>
              </a:rPr>
              <a:t>     Problem2: Difficulty of estimating the contribution of each agents</a:t>
            </a:r>
            <a:endParaRPr lang="en-US" altLang="ko-KR" sz="2000" dirty="0"/>
          </a:p>
          <a:p>
            <a:pPr lvl="7">
              <a:lnSpc>
                <a:spcPct val="150000"/>
              </a:lnSpc>
            </a:pPr>
            <a:endParaRPr lang="en-US" altLang="ko-KR" sz="2000" b="1" dirty="0"/>
          </a:p>
          <a:p>
            <a:pPr lvl="7">
              <a:lnSpc>
                <a:spcPct val="150000"/>
              </a:lnSpc>
            </a:pPr>
            <a:r>
              <a:rPr lang="en-US" altLang="ko-KR" sz="2000" b="1" dirty="0"/>
              <a:t>     </a:t>
            </a:r>
            <a:r>
              <a:rPr lang="en-US" altLang="ko-KR" sz="2000" b="1" dirty="0">
                <a:sym typeface="Wingdings" pitchFamily="2" charset="2"/>
              </a:rPr>
              <a:t> COMA deals with the problems efficiently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   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890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D1A64E-E9C8-0A29-6FCE-572EDBA83C6D}"/>
              </a:ext>
            </a:extLst>
          </p:cNvPr>
          <p:cNvSpPr/>
          <p:nvPr/>
        </p:nvSpPr>
        <p:spPr>
          <a:xfrm>
            <a:off x="0" y="2240558"/>
            <a:ext cx="1569027" cy="435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Table of Contents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800763" y="4855870"/>
            <a:ext cx="337587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12899" y="749986"/>
            <a:ext cx="8774965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Introduction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Background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Method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Experiment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Quiz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86092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Method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6450" y="749985"/>
            <a:ext cx="8627411" cy="543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lt"/>
                <a:ea typeface="Cambria Math" panose="02040503050406030204" pitchFamily="18" charset="0"/>
              </a:rPr>
              <a:t>   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</a:t>
            </a: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   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1D5B5C-9D08-7036-7044-489445AA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81" y="1559298"/>
            <a:ext cx="8672635" cy="3167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1A33BB-FBCB-EC8F-2D7D-CC16B928915C}"/>
              </a:ext>
            </a:extLst>
          </p:cNvPr>
          <p:cNvSpPr txBox="1"/>
          <p:nvPr/>
        </p:nvSpPr>
        <p:spPr>
          <a:xfrm>
            <a:off x="-4813" y="759978"/>
            <a:ext cx="457681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Overall Structure for COMA</a:t>
            </a:r>
          </a:p>
        </p:txBody>
      </p:sp>
    </p:spTree>
    <p:extLst>
      <p:ext uri="{BB962C8B-B14F-4D97-AF65-F5344CB8AC3E}">
        <p14:creationId xmlns:p14="http://schemas.microsoft.com/office/powerpoint/2010/main" val="280627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504848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Method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78241" y="4855870"/>
            <a:ext cx="360110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6450" y="754981"/>
            <a:ext cx="9131100" cy="589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Main Ideas of COMA</a:t>
            </a:r>
          </a:p>
          <a:p>
            <a:pPr marL="457200" lvl="1" indent="-457200">
              <a:lnSpc>
                <a:spcPct val="150000"/>
              </a:lnSpc>
              <a:buAutoNum type="arabicParenR"/>
            </a:pPr>
            <a:r>
              <a:rPr lang="en-US" altLang="ko-KR" sz="2000" dirty="0"/>
              <a:t>Centralized critic</a:t>
            </a:r>
          </a:p>
          <a:p>
            <a:pPr marL="457200" lvl="1" indent="-457200">
              <a:lnSpc>
                <a:spcPct val="150000"/>
              </a:lnSpc>
              <a:buAutoNum type="arabicParenR"/>
            </a:pPr>
            <a:r>
              <a:rPr lang="en-US" altLang="ko-KR" sz="2000" dirty="0">
                <a:sym typeface="Wingdings" pitchFamily="2" charset="2"/>
              </a:rPr>
              <a:t>Counterfactual baseline</a:t>
            </a:r>
          </a:p>
          <a:p>
            <a:pPr marL="457200" lvl="1" indent="-457200">
              <a:lnSpc>
                <a:spcPct val="150000"/>
              </a:lnSpc>
              <a:buAutoNum type="arabicParenR"/>
            </a:pPr>
            <a:r>
              <a:rPr lang="en-US" altLang="ko-KR" sz="2000" dirty="0">
                <a:sym typeface="Wingdings" pitchFamily="2" charset="2"/>
              </a:rPr>
              <a:t>Critic representation</a:t>
            </a:r>
            <a:endParaRPr lang="en-US" altLang="ko-KR" sz="16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     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   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1654E1-B193-33E8-7CB1-49B92B6A1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688" y="1323416"/>
            <a:ext cx="5194475" cy="30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E0628CE2-FCAD-6265-BE2D-056392CBF6F0}"/>
              </a:ext>
            </a:extLst>
          </p:cNvPr>
          <p:cNvSpPr/>
          <p:nvPr/>
        </p:nvSpPr>
        <p:spPr>
          <a:xfrm>
            <a:off x="1124551" y="1313544"/>
            <a:ext cx="1994034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504848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Method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78241" y="4855870"/>
            <a:ext cx="360110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12900" y="754981"/>
            <a:ext cx="9124650" cy="589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COMA</a:t>
            </a:r>
          </a:p>
          <a:p>
            <a:r>
              <a:rPr lang="en-US" altLang="ko-KR" sz="2000" dirty="0"/>
              <a:t>    Idea1: Centralized critic </a:t>
            </a:r>
            <a:r>
              <a:rPr lang="en-US" altLang="ko-KR" sz="2000" dirty="0">
                <a:sym typeface="Wingdings" pitchFamily="2" charset="2"/>
              </a:rPr>
              <a:t> Using joint action + all available state information</a:t>
            </a:r>
            <a:endParaRPr lang="ko-US" altLang="en-US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   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BEBB27-CD13-7961-752F-4D8314B6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62" y="1777594"/>
            <a:ext cx="5194475" cy="30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5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Table of Contents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863163" y="4855870"/>
            <a:ext cx="275187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6450" y="749986"/>
            <a:ext cx="9144000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Introduction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Background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Method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Experiment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Quiz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8295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E0628CE2-FCAD-6265-BE2D-056392CBF6F0}"/>
              </a:ext>
            </a:extLst>
          </p:cNvPr>
          <p:cNvSpPr/>
          <p:nvPr/>
        </p:nvSpPr>
        <p:spPr>
          <a:xfrm>
            <a:off x="1134176" y="1418070"/>
            <a:ext cx="275443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504848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Method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78241" y="4855870"/>
            <a:ext cx="360110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/>
              <p:nvPr/>
            </p:nvSpPr>
            <p:spPr>
              <a:xfrm>
                <a:off x="12900" y="754981"/>
                <a:ext cx="9124650" cy="10515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COMA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  Idea2: </a:t>
                </a:r>
                <a:r>
                  <a:rPr lang="en-US" altLang="ko-KR" sz="2000" dirty="0">
                    <a:sym typeface="Wingdings" pitchFamily="2" charset="2"/>
                  </a:rPr>
                  <a:t>Counterfactual baseline  </a:t>
                </a:r>
                <a:r>
                  <a:rPr lang="en-US" altLang="ko-KR" sz="2000" dirty="0">
                    <a:solidFill>
                      <a:srgbClr val="FF0000"/>
                    </a:solidFill>
                    <a:sym typeface="Wingdings" pitchFamily="2" charset="2"/>
                  </a:rPr>
                  <a:t>credit assignment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ym typeface="Wingdings" pitchFamily="2" charset="2"/>
                  </a:rPr>
                  <a:t>    </a:t>
                </a: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altLang="ko-KR" sz="2000" b="1" dirty="0">
                    <a:sym typeface="Wingdings" pitchFamily="2" charset="2"/>
                  </a:rPr>
                  <a:t>Problems of Related Work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ym typeface="Wingdings" pitchFamily="2" charset="2"/>
                  </a:rPr>
                  <a:t>    1) TD error Estimation: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ym typeface="Wingdings" pitchFamily="2" charset="2"/>
                  </a:rPr>
                  <a:t>     Failing to address a key credit assignment problem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b="1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ym typeface="Wingdings" pitchFamily="2" charset="2"/>
                  </a:rPr>
                  <a:t>    2) Difference rewards: 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ym typeface="Wingdings" pitchFamily="2" charset="2"/>
                  </a:rPr>
                  <a:t>    Extra simulation &amp; Difficulty of choosing default action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ko-KR" sz="2000" dirty="0">
                    <a:sym typeface="Wingdings" pitchFamily="2" charset="2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sym typeface="Wingdings" pitchFamily="2" charset="2"/>
                  </a:rPr>
                  <a:t>   </a:t>
                </a:r>
                <a:r>
                  <a:rPr lang="en-US" altLang="ko-KR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0" y="754981"/>
                <a:ext cx="9124650" cy="10515123"/>
              </a:xfrm>
              <a:prstGeom prst="rect">
                <a:avLst/>
              </a:prstGeom>
              <a:blipFill>
                <a:blip r:embed="rId3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20F1EB3-D91C-D173-8328-FFA67E249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264" y="2691408"/>
            <a:ext cx="6041836" cy="392851"/>
          </a:xfrm>
          <a:prstGeom prst="rect">
            <a:avLst/>
          </a:prstGeom>
        </p:spPr>
      </p:pic>
      <p:sp>
        <p:nvSpPr>
          <p:cNvPr id="9" name="Google Shape;85;p13">
            <a:extLst>
              <a:ext uri="{FF2B5EF4-FFF2-40B4-BE49-F238E27FC236}">
                <a16:creationId xmlns:a16="http://schemas.microsoft.com/office/drawing/2014/main" id="{8E00E5B9-A8AF-7C9E-5435-5E3BB6B86BF4}"/>
              </a:ext>
            </a:extLst>
          </p:cNvPr>
          <p:cNvSpPr/>
          <p:nvPr/>
        </p:nvSpPr>
        <p:spPr>
          <a:xfrm>
            <a:off x="5954829" y="2761000"/>
            <a:ext cx="3044792" cy="253666"/>
          </a:xfrm>
          <a:prstGeom prst="rect">
            <a:avLst/>
          </a:prstGeom>
          <a:solidFill>
            <a:schemeClr val="accent1">
              <a:alpha val="3972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85;p13">
            <a:extLst>
              <a:ext uri="{FF2B5EF4-FFF2-40B4-BE49-F238E27FC236}">
                <a16:creationId xmlns:a16="http://schemas.microsoft.com/office/drawing/2014/main" id="{2C6C1CB9-743B-24E7-5FA7-99C78DB5069B}"/>
              </a:ext>
            </a:extLst>
          </p:cNvPr>
          <p:cNvSpPr/>
          <p:nvPr/>
        </p:nvSpPr>
        <p:spPr>
          <a:xfrm>
            <a:off x="4570763" y="4158278"/>
            <a:ext cx="1570155" cy="253666"/>
          </a:xfrm>
          <a:prstGeom prst="rect">
            <a:avLst/>
          </a:prstGeom>
          <a:solidFill>
            <a:schemeClr val="accent1">
              <a:alpha val="4031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8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5;p13">
            <a:extLst>
              <a:ext uri="{FF2B5EF4-FFF2-40B4-BE49-F238E27FC236}">
                <a16:creationId xmlns:a16="http://schemas.microsoft.com/office/drawing/2014/main" id="{914D742C-2D64-417C-1DA6-B1FC378FE433}"/>
              </a:ext>
            </a:extLst>
          </p:cNvPr>
          <p:cNvSpPr/>
          <p:nvPr/>
        </p:nvSpPr>
        <p:spPr>
          <a:xfrm>
            <a:off x="1134177" y="1379995"/>
            <a:ext cx="2658177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504848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Method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78241" y="4855870"/>
            <a:ext cx="360110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/>
              <p:nvPr/>
            </p:nvSpPr>
            <p:spPr>
              <a:xfrm>
                <a:off x="-6449" y="752471"/>
                <a:ext cx="8779041" cy="10515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COMA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  Idea2: </a:t>
                </a:r>
                <a:r>
                  <a:rPr lang="en-US" altLang="ko-KR" sz="2000" dirty="0">
                    <a:sym typeface="Wingdings" pitchFamily="2" charset="2"/>
                  </a:rPr>
                  <a:t>Counterfactual baseline  </a:t>
                </a:r>
                <a:r>
                  <a:rPr lang="en-US" altLang="ko-KR" sz="2000" dirty="0">
                    <a:solidFill>
                      <a:srgbClr val="FF0000"/>
                    </a:solidFill>
                    <a:sym typeface="Wingdings" pitchFamily="2" charset="2"/>
                  </a:rPr>
                  <a:t>credit assignment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b="1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b="1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ym typeface="Wingdings" pitchFamily="2" charset="2"/>
                  </a:rPr>
                  <a:t>     Marginalizing 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𝒖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𝒂</m:t>
                        </m:r>
                      </m:sup>
                    </m:sSup>
                  </m:oMath>
                </a14:m>
                <a:r>
                  <a:rPr lang="en-US" altLang="ko-KR" sz="2000" b="1" dirty="0">
                    <a:sym typeface="Wingdings" pitchFamily="2" charset="2"/>
                  </a:rPr>
                  <a:t>, while keeping the other agents’ actions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𝒖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𝒂</m:t>
                        </m:r>
                      </m:sup>
                    </m:sSup>
                  </m:oMath>
                </a14:m>
                <a:endParaRPr lang="en-US" altLang="ko-KR" sz="2000" b="1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ym typeface="Wingdings" pitchFamily="2" charset="2"/>
                  </a:rPr>
                  <a:t>    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𝒂</m:t>
                            </m:r>
                          </m:sup>
                        </m:s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𝒔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𝒖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𝒂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2000" dirty="0">
                    <a:sym typeface="Wingdings" pitchFamily="2" charset="2"/>
                  </a:rPr>
                  <a:t> can computed when only agent</a:t>
                </a:r>
                <a:r>
                  <a:rPr lang="en-US" altLang="ko-KR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𝒂</m:t>
                    </m:r>
                  </m:oMath>
                </a14:m>
                <a:r>
                  <a:rPr lang="en-US" altLang="ko-KR" sz="2000" dirty="0">
                    <a:sym typeface="Wingdings" pitchFamily="2" charset="2"/>
                  </a:rPr>
                  <a:t>’s action changes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ym typeface="Wingdings" pitchFamily="2" charset="2"/>
                  </a:rPr>
                  <a:t>     Do not need to extra simulation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ym typeface="Wingdings" pitchFamily="2" charset="2"/>
                  </a:rPr>
                  <a:t>    </a:t>
                </a: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US" altLang="ko-KR" sz="2000" b="1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sym typeface="Wingdings" pitchFamily="2" charset="2"/>
                  </a:rPr>
                  <a:t>   </a:t>
                </a:r>
                <a:r>
                  <a:rPr lang="en-US" altLang="ko-KR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49" y="752471"/>
                <a:ext cx="8779041" cy="10515123"/>
              </a:xfrm>
              <a:prstGeom prst="rect">
                <a:avLst/>
              </a:prstGeom>
              <a:blipFill>
                <a:blip r:embed="rId3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0875C727-7975-B776-5606-8D53CEADF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61" y="1860665"/>
            <a:ext cx="6032270" cy="640080"/>
          </a:xfrm>
          <a:prstGeom prst="rect">
            <a:avLst/>
          </a:prstGeom>
        </p:spPr>
      </p:pic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01997D60-96B7-0AA1-D615-8C4AD1811E5A}"/>
              </a:ext>
            </a:extLst>
          </p:cNvPr>
          <p:cNvSpPr/>
          <p:nvPr/>
        </p:nvSpPr>
        <p:spPr>
          <a:xfrm>
            <a:off x="4288243" y="1860665"/>
            <a:ext cx="3449054" cy="641094"/>
          </a:xfrm>
          <a:prstGeom prst="rect">
            <a:avLst/>
          </a:prstGeom>
          <a:solidFill>
            <a:schemeClr val="accent1">
              <a:alpha val="3972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26519D-27E8-C298-DEAA-5FD0A44BC526}"/>
                  </a:ext>
                </a:extLst>
              </p:cNvPr>
              <p:cNvSpPr txBox="1"/>
              <p:nvPr/>
            </p:nvSpPr>
            <p:spPr>
              <a:xfrm>
                <a:off x="1663756" y="2457236"/>
                <a:ext cx="5374744" cy="590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</m:sSubSup>
                      <m:sSup>
                        <m:s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8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26519D-27E8-C298-DEAA-5FD0A44BC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56" y="2457236"/>
                <a:ext cx="5374744" cy="590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E2FAFC-52A0-E8C5-2BC6-9FDB679524B9}"/>
              </a:ext>
            </a:extLst>
          </p:cNvPr>
          <p:cNvCxnSpPr>
            <a:cxnSpLocks/>
          </p:cNvCxnSpPr>
          <p:nvPr/>
        </p:nvCxnSpPr>
        <p:spPr>
          <a:xfrm>
            <a:off x="2176272" y="2258674"/>
            <a:ext cx="1501499" cy="46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5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504848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Numerical Example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78241" y="4855870"/>
            <a:ext cx="360110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/>
              <p:nvPr/>
            </p:nvSpPr>
            <p:spPr>
              <a:xfrm>
                <a:off x="6450" y="773642"/>
                <a:ext cx="9143999" cy="8693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EX1) Calculate (counterfactual) </a:t>
                </a:r>
                <a:r>
                  <a:rPr lang="en-US" altLang="ko-KR" sz="2000" b="1" dirty="0">
                    <a:sym typeface="Wingdings" pitchFamily="2" charset="2"/>
                  </a:rPr>
                  <a:t>advantage function</a:t>
                </a: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ko-KR" sz="2000" dirty="0"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US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  * Assume that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ko-US" altLang="en-US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b="1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ym typeface="Wingdings" pitchFamily="2" charset="2"/>
                  </a:rPr>
                  <a:t> </a:t>
                </a: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sym typeface="Wingdings" pitchFamily="2" charset="2"/>
                  </a:rPr>
                  <a:t>   </a:t>
                </a:r>
                <a:r>
                  <a:rPr lang="en-US" altLang="ko-KR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" y="773642"/>
                <a:ext cx="9143999" cy="8693470"/>
              </a:xfrm>
              <a:prstGeom prst="rect">
                <a:avLst/>
              </a:prstGeom>
              <a:blipFill>
                <a:blip r:embed="rId3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2E1C69D0-8599-1297-1A4A-0272ED66DC9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6135" y="2754104"/>
              <a:ext cx="5184051" cy="675640"/>
            </p:xfrm>
            <a:graphic>
              <a:graphicData uri="http://schemas.openxmlformats.org/drawingml/2006/table">
                <a:tbl>
                  <a:tblPr firstRow="1" bandRow="1">
                    <a:tableStyleId>{DA5B2040-0373-4AB5-8C16-54180E59C3D7}</a:tableStyleId>
                  </a:tblPr>
                  <a:tblGrid>
                    <a:gridCol w="1728017">
                      <a:extLst>
                        <a:ext uri="{9D8B030D-6E8A-4147-A177-3AD203B41FA5}">
                          <a16:colId xmlns:a16="http://schemas.microsoft.com/office/drawing/2014/main" val="4106958864"/>
                        </a:ext>
                      </a:extLst>
                    </a:gridCol>
                    <a:gridCol w="1728017">
                      <a:extLst>
                        <a:ext uri="{9D8B030D-6E8A-4147-A177-3AD203B41FA5}">
                          <a16:colId xmlns:a16="http://schemas.microsoft.com/office/drawing/2014/main" val="103999409"/>
                        </a:ext>
                      </a:extLst>
                    </a:gridCol>
                    <a:gridCol w="1728017">
                      <a:extLst>
                        <a:ext uri="{9D8B030D-6E8A-4147-A177-3AD203B41FA5}">
                          <a16:colId xmlns:a16="http://schemas.microsoft.com/office/drawing/2014/main" val="112308346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sz="1200" dirty="0"/>
                            <a:t>Policy function table</a:t>
                          </a:r>
                          <a:endParaRPr lang="ko-US" altLang="en-US" sz="120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9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𝝉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0.4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0.6</a:t>
                          </a:r>
                          <a:endParaRPr lang="ko-US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4246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2E1C69D0-8599-1297-1A4A-0272ED66DC9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6135" y="2754104"/>
              <a:ext cx="5184051" cy="675640"/>
            </p:xfrm>
            <a:graphic>
              <a:graphicData uri="http://schemas.openxmlformats.org/drawingml/2006/table">
                <a:tbl>
                  <a:tblPr firstRow="1" bandRow="1">
                    <a:tableStyleId>{DA5B2040-0373-4AB5-8C16-54180E59C3D7}</a:tableStyleId>
                  </a:tblPr>
                  <a:tblGrid>
                    <a:gridCol w="1728017">
                      <a:extLst>
                        <a:ext uri="{9D8B030D-6E8A-4147-A177-3AD203B41FA5}">
                          <a16:colId xmlns:a16="http://schemas.microsoft.com/office/drawing/2014/main" val="4106958864"/>
                        </a:ext>
                      </a:extLst>
                    </a:gridCol>
                    <a:gridCol w="1728017">
                      <a:extLst>
                        <a:ext uri="{9D8B030D-6E8A-4147-A177-3AD203B41FA5}">
                          <a16:colId xmlns:a16="http://schemas.microsoft.com/office/drawing/2014/main" val="103999409"/>
                        </a:ext>
                      </a:extLst>
                    </a:gridCol>
                    <a:gridCol w="1728017">
                      <a:extLst>
                        <a:ext uri="{9D8B030D-6E8A-4147-A177-3AD203B41FA5}">
                          <a16:colId xmlns:a16="http://schemas.microsoft.com/office/drawing/2014/main" val="112308346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sz="1200" dirty="0"/>
                            <a:t>Policy function table</a:t>
                          </a:r>
                          <a:endParaRPr lang="ko-US" altLang="en-US" sz="120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r="-100000" b="-1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201471" r="-735" b="-12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9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735" t="-83333" r="-20147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0.4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0.6</a:t>
                          </a:r>
                          <a:endParaRPr lang="ko-US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4246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E5225815-BDF5-D31B-E5F2-6C4F3FC01EB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5759" y="3637153"/>
              <a:ext cx="5184051" cy="767080"/>
            </p:xfrm>
            <a:graphic>
              <a:graphicData uri="http://schemas.openxmlformats.org/drawingml/2006/table">
                <a:tbl>
                  <a:tblPr firstRow="1" bandRow="1">
                    <a:tableStyleId>{DA5B2040-0373-4AB5-8C16-54180E59C3D7}</a:tableStyleId>
                  </a:tblPr>
                  <a:tblGrid>
                    <a:gridCol w="1728017">
                      <a:extLst>
                        <a:ext uri="{9D8B030D-6E8A-4147-A177-3AD203B41FA5}">
                          <a16:colId xmlns:a16="http://schemas.microsoft.com/office/drawing/2014/main" val="4106958864"/>
                        </a:ext>
                      </a:extLst>
                    </a:gridCol>
                    <a:gridCol w="1728017">
                      <a:extLst>
                        <a:ext uri="{9D8B030D-6E8A-4147-A177-3AD203B41FA5}">
                          <a16:colId xmlns:a16="http://schemas.microsoft.com/office/drawing/2014/main" val="103999409"/>
                        </a:ext>
                      </a:extLst>
                    </a:gridCol>
                    <a:gridCol w="1728017">
                      <a:extLst>
                        <a:ext uri="{9D8B030D-6E8A-4147-A177-3AD203B41FA5}">
                          <a16:colId xmlns:a16="http://schemas.microsoft.com/office/drawing/2014/main" val="112308346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sz="1800" b="0" dirty="0"/>
                            <a:t>Q value table</a:t>
                          </a:r>
                          <a:endParaRPr lang="ko-US" altLang="en-US" sz="18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US" altLang="en-US" sz="20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b="0" dirty="0" smtClean="0"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b="0" i="0" dirty="0" smtClean="0"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b="0" i="0" dirty="0" smtClean="0"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US" altLang="en-US" sz="20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9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2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3</a:t>
                          </a:r>
                          <a:endParaRPr lang="ko-US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4246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E5225815-BDF5-D31B-E5F2-6C4F3FC01EB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5759" y="3637153"/>
              <a:ext cx="5184051" cy="767080"/>
            </p:xfrm>
            <a:graphic>
              <a:graphicData uri="http://schemas.openxmlformats.org/drawingml/2006/table">
                <a:tbl>
                  <a:tblPr firstRow="1" bandRow="1">
                    <a:tableStyleId>{DA5B2040-0373-4AB5-8C16-54180E59C3D7}</a:tableStyleId>
                  </a:tblPr>
                  <a:tblGrid>
                    <a:gridCol w="1728017">
                      <a:extLst>
                        <a:ext uri="{9D8B030D-6E8A-4147-A177-3AD203B41FA5}">
                          <a16:colId xmlns:a16="http://schemas.microsoft.com/office/drawing/2014/main" val="4106958864"/>
                        </a:ext>
                      </a:extLst>
                    </a:gridCol>
                    <a:gridCol w="1728017">
                      <a:extLst>
                        <a:ext uri="{9D8B030D-6E8A-4147-A177-3AD203B41FA5}">
                          <a16:colId xmlns:a16="http://schemas.microsoft.com/office/drawing/2014/main" val="103999409"/>
                        </a:ext>
                      </a:extLst>
                    </a:gridCol>
                    <a:gridCol w="1728017">
                      <a:extLst>
                        <a:ext uri="{9D8B030D-6E8A-4147-A177-3AD203B41FA5}">
                          <a16:colId xmlns:a16="http://schemas.microsoft.com/office/drawing/2014/main" val="112308346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sz="1800" b="0" dirty="0"/>
                            <a:t>Q value table</a:t>
                          </a:r>
                          <a:endParaRPr lang="ko-US" altLang="en-US" sz="18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5"/>
                          <a:stretch>
                            <a:fillRect l="-99270" t="-6250" r="-100000" b="-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5"/>
                          <a:stretch>
                            <a:fillRect l="-200735" t="-6250" r="-735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9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2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3</a:t>
                          </a:r>
                          <a:endParaRPr lang="ko-US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4246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951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504848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Numerical Example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78241" y="4855870"/>
            <a:ext cx="360110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/>
              <p:nvPr/>
            </p:nvSpPr>
            <p:spPr>
              <a:xfrm>
                <a:off x="6450" y="754981"/>
                <a:ext cx="9143999" cy="8693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EX1) Calculate </a:t>
                </a:r>
                <a:r>
                  <a:rPr lang="en-US" altLang="ko-KR" sz="2000" b="1" dirty="0">
                    <a:sym typeface="Wingdings" pitchFamily="2" charset="2"/>
                  </a:rPr>
                  <a:t>advantage function</a:t>
                </a: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ko-KR" sz="2000" dirty="0"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US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  * Assume that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ko-US" altLang="en-US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b="1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ym typeface="Wingdings" pitchFamily="2" charset="2"/>
                  </a:rPr>
                  <a:t> </a:t>
                </a: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sym typeface="Wingdings" pitchFamily="2" charset="2"/>
                  </a:rPr>
                  <a:t>   </a:t>
                </a:r>
                <a:r>
                  <a:rPr lang="en-US" altLang="ko-KR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" y="754981"/>
                <a:ext cx="9143999" cy="8693470"/>
              </a:xfrm>
              <a:prstGeom prst="rect">
                <a:avLst/>
              </a:prstGeom>
              <a:blipFill>
                <a:blip r:embed="rId3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2E1C69D0-8599-1297-1A4A-0272ED66DC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6046266"/>
                  </p:ext>
                </p:extLst>
              </p:nvPr>
            </p:nvGraphicFramePr>
            <p:xfrm>
              <a:off x="356135" y="2754104"/>
              <a:ext cx="5184051" cy="675640"/>
            </p:xfrm>
            <a:graphic>
              <a:graphicData uri="http://schemas.openxmlformats.org/drawingml/2006/table">
                <a:tbl>
                  <a:tblPr firstRow="1" bandRow="1">
                    <a:tableStyleId>{DA5B2040-0373-4AB5-8C16-54180E59C3D7}</a:tableStyleId>
                  </a:tblPr>
                  <a:tblGrid>
                    <a:gridCol w="1728017">
                      <a:extLst>
                        <a:ext uri="{9D8B030D-6E8A-4147-A177-3AD203B41FA5}">
                          <a16:colId xmlns:a16="http://schemas.microsoft.com/office/drawing/2014/main" val="4106958864"/>
                        </a:ext>
                      </a:extLst>
                    </a:gridCol>
                    <a:gridCol w="1728017">
                      <a:extLst>
                        <a:ext uri="{9D8B030D-6E8A-4147-A177-3AD203B41FA5}">
                          <a16:colId xmlns:a16="http://schemas.microsoft.com/office/drawing/2014/main" val="103999409"/>
                        </a:ext>
                      </a:extLst>
                    </a:gridCol>
                    <a:gridCol w="1728017">
                      <a:extLst>
                        <a:ext uri="{9D8B030D-6E8A-4147-A177-3AD203B41FA5}">
                          <a16:colId xmlns:a16="http://schemas.microsoft.com/office/drawing/2014/main" val="112308346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sz="1200" dirty="0"/>
                            <a:t>Policy function table</a:t>
                          </a:r>
                          <a:endParaRPr lang="ko-US" altLang="en-US" sz="120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9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𝝉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0.4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0.6</a:t>
                          </a:r>
                          <a:endParaRPr lang="ko-US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4246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2E1C69D0-8599-1297-1A4A-0272ED66DC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6046266"/>
                  </p:ext>
                </p:extLst>
              </p:nvPr>
            </p:nvGraphicFramePr>
            <p:xfrm>
              <a:off x="356135" y="2754104"/>
              <a:ext cx="5184051" cy="675640"/>
            </p:xfrm>
            <a:graphic>
              <a:graphicData uri="http://schemas.openxmlformats.org/drawingml/2006/table">
                <a:tbl>
                  <a:tblPr firstRow="1" bandRow="1">
                    <a:tableStyleId>{DA5B2040-0373-4AB5-8C16-54180E59C3D7}</a:tableStyleId>
                  </a:tblPr>
                  <a:tblGrid>
                    <a:gridCol w="1728017">
                      <a:extLst>
                        <a:ext uri="{9D8B030D-6E8A-4147-A177-3AD203B41FA5}">
                          <a16:colId xmlns:a16="http://schemas.microsoft.com/office/drawing/2014/main" val="4106958864"/>
                        </a:ext>
                      </a:extLst>
                    </a:gridCol>
                    <a:gridCol w="1728017">
                      <a:extLst>
                        <a:ext uri="{9D8B030D-6E8A-4147-A177-3AD203B41FA5}">
                          <a16:colId xmlns:a16="http://schemas.microsoft.com/office/drawing/2014/main" val="103999409"/>
                        </a:ext>
                      </a:extLst>
                    </a:gridCol>
                    <a:gridCol w="1728017">
                      <a:extLst>
                        <a:ext uri="{9D8B030D-6E8A-4147-A177-3AD203B41FA5}">
                          <a16:colId xmlns:a16="http://schemas.microsoft.com/office/drawing/2014/main" val="112308346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sz="1200" dirty="0"/>
                            <a:t>Policy function table</a:t>
                          </a:r>
                          <a:endParaRPr lang="ko-US" altLang="en-US" sz="120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r="-100000" b="-1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201471" r="-735" b="-12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9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735" t="-83333" r="-20147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0.4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0.6</a:t>
                          </a:r>
                          <a:endParaRPr lang="ko-US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4246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E5225815-BDF5-D31B-E5F2-6C4F3FC01E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7656161"/>
                  </p:ext>
                </p:extLst>
              </p:nvPr>
            </p:nvGraphicFramePr>
            <p:xfrm>
              <a:off x="365759" y="3637153"/>
              <a:ext cx="5184051" cy="767080"/>
            </p:xfrm>
            <a:graphic>
              <a:graphicData uri="http://schemas.openxmlformats.org/drawingml/2006/table">
                <a:tbl>
                  <a:tblPr firstRow="1" bandRow="1">
                    <a:tableStyleId>{DA5B2040-0373-4AB5-8C16-54180E59C3D7}</a:tableStyleId>
                  </a:tblPr>
                  <a:tblGrid>
                    <a:gridCol w="1728017">
                      <a:extLst>
                        <a:ext uri="{9D8B030D-6E8A-4147-A177-3AD203B41FA5}">
                          <a16:colId xmlns:a16="http://schemas.microsoft.com/office/drawing/2014/main" val="4106958864"/>
                        </a:ext>
                      </a:extLst>
                    </a:gridCol>
                    <a:gridCol w="1728017">
                      <a:extLst>
                        <a:ext uri="{9D8B030D-6E8A-4147-A177-3AD203B41FA5}">
                          <a16:colId xmlns:a16="http://schemas.microsoft.com/office/drawing/2014/main" val="103999409"/>
                        </a:ext>
                      </a:extLst>
                    </a:gridCol>
                    <a:gridCol w="1728017">
                      <a:extLst>
                        <a:ext uri="{9D8B030D-6E8A-4147-A177-3AD203B41FA5}">
                          <a16:colId xmlns:a16="http://schemas.microsoft.com/office/drawing/2014/main" val="112308346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sz="1800" b="0" dirty="0"/>
                            <a:t>Q value table</a:t>
                          </a:r>
                          <a:endParaRPr lang="ko-US" altLang="en-US" sz="18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US" altLang="en-US" sz="20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b="0" dirty="0" smtClean="0"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b="0" i="0" dirty="0" smtClean="0"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b="0" i="0" dirty="0" smtClean="0"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US" altLang="en-US" sz="20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9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2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3</a:t>
                          </a:r>
                          <a:endParaRPr lang="ko-US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4246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E5225815-BDF5-D31B-E5F2-6C4F3FC01E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7656161"/>
                  </p:ext>
                </p:extLst>
              </p:nvPr>
            </p:nvGraphicFramePr>
            <p:xfrm>
              <a:off x="365759" y="3637153"/>
              <a:ext cx="5184051" cy="767080"/>
            </p:xfrm>
            <a:graphic>
              <a:graphicData uri="http://schemas.openxmlformats.org/drawingml/2006/table">
                <a:tbl>
                  <a:tblPr firstRow="1" bandRow="1">
                    <a:tableStyleId>{DA5B2040-0373-4AB5-8C16-54180E59C3D7}</a:tableStyleId>
                  </a:tblPr>
                  <a:tblGrid>
                    <a:gridCol w="1728017">
                      <a:extLst>
                        <a:ext uri="{9D8B030D-6E8A-4147-A177-3AD203B41FA5}">
                          <a16:colId xmlns:a16="http://schemas.microsoft.com/office/drawing/2014/main" val="4106958864"/>
                        </a:ext>
                      </a:extLst>
                    </a:gridCol>
                    <a:gridCol w="1728017">
                      <a:extLst>
                        <a:ext uri="{9D8B030D-6E8A-4147-A177-3AD203B41FA5}">
                          <a16:colId xmlns:a16="http://schemas.microsoft.com/office/drawing/2014/main" val="103999409"/>
                        </a:ext>
                      </a:extLst>
                    </a:gridCol>
                    <a:gridCol w="1728017">
                      <a:extLst>
                        <a:ext uri="{9D8B030D-6E8A-4147-A177-3AD203B41FA5}">
                          <a16:colId xmlns:a16="http://schemas.microsoft.com/office/drawing/2014/main" val="112308346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sz="1800" b="0" dirty="0"/>
                            <a:t>Q value table</a:t>
                          </a:r>
                          <a:endParaRPr lang="ko-US" altLang="en-US" sz="18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5"/>
                          <a:stretch>
                            <a:fillRect l="-99270" t="-6250" r="-100000" b="-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5"/>
                          <a:stretch>
                            <a:fillRect l="-200735" t="-6250" r="-735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9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2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3</a:t>
                          </a:r>
                          <a:endParaRPr lang="ko-US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4246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0E1D0E-8C04-C71B-B818-81376245B35A}"/>
                  </a:ext>
                </a:extLst>
              </p:cNvPr>
              <p:cNvSpPr txBox="1"/>
              <p:nvPr/>
            </p:nvSpPr>
            <p:spPr>
              <a:xfrm>
                <a:off x="5996245" y="1974594"/>
                <a:ext cx="2707768" cy="2429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1" i="1" dirty="0">
                    <a:latin typeface="Cambria Math" panose="02040503050406030204" pitchFamily="18" charset="0"/>
                  </a:rPr>
                  <a:t>Solution</a:t>
                </a:r>
                <a:endParaRPr lang="en-US" altLang="ko-KR" sz="1400" b="1" i="1" dirty="0">
                  <a:latin typeface="Cambria Math" panose="02040503050406030204" pitchFamily="18" charset="0"/>
                </a:endParaRPr>
              </a:p>
              <a:p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400" b="0" dirty="0"/>
                  <a:t>Given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US" dirty="0"/>
                  <a:t>= 3,</a:t>
                </a:r>
              </a:p>
              <a:p>
                <a:endParaRPr lang="en-US" altLang="ko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ko-KR" dirty="0"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US" dirty="0"/>
                        <m:t>)</m:t>
                      </m:r>
                    </m:oMath>
                  </m:oMathPara>
                </a14:m>
                <a:endParaRPr lang="en-US" altLang="ko-US" dirty="0"/>
              </a:p>
              <a:p>
                <a:r>
                  <a:rPr lang="en-US" altLang="ko-US" dirty="0"/>
                  <a:t>= 0.4 x 2 + 0.6 x 3 = 2.6</a:t>
                </a:r>
              </a:p>
              <a:p>
                <a:endParaRPr lang="en-US" altLang="ko-US" dirty="0"/>
              </a:p>
              <a:p>
                <a14:m>
                  <m:oMath xmlns:m="http://schemas.openxmlformats.org/officeDocument/2006/math">
                    <m:r>
                      <a:rPr lang="en-US" altLang="ko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US" dirty="0">
                    <a:solidFill>
                      <a:srgbClr val="FF0000"/>
                    </a:solidFill>
                  </a:rPr>
                  <a:t> = 3 – 2.6 = 0.4</a:t>
                </a:r>
              </a:p>
              <a:p>
                <a:endParaRPr lang="en-US" altLang="ko-US" dirty="0"/>
              </a:p>
              <a:p>
                <a:pPr algn="ctr"/>
                <a:endParaRPr lang="ko-US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0E1D0E-8C04-C71B-B818-81376245B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45" y="1974594"/>
                <a:ext cx="2707768" cy="2429639"/>
              </a:xfrm>
              <a:prstGeom prst="rect">
                <a:avLst/>
              </a:prstGeom>
              <a:blipFill>
                <a:blip r:embed="rId6"/>
                <a:stretch>
                  <a:fillRect l="-21495" t="-521" b="-2604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8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504848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Numerical Example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78241" y="4855870"/>
            <a:ext cx="360110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/>
              <p:nvPr/>
            </p:nvSpPr>
            <p:spPr>
              <a:xfrm>
                <a:off x="6450" y="754981"/>
                <a:ext cx="9143999" cy="8693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EX2) Calculate </a:t>
                </a:r>
                <a:r>
                  <a:rPr lang="en-US" altLang="ko-KR" sz="2000" b="1" dirty="0">
                    <a:sym typeface="Wingdings" pitchFamily="2" charset="2"/>
                  </a:rPr>
                  <a:t>advantage function</a:t>
                </a: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ko-KR" sz="2000" dirty="0"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US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  * Assume that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ko-US" altLang="en-US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b="1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ym typeface="Wingdings" pitchFamily="2" charset="2"/>
                  </a:rPr>
                  <a:t> </a:t>
                </a: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sym typeface="Wingdings" pitchFamily="2" charset="2"/>
                  </a:rPr>
                  <a:t>   </a:t>
                </a:r>
                <a:r>
                  <a:rPr lang="en-US" altLang="ko-KR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" y="754981"/>
                <a:ext cx="9143999" cy="8693470"/>
              </a:xfrm>
              <a:prstGeom prst="rect">
                <a:avLst/>
              </a:prstGeom>
              <a:blipFill>
                <a:blip r:embed="rId3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2E1C69D0-8599-1297-1A4A-0272ED66DC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3090413"/>
                  </p:ext>
                </p:extLst>
              </p:nvPr>
            </p:nvGraphicFramePr>
            <p:xfrm>
              <a:off x="356135" y="2754104"/>
              <a:ext cx="5184052" cy="828040"/>
            </p:xfrm>
            <a:graphic>
              <a:graphicData uri="http://schemas.openxmlformats.org/drawingml/2006/table">
                <a:tbl>
                  <a:tblPr firstRow="1" bandRow="1">
                    <a:tableStyleId>{DA5B2040-0373-4AB5-8C16-54180E59C3D7}</a:tableStyleId>
                  </a:tblPr>
                  <a:tblGrid>
                    <a:gridCol w="1296013">
                      <a:extLst>
                        <a:ext uri="{9D8B030D-6E8A-4147-A177-3AD203B41FA5}">
                          <a16:colId xmlns:a16="http://schemas.microsoft.com/office/drawing/2014/main" val="4106958864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103999409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1123083462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297303563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sz="1200" dirty="0"/>
                            <a:t>Policy function table</a:t>
                          </a:r>
                          <a:endParaRPr lang="ko-US" altLang="en-US" sz="120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9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𝝉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0.4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0.3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0.3</a:t>
                          </a:r>
                          <a:endParaRPr lang="ko-US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4246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2E1C69D0-8599-1297-1A4A-0272ED66DC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3090413"/>
                  </p:ext>
                </p:extLst>
              </p:nvPr>
            </p:nvGraphicFramePr>
            <p:xfrm>
              <a:off x="356135" y="2754104"/>
              <a:ext cx="5184052" cy="828040"/>
            </p:xfrm>
            <a:graphic>
              <a:graphicData uri="http://schemas.openxmlformats.org/drawingml/2006/table">
                <a:tbl>
                  <a:tblPr firstRow="1" bandRow="1">
                    <a:tableStyleId>{DA5B2040-0373-4AB5-8C16-54180E59C3D7}</a:tableStyleId>
                  </a:tblPr>
                  <a:tblGrid>
                    <a:gridCol w="1296013">
                      <a:extLst>
                        <a:ext uri="{9D8B030D-6E8A-4147-A177-3AD203B41FA5}">
                          <a16:colId xmlns:a16="http://schemas.microsoft.com/office/drawing/2014/main" val="4106958864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103999409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1123083462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29730356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sz="1200" dirty="0"/>
                            <a:t>Policy function table</a:t>
                          </a:r>
                          <a:endParaRPr lang="ko-US" altLang="en-US" sz="120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r="-199029" b="-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201961" r="-100980" b="-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301961" r="-980" b="-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9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980" t="-123333" r="-30196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0.4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0.3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0.3</a:t>
                          </a:r>
                          <a:endParaRPr lang="ko-US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4246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E5225815-BDF5-D31B-E5F2-6C4F3FC01E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2379025"/>
                  </p:ext>
                </p:extLst>
              </p:nvPr>
            </p:nvGraphicFramePr>
            <p:xfrm>
              <a:off x="356135" y="3791389"/>
              <a:ext cx="5184052" cy="889000"/>
            </p:xfrm>
            <a:graphic>
              <a:graphicData uri="http://schemas.openxmlformats.org/drawingml/2006/table">
                <a:tbl>
                  <a:tblPr firstRow="1" bandRow="1">
                    <a:tableStyleId>{DA5B2040-0373-4AB5-8C16-54180E59C3D7}</a:tableStyleId>
                  </a:tblPr>
                  <a:tblGrid>
                    <a:gridCol w="1296013">
                      <a:extLst>
                        <a:ext uri="{9D8B030D-6E8A-4147-A177-3AD203B41FA5}">
                          <a16:colId xmlns:a16="http://schemas.microsoft.com/office/drawing/2014/main" val="4106958864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103999409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1123083462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210865531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sz="1400" b="0" dirty="0"/>
                            <a:t>Q value table</a:t>
                          </a:r>
                          <a:endParaRPr lang="ko-US" altLang="en-US" sz="14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US" altLang="en-US" sz="14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4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400" b="0" dirty="0" smtClean="0"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400" b="0" i="0" dirty="0" smtClean="0"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400" b="0" i="0" dirty="0" smtClean="0"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US" altLang="en-US" sz="14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4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400" b="0" dirty="0" smtClean="0"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400" b="0" i="0" dirty="0" smtClean="0"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400" b="0" i="0" dirty="0" smtClean="0"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US" altLang="en-US" sz="1400" b="0" dirty="0"/>
                        </a:p>
                        <a:p>
                          <a:pPr algn="ctr"/>
                          <a:endParaRPr lang="ko-US" altLang="en-US" sz="14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9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2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5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3</a:t>
                          </a:r>
                          <a:endParaRPr lang="ko-US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4246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E5225815-BDF5-D31B-E5F2-6C4F3FC01E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2379025"/>
                  </p:ext>
                </p:extLst>
              </p:nvPr>
            </p:nvGraphicFramePr>
            <p:xfrm>
              <a:off x="356135" y="3791389"/>
              <a:ext cx="5184052" cy="889000"/>
            </p:xfrm>
            <a:graphic>
              <a:graphicData uri="http://schemas.openxmlformats.org/drawingml/2006/table">
                <a:tbl>
                  <a:tblPr firstRow="1" bandRow="1">
                    <a:tableStyleId>{DA5B2040-0373-4AB5-8C16-54180E59C3D7}</a:tableStyleId>
                  </a:tblPr>
                  <a:tblGrid>
                    <a:gridCol w="1296013">
                      <a:extLst>
                        <a:ext uri="{9D8B030D-6E8A-4147-A177-3AD203B41FA5}">
                          <a16:colId xmlns:a16="http://schemas.microsoft.com/office/drawing/2014/main" val="4106958864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103999409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1123083462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210865531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sz="1400" b="0" dirty="0"/>
                            <a:t>Q value table</a:t>
                          </a:r>
                          <a:endParaRPr lang="ko-US" altLang="en-US" sz="14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439" r="-199029" b="-75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5"/>
                          <a:stretch>
                            <a:fillRect l="-201961" t="-2439" r="-100980" b="-75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5"/>
                          <a:stretch>
                            <a:fillRect l="-301961" t="-2439" r="-980" b="-7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9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2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5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3</a:t>
                          </a:r>
                          <a:endParaRPr lang="ko-US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4246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83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504848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Numerical Example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78241" y="4855870"/>
            <a:ext cx="360110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/>
              <p:nvPr/>
            </p:nvSpPr>
            <p:spPr>
              <a:xfrm>
                <a:off x="6450" y="754981"/>
                <a:ext cx="9143999" cy="8693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EX2) Calculate </a:t>
                </a:r>
                <a:r>
                  <a:rPr lang="en-US" altLang="ko-KR" sz="2000" b="1" dirty="0">
                    <a:sym typeface="Wingdings" pitchFamily="2" charset="2"/>
                  </a:rPr>
                  <a:t>advantage function</a:t>
                </a: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sub>
                      <m:sup/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ko-KR" sz="2000" dirty="0"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US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  * Assume that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ko-US" altLang="en-US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b="1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ym typeface="Wingdings" pitchFamily="2" charset="2"/>
                  </a:rPr>
                  <a:t> </a:t>
                </a: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sym typeface="Wingdings" pitchFamily="2" charset="2"/>
                  </a:rPr>
                  <a:t>   </a:t>
                </a:r>
                <a:r>
                  <a:rPr lang="en-US" altLang="ko-KR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" y="754981"/>
                <a:ext cx="9143999" cy="8693470"/>
              </a:xfrm>
              <a:prstGeom prst="rect">
                <a:avLst/>
              </a:prstGeom>
              <a:blipFill>
                <a:blip r:embed="rId3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2E1C69D0-8599-1297-1A4A-0272ED66DC9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6135" y="2754104"/>
              <a:ext cx="5184052" cy="828040"/>
            </p:xfrm>
            <a:graphic>
              <a:graphicData uri="http://schemas.openxmlformats.org/drawingml/2006/table">
                <a:tbl>
                  <a:tblPr firstRow="1" bandRow="1">
                    <a:tableStyleId>{DA5B2040-0373-4AB5-8C16-54180E59C3D7}</a:tableStyleId>
                  </a:tblPr>
                  <a:tblGrid>
                    <a:gridCol w="1296013">
                      <a:extLst>
                        <a:ext uri="{9D8B030D-6E8A-4147-A177-3AD203B41FA5}">
                          <a16:colId xmlns:a16="http://schemas.microsoft.com/office/drawing/2014/main" val="4106958864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103999409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1123083462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297303563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sz="1200" dirty="0"/>
                            <a:t>Policy function table</a:t>
                          </a:r>
                          <a:endParaRPr lang="ko-US" altLang="en-US" sz="120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9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𝝉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0.4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0.3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0.4</a:t>
                          </a:r>
                          <a:endParaRPr lang="ko-US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4246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2E1C69D0-8599-1297-1A4A-0272ED66DC9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6135" y="2754104"/>
              <a:ext cx="5184052" cy="828040"/>
            </p:xfrm>
            <a:graphic>
              <a:graphicData uri="http://schemas.openxmlformats.org/drawingml/2006/table">
                <a:tbl>
                  <a:tblPr firstRow="1" bandRow="1">
                    <a:tableStyleId>{DA5B2040-0373-4AB5-8C16-54180E59C3D7}</a:tableStyleId>
                  </a:tblPr>
                  <a:tblGrid>
                    <a:gridCol w="1296013">
                      <a:extLst>
                        <a:ext uri="{9D8B030D-6E8A-4147-A177-3AD203B41FA5}">
                          <a16:colId xmlns:a16="http://schemas.microsoft.com/office/drawing/2014/main" val="4106958864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103999409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1123083462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29730356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sz="1200" dirty="0"/>
                            <a:t>Policy function table</a:t>
                          </a:r>
                          <a:endParaRPr lang="ko-US" altLang="en-US" sz="120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r="-199029" b="-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201961" r="-100980" b="-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301961" r="-980" b="-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9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4"/>
                          <a:stretch>
                            <a:fillRect l="-980" t="-123333" r="-30196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0.4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0.3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0.4</a:t>
                          </a:r>
                          <a:endParaRPr lang="ko-US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4246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E5225815-BDF5-D31B-E5F2-6C4F3FC01EB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6135" y="3791389"/>
              <a:ext cx="5184052" cy="889000"/>
            </p:xfrm>
            <a:graphic>
              <a:graphicData uri="http://schemas.openxmlformats.org/drawingml/2006/table">
                <a:tbl>
                  <a:tblPr firstRow="1" bandRow="1">
                    <a:tableStyleId>{DA5B2040-0373-4AB5-8C16-54180E59C3D7}</a:tableStyleId>
                  </a:tblPr>
                  <a:tblGrid>
                    <a:gridCol w="1296013">
                      <a:extLst>
                        <a:ext uri="{9D8B030D-6E8A-4147-A177-3AD203B41FA5}">
                          <a16:colId xmlns:a16="http://schemas.microsoft.com/office/drawing/2014/main" val="4106958864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103999409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1123083462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210865531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sz="1400" b="0" dirty="0"/>
                            <a:t>Q value table</a:t>
                          </a:r>
                          <a:endParaRPr lang="ko-US" altLang="en-US" sz="14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US" altLang="en-US" sz="14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4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400" b="0" dirty="0" smtClean="0"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400" b="0" i="0" dirty="0" smtClean="0"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400" b="0" i="0" dirty="0" smtClean="0"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US" altLang="en-US" sz="14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4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400" b="0" dirty="0" smtClean="0"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400" b="0" i="0" dirty="0" smtClean="0"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400" b="0" i="0" dirty="0" smtClean="0"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US" altLang="en-US" sz="1400" b="0" dirty="0"/>
                        </a:p>
                        <a:p>
                          <a:pPr algn="ctr"/>
                          <a:endParaRPr lang="ko-US" altLang="en-US" sz="14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9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2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5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3</a:t>
                          </a:r>
                          <a:endParaRPr lang="ko-US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4246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E5225815-BDF5-D31B-E5F2-6C4F3FC01EB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6135" y="3791389"/>
              <a:ext cx="5184052" cy="889000"/>
            </p:xfrm>
            <a:graphic>
              <a:graphicData uri="http://schemas.openxmlformats.org/drawingml/2006/table">
                <a:tbl>
                  <a:tblPr firstRow="1" bandRow="1">
                    <a:tableStyleId>{DA5B2040-0373-4AB5-8C16-54180E59C3D7}</a:tableStyleId>
                  </a:tblPr>
                  <a:tblGrid>
                    <a:gridCol w="1296013">
                      <a:extLst>
                        <a:ext uri="{9D8B030D-6E8A-4147-A177-3AD203B41FA5}">
                          <a16:colId xmlns:a16="http://schemas.microsoft.com/office/drawing/2014/main" val="4106958864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103999409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1123083462"/>
                        </a:ext>
                      </a:extLst>
                    </a:gridCol>
                    <a:gridCol w="1296013">
                      <a:extLst>
                        <a:ext uri="{9D8B030D-6E8A-4147-A177-3AD203B41FA5}">
                          <a16:colId xmlns:a16="http://schemas.microsoft.com/office/drawing/2014/main" val="210865531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sz="1400" b="0" dirty="0"/>
                            <a:t>Q value table</a:t>
                          </a:r>
                          <a:endParaRPr lang="ko-US" altLang="en-US" sz="1400" b="0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439" r="-199029" b="-75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5"/>
                          <a:stretch>
                            <a:fillRect l="-201961" t="-2439" r="-100980" b="-75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US"/>
                        </a:p>
                      </a:txBody>
                      <a:tcPr>
                        <a:blipFill>
                          <a:blip r:embed="rId5"/>
                          <a:stretch>
                            <a:fillRect l="-301961" t="-2439" r="-980" b="-7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759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US" altLang="en-US" dirty="0"/>
                        </a:p>
                      </a:txBody>
                      <a:tcPr>
                        <a:solidFill>
                          <a:srgbClr val="FFCD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2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5</a:t>
                          </a:r>
                          <a:endParaRPr lang="ko-US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US" dirty="0"/>
                            <a:t>3</a:t>
                          </a:r>
                          <a:endParaRPr lang="ko-US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4246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0C43C-61D6-00A6-0FCD-470775EDF982}"/>
                  </a:ext>
                </a:extLst>
              </p:cNvPr>
              <p:cNvSpPr txBox="1"/>
              <p:nvPr/>
            </p:nvSpPr>
            <p:spPr>
              <a:xfrm>
                <a:off x="5996245" y="1974594"/>
                <a:ext cx="2781996" cy="2429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1" i="1" dirty="0">
                    <a:latin typeface="Cambria Math" panose="02040503050406030204" pitchFamily="18" charset="0"/>
                  </a:rPr>
                  <a:t>Solution</a:t>
                </a:r>
                <a:endParaRPr lang="en-US" altLang="ko-KR" sz="1400" b="1" i="1" dirty="0">
                  <a:latin typeface="Cambria Math" panose="02040503050406030204" pitchFamily="18" charset="0"/>
                </a:endParaRPr>
              </a:p>
              <a:p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400" b="0" dirty="0"/>
                  <a:t>Given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US" dirty="0"/>
                  <a:t>= 5,</a:t>
                </a:r>
              </a:p>
              <a:p>
                <a:endParaRPr lang="en-US" altLang="ko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ko-KR" dirty="0"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US" dirty="0"/>
                        <m:t>)</m:t>
                      </m:r>
                    </m:oMath>
                  </m:oMathPara>
                </a14:m>
                <a:endParaRPr lang="en-US" altLang="ko-US" dirty="0"/>
              </a:p>
              <a:p>
                <a:r>
                  <a:rPr lang="en-US" altLang="ko-US" dirty="0"/>
                  <a:t>= 0.4 x 2 + 0.3 x 5 + 0.4 x 3 = 3.5</a:t>
                </a:r>
              </a:p>
              <a:p>
                <a:endParaRPr lang="en-US" altLang="ko-US" dirty="0"/>
              </a:p>
              <a:p>
                <a14:m>
                  <m:oMath xmlns:m="http://schemas.openxmlformats.org/officeDocument/2006/math">
                    <m:r>
                      <a:rPr lang="en-US" altLang="ko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US" dirty="0">
                    <a:solidFill>
                      <a:srgbClr val="FF0000"/>
                    </a:solidFill>
                  </a:rPr>
                  <a:t> = 5 – 3.5 = 1.5</a:t>
                </a:r>
              </a:p>
              <a:p>
                <a:endParaRPr lang="en-US" altLang="ko-US" dirty="0"/>
              </a:p>
              <a:p>
                <a:pPr algn="ctr"/>
                <a:endParaRPr lang="ko-US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0C43C-61D6-00A6-0FCD-470775EDF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45" y="1974594"/>
                <a:ext cx="2781996" cy="2429639"/>
              </a:xfrm>
              <a:prstGeom prst="rect">
                <a:avLst/>
              </a:prstGeom>
              <a:blipFill>
                <a:blip r:embed="rId6"/>
                <a:stretch>
                  <a:fillRect l="-19545" t="-521" r="-455" b="-2604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5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C8E068AB-6E89-3472-A053-0AB209B9F4CD}"/>
              </a:ext>
            </a:extLst>
          </p:cNvPr>
          <p:cNvSpPr/>
          <p:nvPr/>
        </p:nvSpPr>
        <p:spPr>
          <a:xfrm>
            <a:off x="1143802" y="1388998"/>
            <a:ext cx="2321292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504848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Method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68615" y="4855870"/>
            <a:ext cx="369735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/>
              <p:nvPr/>
            </p:nvSpPr>
            <p:spPr>
              <a:xfrm>
                <a:off x="6450" y="754981"/>
                <a:ext cx="9137550" cy="728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COMA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/>
                  <a:t>   </a:t>
                </a:r>
                <a:r>
                  <a:rPr lang="en-US" altLang="ko-KR" sz="2000" dirty="0">
                    <a:sym typeface="Wingdings" pitchFamily="2" charset="2"/>
                  </a:rPr>
                  <a:t> Idea3: Critic representation  </a:t>
                </a:r>
                <a:r>
                  <a:rPr lang="en-US" altLang="ko-KR" sz="2000" dirty="0">
                    <a:solidFill>
                      <a:srgbClr val="FF0000"/>
                    </a:solidFill>
                    <a:sym typeface="Wingdings" pitchFamily="2" charset="2"/>
                  </a:rPr>
                  <a:t>efficient</a:t>
                </a:r>
                <a:r>
                  <a:rPr lang="en-US" altLang="ko-KR" sz="2000" dirty="0">
                    <a:sym typeface="Wingdings" pitchFamily="2" charset="2"/>
                  </a:rPr>
                  <a:t> computing for counterfactual baseline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b="1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ym typeface="Wingdings" pitchFamily="2" charset="2"/>
                  </a:rPr>
                  <a:t>     In a typical representation, the number of output nodes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|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0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/>
                  <a:t>    </a:t>
                </a:r>
                <a:r>
                  <a:rPr lang="en-US" altLang="ko-KR" sz="2000" dirty="0">
                    <a:sym typeface="Wingdings" pitchFamily="2" charset="2"/>
                  </a:rPr>
                  <a:t> </a:t>
                </a:r>
                <a:r>
                  <a:rPr lang="en-US" altLang="ko-KR" sz="2000" b="1" dirty="0">
                    <a:sym typeface="Wingdings" pitchFamily="2" charset="2"/>
                  </a:rPr>
                  <a:t>In COMA, the number of output nodes is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|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𝑼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|</m:t>
                    </m:r>
                  </m:oMath>
                </a14:m>
                <a:r>
                  <a:rPr lang="en-US" altLang="ko-KR" sz="20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/>
                  <a:t>    </a:t>
                </a:r>
                <a:r>
                  <a:rPr lang="en-US" altLang="ko-KR" sz="2000" dirty="0">
                    <a:sym typeface="Wingdings" pitchFamily="2" charset="2"/>
                  </a:rPr>
                  <a:t> </a:t>
                </a:r>
                <a:r>
                  <a:rPr lang="en-US" altLang="ko-KR" sz="1600" b="1" dirty="0">
                    <a:sym typeface="Wingdings" pitchFamily="2" charset="2"/>
                  </a:rPr>
                  <a:t>All Q-values for all agents can be computed in a single batched forward pass.</a:t>
                </a: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sym typeface="Wingdings" pitchFamily="2" charset="2"/>
                  </a:rPr>
                  <a:t>   </a:t>
                </a:r>
                <a:r>
                  <a:rPr lang="en-US" altLang="ko-KR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87611-EDFE-4503-B647-E5A654445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" y="754981"/>
                <a:ext cx="9137550" cy="7283469"/>
              </a:xfrm>
              <a:prstGeom prst="rect">
                <a:avLst/>
              </a:prstGeom>
              <a:blipFill>
                <a:blip r:embed="rId3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23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A3D6F62-99D9-7AE3-C1BD-E072397B6B2A}"/>
              </a:ext>
            </a:extLst>
          </p:cNvPr>
          <p:cNvSpPr/>
          <p:nvPr/>
        </p:nvSpPr>
        <p:spPr>
          <a:xfrm>
            <a:off x="12899" y="2697758"/>
            <a:ext cx="2023719" cy="435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Table of Contents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863163" y="4855870"/>
            <a:ext cx="275187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12899" y="749986"/>
            <a:ext cx="9137549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Introduction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Background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Method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Experiment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Quiz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783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Experiment 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6450" y="749985"/>
            <a:ext cx="8627411" cy="543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lt"/>
                <a:ea typeface="Cambria Math" panose="02040503050406030204" pitchFamily="18" charset="0"/>
              </a:rPr>
              <a:t>   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</a:t>
            </a: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   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A33BB-FBCB-EC8F-2D7D-CC16B928915C}"/>
              </a:ext>
            </a:extLst>
          </p:cNvPr>
          <p:cNvSpPr txBox="1"/>
          <p:nvPr/>
        </p:nvSpPr>
        <p:spPr>
          <a:xfrm>
            <a:off x="-4814" y="759978"/>
            <a:ext cx="9148813" cy="359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Experimental Setup</a:t>
            </a:r>
          </a:p>
          <a:p>
            <a:pPr marL="89154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Decentralized StarCraft Micromanagement</a:t>
            </a:r>
          </a:p>
          <a:p>
            <a:pPr marL="89154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Ally units trained by </a:t>
            </a:r>
            <a:r>
              <a:rPr lang="en-US" altLang="ko-KR" sz="2000" dirty="0">
                <a:solidFill>
                  <a:srgbClr val="FF0000"/>
                </a:solidFill>
              </a:rPr>
              <a:t>COMA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vs</a:t>
            </a:r>
            <a:r>
              <a:rPr lang="en-US" altLang="ko-KR" sz="2000" dirty="0"/>
              <a:t> enemy controlled by </a:t>
            </a:r>
            <a:r>
              <a:rPr lang="en-US" altLang="ko-KR" sz="2000" dirty="0">
                <a:solidFill>
                  <a:srgbClr val="FF0000"/>
                </a:solidFill>
              </a:rPr>
              <a:t>StarCraft AI</a:t>
            </a:r>
          </a:p>
          <a:p>
            <a:pPr marL="89154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Several scenarios: 3 marines (3m), 5 marines (5m), 5 wraiths (5w), 2 dragoons with 3 zealots(2d_3z)</a:t>
            </a:r>
          </a:p>
          <a:p>
            <a:pPr marL="89154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Actor: 128-bit GRU</a:t>
            </a:r>
          </a:p>
          <a:p>
            <a:pPr marL="89154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Critic: FC +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 layers</a:t>
            </a:r>
          </a:p>
          <a:p>
            <a:pPr marL="89154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A5A0A-B93A-D94F-F0F5-DD8BCD0DC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740" y="2508614"/>
            <a:ext cx="4752476" cy="23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Experiment 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6450" y="749985"/>
            <a:ext cx="8627411" cy="543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lt"/>
                <a:ea typeface="Cambria Math" panose="02040503050406030204" pitchFamily="18" charset="0"/>
              </a:rPr>
              <a:t>   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</a:t>
            </a: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   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A33BB-FBCB-EC8F-2D7D-CC16B928915C}"/>
              </a:ext>
            </a:extLst>
          </p:cNvPr>
          <p:cNvSpPr txBox="1"/>
          <p:nvPr/>
        </p:nvSpPr>
        <p:spPr>
          <a:xfrm>
            <a:off x="-4814" y="759978"/>
            <a:ext cx="9148813" cy="511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Experiment Purposes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   1) Does Centralized training really work?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    baseline model: IAC-Q, IAC-V based on Independent Q-learning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   2) Dose COMA baseline really work?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    baseline model: Central-V (TD Error) , Central-QV (Advantage = Q - V)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89154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53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4089C3-6B6B-49ED-66C4-1FD7C67DA967}"/>
              </a:ext>
            </a:extLst>
          </p:cNvPr>
          <p:cNvSpPr/>
          <p:nvPr/>
        </p:nvSpPr>
        <p:spPr>
          <a:xfrm>
            <a:off x="6450" y="1319645"/>
            <a:ext cx="2113295" cy="435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Table of Contents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863163" y="4855870"/>
            <a:ext cx="275187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6450" y="749986"/>
            <a:ext cx="9144000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Introduction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Background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Method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Experiment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Quiz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7426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Experiment 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A33BB-FBCB-EC8F-2D7D-CC16B928915C}"/>
              </a:ext>
            </a:extLst>
          </p:cNvPr>
          <p:cNvSpPr txBox="1"/>
          <p:nvPr/>
        </p:nvSpPr>
        <p:spPr>
          <a:xfrm>
            <a:off x="-4813" y="759978"/>
            <a:ext cx="45768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Result1 </a:t>
            </a:r>
            <a:r>
              <a:rPr lang="en-US" altLang="ko-KR" sz="2000" dirty="0"/>
              <a:t>(3 marines)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7F7338-3CAA-D4FA-1F60-B6328DED0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16" y="4366749"/>
            <a:ext cx="7772400" cy="5130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C37D3C-9936-090B-725F-0B3F2C875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363" y="1338530"/>
            <a:ext cx="6286500" cy="2967556"/>
          </a:xfrm>
          <a:prstGeom prst="rect">
            <a:avLst/>
          </a:prstGeom>
        </p:spPr>
      </p:pic>
      <p:pic>
        <p:nvPicPr>
          <p:cNvPr id="1026" name="Picture 2" descr="스타크래프트1 테란 유닛들을 알아보자. 모든 테란 유닛들. : 네이버 블로그">
            <a:extLst>
              <a:ext uri="{FF2B5EF4-FFF2-40B4-BE49-F238E27FC236}">
                <a16:creationId xmlns:a16="http://schemas.microsoft.com/office/drawing/2014/main" id="{DBB9686E-2F53-309F-71CD-73D5C5B29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39" y="2097609"/>
            <a:ext cx="782898" cy="71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스타크래프트1 테란 유닛들을 알아보자. 모든 테란 유닛들. : 네이버 블로그">
            <a:extLst>
              <a:ext uri="{FF2B5EF4-FFF2-40B4-BE49-F238E27FC236}">
                <a16:creationId xmlns:a16="http://schemas.microsoft.com/office/drawing/2014/main" id="{0602D613-B550-16F6-24FC-7D721BFDD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35" y="2663204"/>
            <a:ext cx="782898" cy="71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스타크래프트1 테란 유닛들을 알아보자. 모든 테란 유닛들. : 네이버 블로그">
            <a:extLst>
              <a:ext uri="{FF2B5EF4-FFF2-40B4-BE49-F238E27FC236}">
                <a16:creationId xmlns:a16="http://schemas.microsoft.com/office/drawing/2014/main" id="{ECA88B72-B775-9EA4-F957-0CAE66A26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500" y="2663204"/>
            <a:ext cx="782898" cy="71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7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매일경제">
            <a:extLst>
              <a:ext uri="{FF2B5EF4-FFF2-40B4-BE49-F238E27FC236}">
                <a16:creationId xmlns:a16="http://schemas.microsoft.com/office/drawing/2014/main" id="{3653DC5F-D102-B7AA-7F34-545D89A6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94" y="1886009"/>
            <a:ext cx="2731597" cy="158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Experiment 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A33BB-FBCB-EC8F-2D7D-CC16B928915C}"/>
              </a:ext>
            </a:extLst>
          </p:cNvPr>
          <p:cNvSpPr txBox="1"/>
          <p:nvPr/>
        </p:nvSpPr>
        <p:spPr>
          <a:xfrm>
            <a:off x="-4813" y="759978"/>
            <a:ext cx="45768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Result2 (</a:t>
            </a:r>
            <a:r>
              <a:rPr lang="en-US" altLang="ko-KR" sz="2000" dirty="0"/>
              <a:t>5 Wraiths</a:t>
            </a:r>
            <a:r>
              <a:rPr lang="en-US" altLang="ko-KR" sz="2000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7F7338-3CAA-D4FA-1F60-B6328DED0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77" y="4359719"/>
            <a:ext cx="7772400" cy="5130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4DAF1E8-6E86-AC0E-1DBF-A6F9B0746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777" y="1207145"/>
            <a:ext cx="6400800" cy="31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F33201-31C2-A563-E805-637E7330D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97" y="1588652"/>
            <a:ext cx="4752476" cy="2381020"/>
          </a:xfrm>
          <a:prstGeom prst="rect">
            <a:avLst/>
          </a:prstGeom>
        </p:spPr>
      </p:pic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Experiment 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A33BB-FBCB-EC8F-2D7D-CC16B928915C}"/>
              </a:ext>
            </a:extLst>
          </p:cNvPr>
          <p:cNvSpPr txBox="1"/>
          <p:nvPr/>
        </p:nvSpPr>
        <p:spPr>
          <a:xfrm>
            <a:off x="-4813" y="759978"/>
            <a:ext cx="4576812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Result3 (</a:t>
            </a:r>
            <a:r>
              <a:rPr lang="en-US" altLang="ko-KR" sz="2000" dirty="0"/>
              <a:t>2 dragoons with 3 zealots</a:t>
            </a:r>
            <a:r>
              <a:rPr lang="en-US" altLang="ko-KR" sz="2000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7F7338-3CAA-D4FA-1F60-B6328DED0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77" y="4359719"/>
            <a:ext cx="7772400" cy="5130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964C77-F48F-A90E-6693-C948D4E7E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368" y="1272037"/>
            <a:ext cx="6426200" cy="31005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0E9A20-C8EE-4119-7921-392BF8A6F4FB}"/>
              </a:ext>
            </a:extLst>
          </p:cNvPr>
          <p:cNvSpPr/>
          <p:nvPr/>
        </p:nvSpPr>
        <p:spPr>
          <a:xfrm>
            <a:off x="177797" y="3601453"/>
            <a:ext cx="2565403" cy="5534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US" altLang="en-US" dirty="0"/>
          </a:p>
        </p:txBody>
      </p:sp>
    </p:spTree>
    <p:extLst>
      <p:ext uri="{BB962C8B-B14F-4D97-AF65-F5344CB8AC3E}">
        <p14:creationId xmlns:p14="http://schemas.microsoft.com/office/powerpoint/2010/main" val="166362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Experiment 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A33BB-FBCB-EC8F-2D7D-CC16B928915C}"/>
              </a:ext>
            </a:extLst>
          </p:cNvPr>
          <p:cNvSpPr txBox="1"/>
          <p:nvPr/>
        </p:nvSpPr>
        <p:spPr>
          <a:xfrm>
            <a:off x="-4814" y="759978"/>
            <a:ext cx="9148814" cy="2805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Result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Summary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   </a:t>
            </a:r>
            <a:r>
              <a:rPr lang="en-US" altLang="ko-KR" sz="2000" dirty="0"/>
              <a:t>1)</a:t>
            </a:r>
            <a:r>
              <a:rPr lang="ko-KR" altLang="en-US" sz="2000" dirty="0"/>
              <a:t> </a:t>
            </a:r>
            <a:r>
              <a:rPr lang="en-US" altLang="ko-KR" sz="2000" dirty="0"/>
              <a:t>COMA</a:t>
            </a:r>
            <a:r>
              <a:rPr lang="ko-KR" altLang="en-US" sz="2000" dirty="0"/>
              <a:t> </a:t>
            </a:r>
            <a:r>
              <a:rPr lang="en-US" altLang="ko-KR" sz="2000" dirty="0"/>
              <a:t>is</a:t>
            </a:r>
            <a:r>
              <a:rPr lang="ko-KR" altLang="en-US" sz="2000" dirty="0"/>
              <a:t> </a:t>
            </a:r>
            <a:r>
              <a:rPr lang="en-US" altLang="ko-KR" sz="2000" dirty="0"/>
              <a:t>superior</a:t>
            </a:r>
            <a:r>
              <a:rPr lang="ko-KR" altLang="en-US" sz="2000" dirty="0"/>
              <a:t> </a:t>
            </a:r>
            <a:r>
              <a:rPr lang="en-US" altLang="ko-KR" sz="2000" dirty="0"/>
              <a:t>to</a:t>
            </a:r>
            <a:r>
              <a:rPr lang="ko-KR" altLang="en-US" sz="2000" dirty="0"/>
              <a:t> </a:t>
            </a:r>
            <a:r>
              <a:rPr lang="en-US" altLang="ko-KR" sz="2000" dirty="0"/>
              <a:t>IAC</a:t>
            </a:r>
            <a:r>
              <a:rPr lang="ko-KR" altLang="en-US" sz="2000" dirty="0"/>
              <a:t> </a:t>
            </a:r>
            <a:r>
              <a:rPr lang="en-US" altLang="ko-KR" sz="2000" dirty="0"/>
              <a:t>baselines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   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Centralized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Learning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is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working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well (i.e., Actor-Critic Structure)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ym typeface="Wingdings" pitchFamily="2" charset="2"/>
              </a:rPr>
              <a:t>    </a:t>
            </a:r>
            <a:r>
              <a:rPr lang="en-US" altLang="ko-KR" sz="2000" dirty="0">
                <a:sym typeface="Wingdings" pitchFamily="2" charset="2"/>
              </a:rPr>
              <a:t>2)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COMA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dominates central-QV or central-V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itchFamily="2" charset="2"/>
              </a:rPr>
              <a:t>     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COMA baseline provides a shaped training signal (i.e., credit assignment)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1045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Experiment 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A33BB-FBCB-EC8F-2D7D-CC16B928915C}"/>
              </a:ext>
            </a:extLst>
          </p:cNvPr>
          <p:cNvSpPr txBox="1"/>
          <p:nvPr/>
        </p:nvSpPr>
        <p:spPr>
          <a:xfrm>
            <a:off x="-4813" y="759978"/>
            <a:ext cx="6188256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Example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 The team on the left is trained by COMA</a:t>
            </a:r>
          </a:p>
        </p:txBody>
      </p:sp>
      <p:pic>
        <p:nvPicPr>
          <p:cNvPr id="6" name="온라인 미디어 5" descr="스타크래프트2 멀티 에이전트 강화학습 - COMA(2S3Z)">
            <a:hlinkClick r:id="" action="ppaction://media"/>
            <a:extLst>
              <a:ext uri="{FF2B5EF4-FFF2-40B4-BE49-F238E27FC236}">
                <a16:creationId xmlns:a16="http://schemas.microsoft.com/office/drawing/2014/main" id="{A34E7210-FC7B-750F-D985-75F9A11C5F0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15654" y="1752402"/>
            <a:ext cx="5312690" cy="300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D54A7F-E438-AE49-997A-FB979CA5DB6D}"/>
              </a:ext>
            </a:extLst>
          </p:cNvPr>
          <p:cNvSpPr/>
          <p:nvPr/>
        </p:nvSpPr>
        <p:spPr>
          <a:xfrm>
            <a:off x="12900" y="3089047"/>
            <a:ext cx="1192446" cy="435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Table of Contents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800763" y="4855870"/>
            <a:ext cx="337587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12899" y="749986"/>
            <a:ext cx="8774965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Introduction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Background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Method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Experiment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Quiz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8144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Quiz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12900" y="754981"/>
            <a:ext cx="9131100" cy="543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lt"/>
                <a:ea typeface="Cambria Math" panose="02040503050406030204" pitchFamily="18" charset="0"/>
              </a:rPr>
              <a:t>   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</a:t>
            </a: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   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39886-95C2-7C3A-91B3-847011ADE359}"/>
                  </a:ext>
                </a:extLst>
              </p:cNvPr>
              <p:cNvSpPr txBox="1"/>
              <p:nvPr/>
            </p:nvSpPr>
            <p:spPr>
              <a:xfrm>
                <a:off x="6450" y="754981"/>
                <a:ext cx="9137550" cy="552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Select the all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true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statements.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/>
                  <a:t>   </a:t>
                </a:r>
                <a:r>
                  <a:rPr lang="en-US" altLang="ko-KR" sz="2000" dirty="0">
                    <a:sym typeface="Wingdings" pitchFamily="2" charset="2"/>
                  </a:rPr>
                  <a:t> 1) COMA doesn’t need to execute extra simulation for credit assignment.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ym typeface="Wingdings" pitchFamily="2" charset="2"/>
                  </a:rPr>
                  <a:t>    2) Each agent in COMA shares the parameter for updating policy function.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ym typeface="Wingdings" pitchFamily="2" charset="2"/>
                  </a:rPr>
                  <a:t>    3) Critic representations can reduce the computation</a:t>
                </a:r>
                <a:r>
                  <a:rPr lang="ko-KR" altLang="en-US" sz="2000" dirty="0">
                    <a:sym typeface="Wingdings" pitchFamily="2" charset="2"/>
                  </a:rPr>
                  <a:t> </a:t>
                </a:r>
                <a:r>
                  <a:rPr lang="en-US" altLang="ko-KR" sz="2000" dirty="0">
                    <a:sym typeface="Wingdings" pitchFamily="2" charset="2"/>
                  </a:rPr>
                  <a:t>for each agent by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|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𝑼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|</m:t>
                    </m:r>
                  </m:oMath>
                </a14:m>
                <a:r>
                  <a:rPr lang="en-US" altLang="ko-KR" sz="2000" dirty="0"/>
                  <a:t>.</a:t>
                </a:r>
                <a:endParaRPr lang="en-US" altLang="ko-KR" sz="20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sym typeface="Wingdings" pitchFamily="2" charset="2"/>
                  </a:rPr>
                  <a:t>    </a:t>
                </a: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sym typeface="Wingdings" pitchFamily="2" charset="2"/>
                  </a:rPr>
                  <a:t>   </a:t>
                </a:r>
                <a:r>
                  <a:rPr lang="en-US" altLang="ko-KR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39886-95C2-7C3A-91B3-847011ADE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" y="754981"/>
                <a:ext cx="9137550" cy="5529142"/>
              </a:xfrm>
              <a:prstGeom prst="rect">
                <a:avLst/>
              </a:prstGeom>
              <a:blipFill>
                <a:blip r:embed="rId3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09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Quiz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12900" y="754981"/>
            <a:ext cx="9131100" cy="543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lt"/>
                <a:ea typeface="Cambria Math" panose="02040503050406030204" pitchFamily="18" charset="0"/>
              </a:rPr>
              <a:t>   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</a:t>
            </a: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   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39886-95C2-7C3A-91B3-847011ADE359}"/>
                  </a:ext>
                </a:extLst>
              </p:cNvPr>
              <p:cNvSpPr txBox="1"/>
              <p:nvPr/>
            </p:nvSpPr>
            <p:spPr>
              <a:xfrm>
                <a:off x="6450" y="754981"/>
                <a:ext cx="9137550" cy="548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Select the all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true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statements.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(True)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2000" dirty="0">
                    <a:solidFill>
                      <a:srgbClr val="FF0000"/>
                    </a:solidFill>
                    <a:sym typeface="Wingdings" pitchFamily="2" charset="2"/>
                  </a:rPr>
                  <a:t> 1) COMA doesn’t need to execute extra simulation for credit assignment.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ym typeface="Wingdings" pitchFamily="2" charset="2"/>
                  </a:rPr>
                  <a:t>    2) Each agent in COMA shares the parameter for updating policy function.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FF0000"/>
                    </a:solidFill>
                    <a:sym typeface="Wingdings" pitchFamily="2" charset="2"/>
                  </a:rPr>
                  <a:t>    3) Critic representations can reduce the computation</a:t>
                </a:r>
                <a:r>
                  <a:rPr lang="ko-KR" altLang="en-US" sz="2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  <a:sym typeface="Wingdings" pitchFamily="2" charset="2"/>
                  </a:rPr>
                  <a:t>for each agent by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|</m:t>
                    </m:r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𝑼</m:t>
                    </m:r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|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.</a:t>
                </a:r>
                <a:endParaRPr lang="en-US" altLang="ko-KR" sz="2000" dirty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800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sym typeface="Wingdings" pitchFamily="2" charset="2"/>
                  </a:rPr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sym typeface="Wingdings" pitchFamily="2" charset="2"/>
                  </a:rPr>
                  <a:t>   </a:t>
                </a:r>
                <a:r>
                  <a:rPr lang="en-US" altLang="ko-KR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en-US" altLang="ko-KR" sz="2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39886-95C2-7C3A-91B3-847011ADE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" y="754981"/>
                <a:ext cx="9137550" cy="5482976"/>
              </a:xfrm>
              <a:prstGeom prst="rect">
                <a:avLst/>
              </a:prstGeom>
              <a:blipFill>
                <a:blip r:embed="rId3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ko-US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1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789356" y="2248907"/>
            <a:ext cx="3565288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Question?</a:t>
            </a:r>
            <a:endParaRPr sz="54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787865" y="4855870"/>
            <a:ext cx="350486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  <p:cxnSp>
        <p:nvCxnSpPr>
          <p:cNvPr id="3" name="Google Shape;323;p30">
            <a:extLst>
              <a:ext uri="{FF2B5EF4-FFF2-40B4-BE49-F238E27FC236}">
                <a16:creationId xmlns:a16="http://schemas.microsoft.com/office/drawing/2014/main" id="{EFC032AE-AB4A-4106-346C-1A8CCB3D4751}"/>
              </a:ext>
            </a:extLst>
          </p:cNvPr>
          <p:cNvCxnSpPr/>
          <p:nvPr/>
        </p:nvCxnSpPr>
        <p:spPr>
          <a:xfrm>
            <a:off x="-3383" y="2479438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325;p30">
            <a:extLst>
              <a:ext uri="{FF2B5EF4-FFF2-40B4-BE49-F238E27FC236}">
                <a16:creationId xmlns:a16="http://schemas.microsoft.com/office/drawing/2014/main" id="{6B2F95EB-DD5E-BEC9-EB2F-CD039F87FD4F}"/>
              </a:ext>
            </a:extLst>
          </p:cNvPr>
          <p:cNvCxnSpPr>
            <a:cxnSpLocks/>
          </p:cNvCxnSpPr>
          <p:nvPr/>
        </p:nvCxnSpPr>
        <p:spPr>
          <a:xfrm>
            <a:off x="6410632" y="2479438"/>
            <a:ext cx="272343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9279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5;p13">
            <a:extLst>
              <a:ext uri="{FF2B5EF4-FFF2-40B4-BE49-F238E27FC236}">
                <a16:creationId xmlns:a16="http://schemas.microsoft.com/office/drawing/2014/main" id="{E6F186B6-6B7B-45EA-A081-EB4B19A7078A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3" name="Google Shape;323;p30"/>
          <p:cNvCxnSpPr/>
          <p:nvPr/>
        </p:nvCxnSpPr>
        <p:spPr>
          <a:xfrm>
            <a:off x="-3383" y="2479438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61792" y="1867238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 </a:t>
            </a:r>
            <a:endParaRPr sz="6000" dirty="0"/>
          </a:p>
        </p:txBody>
      </p:sp>
      <p:cxnSp>
        <p:nvCxnSpPr>
          <p:cNvPr id="325" name="Google Shape;325;p30"/>
          <p:cNvCxnSpPr>
            <a:cxnSpLocks/>
          </p:cNvCxnSpPr>
          <p:nvPr/>
        </p:nvCxnSpPr>
        <p:spPr>
          <a:xfrm>
            <a:off x="6410632" y="2479438"/>
            <a:ext cx="272343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22092" y="1909863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38781" y="2209254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683463" y="4854650"/>
            <a:ext cx="460537" cy="323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3F57A2AD-52A4-741A-AE8E-AAC668BADB0A}"/>
              </a:ext>
            </a:extLst>
          </p:cNvPr>
          <p:cNvSpPr/>
          <p:nvPr/>
        </p:nvSpPr>
        <p:spPr>
          <a:xfrm>
            <a:off x="1297258" y="2231927"/>
            <a:ext cx="2204225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Introduction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863163" y="4855870"/>
            <a:ext cx="275187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6450" y="749986"/>
            <a:ext cx="9144000" cy="5390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Problem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   Problem1:</a:t>
            </a:r>
            <a:r>
              <a:rPr lang="ko-KR" altLang="en-US" sz="2000" dirty="0"/>
              <a:t> </a:t>
            </a:r>
            <a:r>
              <a:rPr lang="en-US" altLang="ko-KR" sz="1800" dirty="0"/>
              <a:t>RL methods typically design for single agents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	</a:t>
            </a:r>
            <a:r>
              <a:rPr lang="ko-KR" altLang="en-US" sz="1800" dirty="0">
                <a:sym typeface="Wingdings" pitchFamily="2" charset="2"/>
              </a:rPr>
              <a:t>      </a:t>
            </a:r>
            <a:r>
              <a:rPr lang="en-US" altLang="ko-KR" sz="1800" dirty="0">
                <a:sym typeface="Wingdings" pitchFamily="2" charset="2"/>
              </a:rPr>
              <a:t> Exponentially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en-US" altLang="ko-KR" sz="1800" dirty="0">
                <a:sym typeface="Wingdings" pitchFamily="2" charset="2"/>
              </a:rPr>
              <a:t>growing joint action space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    </a:t>
            </a:r>
            <a:r>
              <a:rPr lang="en-US" altLang="ko-KR" sz="1800" dirty="0">
                <a:sym typeface="Wingdings" pitchFamily="2" charset="2"/>
              </a:rPr>
              <a:t>Solution: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en-US" altLang="ko-KR" sz="1800" dirty="0">
                <a:sym typeface="Wingdings" pitchFamily="2" charset="2"/>
              </a:rPr>
              <a:t>Decentralized polices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54677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9DA1144A-6F05-CA98-A8C8-3025DC0E58D4}"/>
              </a:ext>
            </a:extLst>
          </p:cNvPr>
          <p:cNvSpPr/>
          <p:nvPr/>
        </p:nvSpPr>
        <p:spPr>
          <a:xfrm>
            <a:off x="5482683" y="1391867"/>
            <a:ext cx="2873298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Introduction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863163" y="4855870"/>
            <a:ext cx="275187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6450" y="749986"/>
            <a:ext cx="9144000" cy="534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Problem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   </a:t>
            </a:r>
            <a:r>
              <a:rPr lang="en-US" altLang="ko-KR" sz="1800" dirty="0"/>
              <a:t>Problem2:</a:t>
            </a:r>
            <a:r>
              <a:rPr lang="ko-KR" altLang="en-US" sz="1800" dirty="0"/>
              <a:t> </a:t>
            </a:r>
            <a:r>
              <a:rPr lang="en-US" altLang="ko-KR" sz="1600" dirty="0">
                <a:sym typeface="Wingdings" pitchFamily="2" charset="2"/>
              </a:rPr>
              <a:t>Decentralized polices conditioned only on its local action-observation history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ym typeface="Wingdings" pitchFamily="2" charset="2"/>
              </a:rPr>
              <a:t>    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     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   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14130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B9B80259-170F-6132-22E4-F09208E9DA6E}"/>
              </a:ext>
            </a:extLst>
          </p:cNvPr>
          <p:cNvSpPr/>
          <p:nvPr/>
        </p:nvSpPr>
        <p:spPr>
          <a:xfrm>
            <a:off x="620751" y="3226790"/>
            <a:ext cx="2323171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9DA1144A-6F05-CA98-A8C8-3025DC0E58D4}"/>
              </a:ext>
            </a:extLst>
          </p:cNvPr>
          <p:cNvSpPr/>
          <p:nvPr/>
        </p:nvSpPr>
        <p:spPr>
          <a:xfrm>
            <a:off x="620751" y="3669464"/>
            <a:ext cx="3386254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Introduction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863163" y="4855870"/>
            <a:ext cx="275187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6450" y="749986"/>
            <a:ext cx="9131100" cy="774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Motivation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/>
              <a:t>    </a:t>
            </a:r>
            <a:r>
              <a:rPr lang="en-US" altLang="ko-KR" sz="2000" dirty="0"/>
              <a:t>Great need for efficiently learning decentralized policy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b="1" dirty="0"/>
              <a:t>Constraints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1) Centralized learning of decentralized policies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2) Multi-agent credit assignment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1600" dirty="0">
                <a:sym typeface="Wingdings" pitchFamily="2" charset="2"/>
              </a:rPr>
              <a:t>    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     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   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15736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97B9C7AF-3EF6-0EDA-95BA-CCF0306329BF}"/>
              </a:ext>
            </a:extLst>
          </p:cNvPr>
          <p:cNvSpPr/>
          <p:nvPr/>
        </p:nvSpPr>
        <p:spPr>
          <a:xfrm>
            <a:off x="644910" y="3699425"/>
            <a:ext cx="2693022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B9B80259-170F-6132-22E4-F09208E9DA6E}"/>
              </a:ext>
            </a:extLst>
          </p:cNvPr>
          <p:cNvSpPr/>
          <p:nvPr/>
        </p:nvSpPr>
        <p:spPr>
          <a:xfrm>
            <a:off x="644910" y="3227442"/>
            <a:ext cx="1927305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9DA1144A-6F05-CA98-A8C8-3025DC0E58D4}"/>
              </a:ext>
            </a:extLst>
          </p:cNvPr>
          <p:cNvSpPr/>
          <p:nvPr/>
        </p:nvSpPr>
        <p:spPr>
          <a:xfrm>
            <a:off x="644910" y="4134853"/>
            <a:ext cx="2351051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504848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Introduction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863163" y="4855870"/>
            <a:ext cx="275187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6450" y="749986"/>
            <a:ext cx="9131100" cy="774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Propose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/>
              <a:t>    Counterfactual multi-agent (COMA) policy gradients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b="1" dirty="0"/>
              <a:t>Main Ideas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1) Centralized critic </a:t>
            </a:r>
            <a:r>
              <a:rPr lang="en-US" altLang="ko-KR" sz="2000" dirty="0">
                <a:sym typeface="Wingdings" pitchFamily="2" charset="2"/>
              </a:rPr>
              <a:t> Using joint action + all available state information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itchFamily="2" charset="2"/>
              </a:rPr>
              <a:t>    2) Counterfactual baseline  credit assignment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itchFamily="2" charset="2"/>
              </a:rPr>
              <a:t>    3) Critic representation  efficiently computing for counterfactual baseline</a:t>
            </a:r>
            <a:endParaRPr lang="en-US" altLang="ko-KR" sz="16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     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   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056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504848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Introduction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863163" y="4855870"/>
            <a:ext cx="275187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12900" y="754981"/>
            <a:ext cx="9131100" cy="543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COMA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   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BEBB27-CD13-7961-752F-4D8314B6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12" y="1327689"/>
            <a:ext cx="5194475" cy="30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4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D131351-AAE7-CCD7-A2FA-8128C6AD44CA}"/>
              </a:ext>
            </a:extLst>
          </p:cNvPr>
          <p:cNvSpPr/>
          <p:nvPr/>
        </p:nvSpPr>
        <p:spPr>
          <a:xfrm>
            <a:off x="12900" y="1756077"/>
            <a:ext cx="2113295" cy="435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1A52DDA8-68DA-4D6D-9274-8923FA08FDFF}"/>
              </a:ext>
            </a:extLst>
          </p:cNvPr>
          <p:cNvSpPr/>
          <p:nvPr/>
        </p:nvSpPr>
        <p:spPr>
          <a:xfrm>
            <a:off x="0" y="4889634"/>
            <a:ext cx="9144000" cy="253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6450" y="754981"/>
            <a:ext cx="913755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56135" y="164574"/>
            <a:ext cx="8431729" cy="461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Table of Contents</a:t>
            </a:r>
            <a:endParaRPr sz="36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863163" y="4855870"/>
            <a:ext cx="275187" cy="321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7611-EDFE-4503-B647-E5A654445646}"/>
              </a:ext>
            </a:extLst>
          </p:cNvPr>
          <p:cNvSpPr txBox="1"/>
          <p:nvPr/>
        </p:nvSpPr>
        <p:spPr>
          <a:xfrm>
            <a:off x="12900" y="749986"/>
            <a:ext cx="9137549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Introduction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Background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Method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Experiment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/>
              <a:t>Quiz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212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1FF919053D83644A3DD20556A76F80A" ma:contentTypeVersion="10" ma:contentTypeDescription="새 문서를 만듭니다." ma:contentTypeScope="" ma:versionID="fc5b5d6ff65e0391588f01ee6107c0ed">
  <xsd:schema xmlns:xsd="http://www.w3.org/2001/XMLSchema" xmlns:xs="http://www.w3.org/2001/XMLSchema" xmlns:p="http://schemas.microsoft.com/office/2006/metadata/properties" xmlns:ns3="1ef33076-86ea-40e7-baab-eadd30cc477e" targetNamespace="http://schemas.microsoft.com/office/2006/metadata/properties" ma:root="true" ma:fieldsID="88810536e4cc35e7c5225d4acad7b79b" ns3:_="">
    <xsd:import namespace="1ef33076-86ea-40e7-baab-eadd30cc47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f33076-86ea-40e7-baab-eadd30cc4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BCEAF-2F4B-457D-91DD-6EF827F70EF6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1ef33076-86ea-40e7-baab-eadd30cc477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98708D8-14E3-4FF8-AF4D-83180D9337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B1A08C-44FF-4285-8073-D622706C4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f33076-86ea-40e7-baab-eadd30cc4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6271</TotalTime>
  <Words>1647</Words>
  <Application>Microsoft Macintosh PowerPoint</Application>
  <PresentationFormat>화면 슬라이드 쇼(16:9)</PresentationFormat>
  <Paragraphs>617</Paragraphs>
  <Slides>39</Slides>
  <Notes>39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Arial</vt:lpstr>
      <vt:lpstr>Wingdings</vt:lpstr>
      <vt:lpstr>Lora</vt:lpstr>
      <vt:lpstr>Quattrocento Sans</vt:lpstr>
      <vt:lpstr>Cambria Math</vt:lpstr>
      <vt:lpstr>Viola template</vt:lpstr>
      <vt:lpstr>Counterfactual Multi-Agent Policy Gradients</vt:lpstr>
      <vt:lpstr>Table of Contents</vt:lpstr>
      <vt:lpstr>Table of Contents</vt:lpstr>
      <vt:lpstr>Introduction</vt:lpstr>
      <vt:lpstr>Introduction</vt:lpstr>
      <vt:lpstr>Introduction</vt:lpstr>
      <vt:lpstr>Introduction</vt:lpstr>
      <vt:lpstr>Introduction</vt:lpstr>
      <vt:lpstr>Table of Contents</vt:lpstr>
      <vt:lpstr>Background</vt:lpstr>
      <vt:lpstr>Background</vt:lpstr>
      <vt:lpstr>Background</vt:lpstr>
      <vt:lpstr>Background</vt:lpstr>
      <vt:lpstr>Background</vt:lpstr>
      <vt:lpstr>Background</vt:lpstr>
      <vt:lpstr>Table of Contents</vt:lpstr>
      <vt:lpstr>Method</vt:lpstr>
      <vt:lpstr>Method</vt:lpstr>
      <vt:lpstr>Method</vt:lpstr>
      <vt:lpstr>Method</vt:lpstr>
      <vt:lpstr>Method</vt:lpstr>
      <vt:lpstr>Numerical Example</vt:lpstr>
      <vt:lpstr>Numerical Example</vt:lpstr>
      <vt:lpstr>Numerical Example</vt:lpstr>
      <vt:lpstr>Numerical Example</vt:lpstr>
      <vt:lpstr>Method</vt:lpstr>
      <vt:lpstr>Table of Contents</vt:lpstr>
      <vt:lpstr>Experiment </vt:lpstr>
      <vt:lpstr>Experiment </vt:lpstr>
      <vt:lpstr>Experiment </vt:lpstr>
      <vt:lpstr>Experiment </vt:lpstr>
      <vt:lpstr>Experiment </vt:lpstr>
      <vt:lpstr>Experiment </vt:lpstr>
      <vt:lpstr>Experiment </vt:lpstr>
      <vt:lpstr>Table of Contents</vt:lpstr>
      <vt:lpstr>Quiz</vt:lpstr>
      <vt:lpstr>Quiz</vt:lpstr>
      <vt:lpstr>Question?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GyuSeokLee</dc:creator>
  <cp:lastModifiedBy>이규석</cp:lastModifiedBy>
  <cp:revision>32</cp:revision>
  <cp:lastPrinted>2022-07-26T15:43:11Z</cp:lastPrinted>
  <dcterms:modified xsi:type="dcterms:W3CDTF">2022-09-22T17:32:56Z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0x01010031FF919053D83644A3DD20556A76F80A</vt:lpwstr>
  </property>
</Properties>
</file>