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</p:sldIdLst>
  <p:sldSz cy="5143500" cx="9144000"/>
  <p:notesSz cx="6858000" cy="9144000"/>
  <p:embeddedFontLst>
    <p:embeddedFont>
      <p:font typeface="Open Sans Light"/>
      <p:regular r:id="rId30"/>
      <p:bold r:id="rId31"/>
      <p:italic r:id="rId32"/>
      <p:boldItalic r:id="rId33"/>
    </p:embeddedFont>
    <p:embeddedFont>
      <p:font typeface="Open Sans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8" roundtripDataSignature="AMtx7mhTkphgSc6CsYjv3/T5DzKU7YuWG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6C58B8E-F449-4D92-820D-7957C76987C7}">
  <a:tblStyle styleId="{D6C58B8E-F449-4D92-820D-7957C76987C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OpenSansLight-bold.fntdata"/><Relationship Id="rId30" Type="http://schemas.openxmlformats.org/officeDocument/2006/relationships/font" Target="fonts/OpenSansLight-regular.fntdata"/><Relationship Id="rId11" Type="http://schemas.openxmlformats.org/officeDocument/2006/relationships/slide" Target="slides/slide5.xml"/><Relationship Id="rId33" Type="http://schemas.openxmlformats.org/officeDocument/2006/relationships/font" Target="fonts/OpenSansLight-boldItalic.fntdata"/><Relationship Id="rId10" Type="http://schemas.openxmlformats.org/officeDocument/2006/relationships/slide" Target="slides/slide4.xml"/><Relationship Id="rId32" Type="http://schemas.openxmlformats.org/officeDocument/2006/relationships/font" Target="fonts/OpenSansLight-italic.fntdata"/><Relationship Id="rId13" Type="http://schemas.openxmlformats.org/officeDocument/2006/relationships/slide" Target="slides/slide7.xml"/><Relationship Id="rId35" Type="http://schemas.openxmlformats.org/officeDocument/2006/relationships/font" Target="fonts/OpenSans-bold.fntdata"/><Relationship Id="rId12" Type="http://schemas.openxmlformats.org/officeDocument/2006/relationships/slide" Target="slides/slide6.xml"/><Relationship Id="rId34" Type="http://schemas.openxmlformats.org/officeDocument/2006/relationships/font" Target="fonts/OpenSans-regular.fntdata"/><Relationship Id="rId15" Type="http://schemas.openxmlformats.org/officeDocument/2006/relationships/slide" Target="slides/slide9.xml"/><Relationship Id="rId37" Type="http://schemas.openxmlformats.org/officeDocument/2006/relationships/font" Target="fonts/OpenSans-boldItalic.fntdata"/><Relationship Id="rId14" Type="http://schemas.openxmlformats.org/officeDocument/2006/relationships/slide" Target="slides/slide8.xml"/><Relationship Id="rId36" Type="http://schemas.openxmlformats.org/officeDocument/2006/relationships/font" Target="fonts/OpenSans-italic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38" Type="http://customschemas.google.com/relationships/presentationmetadata" Target="meta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7" name="Google Shape;117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8" name="Google Shape;118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rPr lang="en-US"/>
              <a:t>Hello, my name is Jiwoo Park and I’m the presenter of today’s video.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rPr lang="en-US"/>
              <a:t>Our title is ‘Automatic Paper Assessment’.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ad22d29f7c_1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21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000"/>
              <a:buFont typeface="Calibri"/>
              <a:buChar char="●"/>
            </a:pPr>
            <a:r>
              <a:rPr b="1" lang="en-US" sz="1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Also, we didn’t include (1) papers with no review and (2) papers only with the committee’s decision into our dataset.</a:t>
            </a:r>
            <a:endParaRPr b="1" sz="1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000"/>
              <a:buFont typeface="Calibri"/>
              <a:buChar char="●"/>
            </a:pPr>
            <a:r>
              <a:rPr b="1" lang="en-US" sz="1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Moreover, we excluded the papers with review that don’t have strengths and weaknesses after crawling</a:t>
            </a:r>
            <a:endParaRPr b="1" sz="1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000"/>
              <a:buFont typeface="Calibri"/>
              <a:buChar char="●"/>
            </a:pPr>
            <a:r>
              <a:rPr b="1" lang="en-US" sz="1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There are 627 academic events in total at Openreview.net.</a:t>
            </a:r>
            <a:endParaRPr b="1" sz="1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●"/>
            </a:pPr>
            <a:r>
              <a:rPr b="1" lang="en-US" sz="1000">
                <a:latin typeface="Calibri"/>
                <a:ea typeface="Calibri"/>
                <a:cs typeface="Calibri"/>
                <a:sym typeface="Calibri"/>
              </a:rPr>
              <a:t>31,062 papers were submitted in total</a:t>
            </a:r>
            <a:endParaRPr b="1" sz="1000"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●"/>
            </a:pPr>
            <a:r>
              <a:rPr b="1" lang="en-US" sz="1000">
                <a:latin typeface="Calibri"/>
                <a:ea typeface="Calibri"/>
                <a:cs typeface="Calibri"/>
                <a:sym typeface="Calibri"/>
              </a:rPr>
              <a:t>Around 50 papers were submitted for each academic event in average</a:t>
            </a:r>
            <a:endParaRPr b="1" sz="1000"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●"/>
            </a:pPr>
            <a:r>
              <a:rPr b="1" lang="en-US" sz="1000">
                <a:latin typeface="Calibri"/>
                <a:ea typeface="Calibri"/>
                <a:cs typeface="Calibri"/>
                <a:sym typeface="Calibri"/>
              </a:rPr>
              <a:t>4079 papers were replied in ICLR 2023.</a:t>
            </a:r>
            <a:endParaRPr b="1" sz="1000"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000"/>
              <a:buFont typeface="Calibri"/>
              <a:buChar char="●"/>
            </a:pPr>
            <a:r>
              <a:rPr b="1" lang="en-US" sz="1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For papers without </a:t>
            </a:r>
            <a:r>
              <a:rPr b="1" lang="en-US" sz="1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strength and weakness</a:t>
            </a:r>
            <a:r>
              <a:rPr b="1" lang="en-US" sz="1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, 10,026 reviews were replied in ICLR 2021, which is the maximum number of reviews</a:t>
            </a:r>
            <a:endParaRPr b="1" sz="1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g1ad22d29f7c_1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ad22d29f7c_1_1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21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●"/>
            </a:pPr>
            <a:r>
              <a:rPr b="1" lang="en-US" sz="1000">
                <a:latin typeface="Calibri"/>
                <a:ea typeface="Calibri"/>
                <a:cs typeface="Calibri"/>
                <a:sym typeface="Calibri"/>
              </a:rPr>
              <a:t>On the other hand, f</a:t>
            </a:r>
            <a:r>
              <a:rPr b="1" lang="en-US" sz="1000">
                <a:latin typeface="Calibri"/>
                <a:ea typeface="Calibri"/>
                <a:cs typeface="Calibri"/>
                <a:sym typeface="Calibri"/>
              </a:rPr>
              <a:t>or papers with strength and weakness, 888 reviews were replied in NeurIPS 2022, which is the maximum number of reviews</a:t>
            </a:r>
            <a:endParaRPr b="1" sz="1000"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●"/>
            </a:pPr>
            <a:r>
              <a:rPr b="1" lang="en-US" sz="1000">
                <a:latin typeface="Calibri"/>
                <a:ea typeface="Calibri"/>
                <a:cs typeface="Calibri"/>
                <a:sym typeface="Calibri"/>
              </a:rPr>
              <a:t>You can notice that there are less reviews with </a:t>
            </a:r>
            <a:r>
              <a:rPr b="1" lang="en-US" sz="1000">
                <a:latin typeface="Calibri"/>
                <a:ea typeface="Calibri"/>
                <a:cs typeface="Calibri"/>
                <a:sym typeface="Calibri"/>
              </a:rPr>
              <a:t>strength and weakness than those without strength and weakness</a:t>
            </a:r>
            <a:endParaRPr b="1"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g1ad22d29f7c_1_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ad22d29f7c_1_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21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●"/>
            </a:pPr>
            <a:r>
              <a:rPr b="1" lang="en-US" sz="1000">
                <a:latin typeface="Calibri"/>
                <a:ea typeface="Calibri"/>
                <a:cs typeface="Calibri"/>
                <a:sym typeface="Calibri"/>
              </a:rPr>
              <a:t>These table represents </a:t>
            </a:r>
            <a:r>
              <a:rPr b="1" lang="en-US" sz="1000">
                <a:latin typeface="Calibri"/>
                <a:ea typeface="Calibri"/>
                <a:cs typeface="Calibri"/>
                <a:sym typeface="Calibri"/>
              </a:rPr>
              <a:t>academic events, of which reviews have strength and weakness.</a:t>
            </a:r>
            <a:endParaRPr b="1" sz="1000"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●"/>
            </a:pPr>
            <a:r>
              <a:rPr b="1" lang="en-US" sz="1000">
                <a:latin typeface="Calibri"/>
                <a:ea typeface="Calibri"/>
                <a:cs typeface="Calibri"/>
                <a:sym typeface="Calibri"/>
              </a:rPr>
              <a:t>As you can see, there are only 2 types of academic events, of which reviews have strengths and weakness.</a:t>
            </a:r>
            <a:endParaRPr b="1" sz="1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g1ad22d29f7c_1_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ab0f89f594_0_7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Now, we focus on methods parts</a:t>
            </a:r>
            <a:endParaRPr/>
          </a:p>
        </p:txBody>
      </p:sp>
      <p:sp>
        <p:nvSpPr>
          <p:cNvPr id="223" name="Google Shape;223;g1ab0f89f594_0_7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ab0f89f594_0_7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21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●"/>
            </a:pPr>
            <a:r>
              <a:rPr b="1" lang="en-US" sz="1000">
                <a:latin typeface="Calibri"/>
                <a:ea typeface="Calibri"/>
                <a:cs typeface="Calibri"/>
                <a:sym typeface="Calibri"/>
              </a:rPr>
              <a:t>We use a famous natural language processing encoder BERT[2] as a backbone model</a:t>
            </a:r>
            <a:endParaRPr b="1" sz="1000"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●"/>
            </a:pPr>
            <a:r>
              <a:rPr b="1" lang="en-US" sz="1000">
                <a:latin typeface="Calibri"/>
                <a:ea typeface="Calibri"/>
                <a:cs typeface="Calibri"/>
                <a:sym typeface="Calibri"/>
              </a:rPr>
              <a:t>In other words, we use bert as an encoder and do 4 tasks using that encoder.</a:t>
            </a:r>
            <a:endParaRPr b="1" sz="10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g1ab0f89f594_0_7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1ab0f89f594_0_14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21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●"/>
            </a:pPr>
            <a:r>
              <a:rPr b="1" lang="en-US" sz="1000">
                <a:latin typeface="Calibri"/>
                <a:ea typeface="Calibri"/>
                <a:cs typeface="Calibri"/>
                <a:sym typeface="Calibri"/>
              </a:rPr>
              <a:t>We use almost same model structure for </a:t>
            </a:r>
            <a:r>
              <a:rPr b="1" lang="en-US" sz="1000">
                <a:latin typeface="Calibri"/>
                <a:ea typeface="Calibri"/>
                <a:cs typeface="Calibri"/>
                <a:sym typeface="Calibri"/>
              </a:rPr>
              <a:t>3 tasks</a:t>
            </a:r>
            <a:endParaRPr b="1" sz="1000"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●"/>
            </a:pPr>
            <a:r>
              <a:rPr b="1" lang="en-US" sz="1000">
                <a:latin typeface="Calibri"/>
                <a:ea typeface="Calibri"/>
                <a:cs typeface="Calibri"/>
                <a:sym typeface="Calibri"/>
              </a:rPr>
              <a:t>Therefore, we explain only one model to generate a summary in one sentence with this example.</a:t>
            </a:r>
            <a:endParaRPr b="1" sz="1000"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●"/>
            </a:pPr>
            <a:r>
              <a:rPr b="1" lang="en-US" sz="1000">
                <a:latin typeface="Calibri"/>
                <a:ea typeface="Calibri"/>
                <a:cs typeface="Calibri"/>
                <a:sym typeface="Calibri"/>
              </a:rPr>
              <a:t>We used MLM model for these tasks. </a:t>
            </a:r>
            <a:endParaRPr b="1" sz="1000"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●"/>
            </a:pPr>
            <a:r>
              <a:rPr b="1" lang="en-US" sz="1000">
                <a:latin typeface="Calibri"/>
                <a:ea typeface="Calibri"/>
                <a:cs typeface="Calibri"/>
                <a:sym typeface="Calibri"/>
              </a:rPr>
              <a:t>First, we predict the first token using the abstract.</a:t>
            </a:r>
            <a:endParaRPr b="1" sz="1000"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●"/>
            </a:pPr>
            <a:r>
              <a:rPr b="1" lang="en-US" sz="1000">
                <a:latin typeface="Calibri"/>
                <a:ea typeface="Calibri"/>
                <a:cs typeface="Calibri"/>
                <a:sym typeface="Calibri"/>
              </a:rPr>
              <a:t>After that, we predict next token of the world ‘Attention’, using the abstract and ‘Attention’</a:t>
            </a:r>
            <a:endParaRPr b="1" sz="1000"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●"/>
            </a:pPr>
            <a:r>
              <a:rPr b="1" lang="en-US" sz="1000">
                <a:latin typeface="Calibri"/>
                <a:ea typeface="Calibri"/>
                <a:cs typeface="Calibri"/>
                <a:sym typeface="Calibri"/>
              </a:rPr>
              <a:t>By iterating this process, we can get the one sentence summary.</a:t>
            </a:r>
            <a:endParaRPr b="1"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g1ab0f89f594_0_14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1ad3193ff38_1_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21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Char char="●"/>
            </a:pPr>
            <a:r>
              <a:rPr b="1" lang="en-US" sz="1000">
                <a:latin typeface="Calibri"/>
                <a:ea typeface="Calibri"/>
                <a:cs typeface="Calibri"/>
                <a:sym typeface="Calibri"/>
              </a:rPr>
              <a:t>For the classification model for ‘Is_Accepted’, we train both an encoder and linear classifier.</a:t>
            </a:r>
            <a:endParaRPr b="1" sz="1000"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Char char="●"/>
            </a:pPr>
            <a:r>
              <a:rPr b="1" lang="en-US" sz="1000">
                <a:latin typeface="Calibri"/>
                <a:ea typeface="Calibri"/>
                <a:cs typeface="Calibri"/>
                <a:sym typeface="Calibri"/>
              </a:rPr>
              <a:t>By training this model, we can get the final classifier for ‘Is_Accepted’.</a:t>
            </a:r>
            <a:endParaRPr b="1" sz="10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7" name="Google Shape;317;g1ad3193ff38_1_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1ab0f89f594_0_27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Now, let’s talk about Results and Discussion</a:t>
            </a:r>
            <a:endParaRPr/>
          </a:p>
        </p:txBody>
      </p:sp>
      <p:sp>
        <p:nvSpPr>
          <p:cNvPr id="329" name="Google Shape;329;g1ab0f89f594_0_27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1ab0f89f594_0_28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21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●"/>
            </a:pPr>
            <a:r>
              <a:rPr b="1" lang="en-US" sz="1000">
                <a:latin typeface="Calibri"/>
                <a:ea typeface="Calibri"/>
                <a:cs typeface="Calibri"/>
                <a:sym typeface="Calibri"/>
              </a:rPr>
              <a:t>First token model uses the first token to calculate the logit value for Is_acceptance.</a:t>
            </a:r>
            <a:endParaRPr b="1" sz="1000"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●"/>
            </a:pPr>
            <a:r>
              <a:rPr b="1" lang="en-US" sz="1000">
                <a:latin typeface="Calibri"/>
                <a:ea typeface="Calibri"/>
                <a:cs typeface="Calibri"/>
                <a:sym typeface="Calibri"/>
              </a:rPr>
              <a:t>Last token model uses the last token to calculate the logit value for Is_acceptance.</a:t>
            </a:r>
            <a:endParaRPr b="1" sz="1000"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●"/>
            </a:pPr>
            <a:r>
              <a:rPr b="1" lang="en-US" sz="1000">
                <a:latin typeface="Calibri"/>
                <a:ea typeface="Calibri"/>
                <a:cs typeface="Calibri"/>
                <a:sym typeface="Calibri"/>
              </a:rPr>
              <a:t>As you can see, the performance of the </a:t>
            </a:r>
            <a:r>
              <a:rPr b="1" lang="en-US" sz="1000">
                <a:latin typeface="Calibri"/>
                <a:ea typeface="Calibri"/>
                <a:cs typeface="Calibri"/>
                <a:sym typeface="Calibri"/>
              </a:rPr>
              <a:t>first</a:t>
            </a:r>
            <a:r>
              <a:rPr b="1" lang="en-US" sz="1000">
                <a:latin typeface="Calibri"/>
                <a:ea typeface="Calibri"/>
                <a:cs typeface="Calibri"/>
                <a:sym typeface="Calibri"/>
              </a:rPr>
              <a:t> token model is better and hence, we choose this model as the final model for the classification of ‘Is_accepted’</a:t>
            </a:r>
            <a:endParaRPr b="1" sz="10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6" name="Google Shape;336;g1ab0f89f594_0_28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1ad3193ff38_1_8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21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●"/>
            </a:pPr>
            <a:r>
              <a:rPr b="1" lang="en-US" sz="1000">
                <a:latin typeface="Calibri"/>
                <a:ea typeface="Calibri"/>
                <a:cs typeface="Calibri"/>
                <a:sym typeface="Calibri"/>
              </a:rPr>
              <a:t>If we enter the abstract of an paper, we can get the results of 4 tasks.</a:t>
            </a:r>
            <a:endParaRPr b="1" sz="1000"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●"/>
            </a:pPr>
            <a:r>
              <a:rPr b="1" lang="en-US" sz="1000">
                <a:latin typeface="Calibri"/>
                <a:ea typeface="Calibri"/>
                <a:cs typeface="Calibri"/>
                <a:sym typeface="Calibri"/>
              </a:rPr>
              <a:t>As you can see, the task ‘summarizing the paper in one </a:t>
            </a:r>
            <a:r>
              <a:rPr b="1" lang="en-US" sz="1000">
                <a:latin typeface="Calibri"/>
                <a:ea typeface="Calibri"/>
                <a:cs typeface="Calibri"/>
                <a:sym typeface="Calibri"/>
              </a:rPr>
              <a:t>sentence’ </a:t>
            </a:r>
            <a:r>
              <a:rPr b="1" lang="en-US" sz="1000">
                <a:latin typeface="Calibri"/>
                <a:ea typeface="Calibri"/>
                <a:cs typeface="Calibri"/>
                <a:sym typeface="Calibri"/>
              </a:rPr>
              <a:t> is good enough.</a:t>
            </a:r>
            <a:endParaRPr b="1" sz="1000"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●"/>
            </a:pPr>
            <a:r>
              <a:rPr b="1" lang="en-US" sz="1000">
                <a:latin typeface="Calibri"/>
                <a:ea typeface="Calibri"/>
                <a:cs typeface="Calibri"/>
                <a:sym typeface="Calibri"/>
              </a:rPr>
              <a:t>However, the </a:t>
            </a:r>
            <a:r>
              <a:rPr b="1" lang="en-US" sz="1000">
                <a:latin typeface="Calibri"/>
                <a:ea typeface="Calibri"/>
                <a:cs typeface="Calibri"/>
                <a:sym typeface="Calibri"/>
              </a:rPr>
              <a:t>performance for the other tasks are not good.</a:t>
            </a:r>
            <a:endParaRPr b="1" sz="1000"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●"/>
            </a:pPr>
            <a:r>
              <a:rPr b="1" lang="en-US" sz="1000">
                <a:latin typeface="Calibri"/>
                <a:ea typeface="Calibri"/>
                <a:cs typeface="Calibri"/>
                <a:sym typeface="Calibri"/>
              </a:rPr>
              <a:t>In other words, there are too many repeated words and sentences in the strengths and weaknesses.</a:t>
            </a:r>
            <a:endParaRPr b="1" sz="1000"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●"/>
            </a:pPr>
            <a:r>
              <a:rPr b="1" lang="en-US" sz="1000">
                <a:latin typeface="Calibri"/>
                <a:ea typeface="Calibri"/>
                <a:cs typeface="Calibri"/>
                <a:sym typeface="Calibri"/>
              </a:rPr>
              <a:t>Moreover, for the two submitted papers, our model predicts one would be accepted and the other would be not accepted.</a:t>
            </a:r>
            <a:endParaRPr b="1" sz="1000"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●"/>
            </a:pPr>
            <a:r>
              <a:rPr b="1" lang="en-US" sz="1000">
                <a:latin typeface="Calibri"/>
                <a:ea typeface="Calibri"/>
                <a:cs typeface="Calibri"/>
                <a:sym typeface="Calibri"/>
              </a:rPr>
              <a:t>For the two tasks, generating strengths and weaknesses, it is because we could not use the abstracts of various papers for learning because there was a lack of data with strengths and weaknesses.</a:t>
            </a:r>
            <a:endParaRPr b="1" sz="1000"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●"/>
            </a:pPr>
            <a:r>
              <a:rPr b="1" lang="en-US" sz="1000">
                <a:latin typeface="Calibri"/>
                <a:ea typeface="Calibri"/>
                <a:cs typeface="Calibri"/>
                <a:sym typeface="Calibri"/>
              </a:rPr>
              <a:t>For the task about Is_accepted, we thought the abstract was not enough to determine whether it would be accepted or not.</a:t>
            </a:r>
            <a:endParaRPr b="1"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4" name="Google Shape;344;g1ad3193ff38_1_8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rPr lang="en-US"/>
              <a:t>Here are today’s contents</a:t>
            </a:r>
            <a:endParaRPr/>
          </a:p>
        </p:txBody>
      </p:sp>
      <p:sp>
        <p:nvSpPr>
          <p:cNvPr id="125" name="Google Shape;125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1ab0f89f594_0_29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rPr lang="en-US"/>
              <a:t>Finally, conclusion.</a:t>
            </a:r>
            <a:endParaRPr/>
          </a:p>
        </p:txBody>
      </p:sp>
      <p:sp>
        <p:nvSpPr>
          <p:cNvPr id="351" name="Google Shape;351;g1ab0f89f594_0_29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1ab0f89f594_0_29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21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●"/>
            </a:pPr>
            <a:r>
              <a:t/>
            </a:r>
            <a:endParaRPr b="1"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8" name="Google Shape;358;g1ab0f89f594_0_29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17241d0c165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rPr lang="en-US"/>
              <a:t>This is our references</a:t>
            </a:r>
            <a:endParaRPr/>
          </a:p>
        </p:txBody>
      </p:sp>
      <p:sp>
        <p:nvSpPr>
          <p:cNvPr id="365" name="Google Shape;365;g17241d0c165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rPr lang="en-US"/>
              <a:t>and thank you for listening!</a:t>
            </a:r>
            <a:endParaRPr/>
          </a:p>
        </p:txBody>
      </p:sp>
      <p:sp>
        <p:nvSpPr>
          <p:cNvPr id="372" name="Google Shape;372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ab0f89f594_0_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rPr lang="en-US"/>
              <a:t>We start with the introduction</a:t>
            </a:r>
            <a:endParaRPr/>
          </a:p>
        </p:txBody>
      </p:sp>
      <p:sp>
        <p:nvSpPr>
          <p:cNvPr id="132" name="Google Shape;132;g1ab0f89f594_0_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21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●"/>
            </a:pPr>
            <a:r>
              <a:rPr b="1" lang="en-US" sz="1000">
                <a:latin typeface="Calibri"/>
                <a:ea typeface="Calibri"/>
                <a:cs typeface="Calibri"/>
                <a:sym typeface="Calibri"/>
              </a:rPr>
              <a:t>The number of AI papers published worldwide in 2021 is about 334,500(Three hundred and thirty four)</a:t>
            </a:r>
            <a:endParaRPr b="1" sz="1000"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●"/>
            </a:pPr>
            <a:r>
              <a:rPr b="1" lang="en-US" sz="1000">
                <a:latin typeface="Calibri"/>
                <a:ea typeface="Calibri"/>
                <a:cs typeface="Calibri"/>
                <a:sym typeface="Calibri"/>
              </a:rPr>
              <a:t>Realistically, reading all of these papers is close to impossible.</a:t>
            </a:r>
            <a:endParaRPr b="1" sz="1000"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●"/>
            </a:pPr>
            <a:r>
              <a:rPr b="1" lang="en-US" sz="1000">
                <a:latin typeface="Calibri"/>
                <a:ea typeface="Calibri"/>
                <a:cs typeface="Calibri"/>
                <a:sym typeface="Calibri"/>
              </a:rPr>
              <a:t>So, we want to analyze each of these numerous papers by reading less words than by reading the whole paper.</a:t>
            </a:r>
            <a:endParaRPr b="1" sz="10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</p:txBody>
      </p:sp>
      <p:sp>
        <p:nvSpPr>
          <p:cNvPr id="139" name="Google Shape;139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ab0f89f594_0_1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21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●"/>
            </a:pPr>
            <a:r>
              <a:rPr b="1" lang="en-US" sz="1000">
                <a:latin typeface="Calibri"/>
                <a:ea typeface="Calibri"/>
                <a:cs typeface="Calibri"/>
                <a:sym typeface="Calibri"/>
              </a:rPr>
              <a:t>Therefore, we focus on the abstract of each paper.</a:t>
            </a:r>
            <a:endParaRPr b="1" sz="1000"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●"/>
            </a:pPr>
            <a:r>
              <a:rPr b="1" lang="en-US" sz="1000">
                <a:latin typeface="Calibri"/>
                <a:ea typeface="Calibri"/>
                <a:cs typeface="Calibri"/>
                <a:sym typeface="Calibri"/>
              </a:rPr>
              <a:t>We assumed that the abstract of each paper would contain most of the information needed to evaluate the paper.</a:t>
            </a:r>
            <a:endParaRPr b="1"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g1ab0f89f594_0_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ab0f89f594_0_2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21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●"/>
            </a:pPr>
            <a:r>
              <a:rPr b="1" lang="en-US" sz="1000">
                <a:latin typeface="Calibri"/>
                <a:ea typeface="Calibri"/>
                <a:cs typeface="Calibri"/>
                <a:sym typeface="Calibri"/>
              </a:rPr>
              <a:t>So, our problems that we want to solve are 4 tasks using the abstract</a:t>
            </a:r>
            <a:endParaRPr b="1" sz="1000"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●"/>
            </a:pPr>
            <a:r>
              <a:rPr b="1" lang="en-US" sz="1000">
                <a:latin typeface="Calibri"/>
                <a:ea typeface="Calibri"/>
                <a:cs typeface="Calibri"/>
                <a:sym typeface="Calibri"/>
              </a:rPr>
              <a:t>First, we want to summarize the paper in one sentence</a:t>
            </a:r>
            <a:endParaRPr b="1" sz="1000"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●"/>
            </a:pPr>
            <a:r>
              <a:rPr b="1" lang="en-US" sz="1000">
                <a:latin typeface="Calibri"/>
                <a:ea typeface="Calibri"/>
                <a:cs typeface="Calibri"/>
                <a:sym typeface="Calibri"/>
              </a:rPr>
              <a:t>Second, we want to generate strengths</a:t>
            </a:r>
            <a:endParaRPr b="1" sz="1000"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●"/>
            </a:pPr>
            <a:r>
              <a:rPr b="1" lang="en-US" sz="1000">
                <a:latin typeface="Calibri"/>
                <a:ea typeface="Calibri"/>
                <a:cs typeface="Calibri"/>
                <a:sym typeface="Calibri"/>
              </a:rPr>
              <a:t>Third, we want to generate weakness </a:t>
            </a:r>
            <a:endParaRPr b="1" sz="1000"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●"/>
            </a:pPr>
            <a:r>
              <a:rPr b="1" lang="en-US" sz="1000">
                <a:latin typeface="Calibri"/>
                <a:ea typeface="Calibri"/>
                <a:cs typeface="Calibri"/>
                <a:sym typeface="Calibri"/>
              </a:rPr>
              <a:t>Lastly, we want to determine whether it is accepted or not</a:t>
            </a:r>
            <a:endParaRPr b="1"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g1ab0f89f594_0_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ab0f89f594_0_4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rPr lang="en-US"/>
              <a:t>Now, we’re gonna explain more about our task</a:t>
            </a:r>
            <a:endParaRPr/>
          </a:p>
        </p:txBody>
      </p:sp>
      <p:sp>
        <p:nvSpPr>
          <p:cNvPr id="170" name="Google Shape;170;g1ab0f89f594_0_4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ab0f89f594_0_5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21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●"/>
            </a:pPr>
            <a:r>
              <a:rPr b="1" lang="en-US" sz="1000">
                <a:latin typeface="Calibri"/>
                <a:ea typeface="Calibri"/>
                <a:cs typeface="Calibri"/>
                <a:sym typeface="Calibri"/>
              </a:rPr>
              <a:t>Let’s talk about our novelty.</a:t>
            </a:r>
            <a:endParaRPr b="1"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g1ab0f89f594_0_5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ad3193ff38_1_5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21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●"/>
            </a:pPr>
            <a:r>
              <a:rPr b="1" lang="en-US" sz="1000">
                <a:latin typeface="Calibri"/>
                <a:ea typeface="Calibri"/>
                <a:cs typeface="Calibri"/>
                <a:sym typeface="Calibri"/>
              </a:rPr>
              <a:t>Now, I introduce our dataset.</a:t>
            </a:r>
            <a:endParaRPr b="1" sz="1000"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●"/>
            </a:pPr>
            <a:r>
              <a:rPr b="1" lang="en-US" sz="1000">
                <a:latin typeface="Calibri"/>
                <a:ea typeface="Calibri"/>
                <a:cs typeface="Calibri"/>
                <a:sym typeface="Calibri"/>
              </a:rPr>
              <a:t>In the open review, we can get many informations about a paper such as summary, Strength, Weakness, whether it is accepted or not. </a:t>
            </a:r>
            <a:endParaRPr b="1" sz="1000"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●"/>
            </a:pPr>
            <a:r>
              <a:rPr b="1" lang="en-US" sz="1000">
                <a:latin typeface="Calibri"/>
                <a:ea typeface="Calibri"/>
                <a:cs typeface="Calibri"/>
                <a:sym typeface="Calibri"/>
              </a:rPr>
              <a:t>Moreover, we can access the abstract and </a:t>
            </a:r>
            <a:r>
              <a:rPr b="1" lang="en-US" sz="1000">
                <a:latin typeface="Calibri"/>
                <a:ea typeface="Calibri"/>
                <a:cs typeface="Calibri"/>
                <a:sym typeface="Calibri"/>
              </a:rPr>
              <a:t>TL DR </a:t>
            </a:r>
            <a:r>
              <a:rPr b="1" lang="en-US" sz="1000">
                <a:latin typeface="Calibri"/>
                <a:ea typeface="Calibri"/>
                <a:cs typeface="Calibri"/>
                <a:sym typeface="Calibri"/>
              </a:rPr>
              <a:t>of the paper</a:t>
            </a:r>
            <a:endParaRPr b="1"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g1ad3193ff38_1_5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7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제목 슬라이드" showMasterSp="0">
  <p:cSld name="1_제목 슬라이드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BB0027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3" name="Google Shape;23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209800" y="895350"/>
            <a:ext cx="3429000" cy="30638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_Plaid-Digital_FINAL-NEW.png" id="24" name="Google Shape;24;p14"/>
          <p:cNvPicPr preferRelativeResize="0"/>
          <p:nvPr/>
        </p:nvPicPr>
        <p:blipFill rotWithShape="1">
          <a:blip r:embed="rId3">
            <a:alphaModFix/>
          </a:blip>
          <a:srcRect b="1988" l="84736" r="4770" t="23988"/>
          <a:stretch/>
        </p:blipFill>
        <p:spPr>
          <a:xfrm>
            <a:off x="457200" y="0"/>
            <a:ext cx="79057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3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3"/>
          <p:cNvSpPr/>
          <p:nvPr>
            <p:ph idx="2" type="pic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78" name="Google Shape;78;p23"/>
          <p:cNvSpPr txBox="1"/>
          <p:nvPr>
            <p:ph idx="1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79" name="Google Shape;79;p2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4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4"/>
          <p:cNvSpPr txBox="1"/>
          <p:nvPr>
            <p:ph idx="1" type="body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2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5"/>
          <p:cNvSpPr txBox="1"/>
          <p:nvPr>
            <p:ph type="title"/>
          </p:nvPr>
        </p:nvSpPr>
        <p:spPr>
          <a:xfrm rot="5400000">
            <a:off x="5350073" y="1467446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5"/>
          <p:cNvSpPr txBox="1"/>
          <p:nvPr>
            <p:ph idx="1" type="body"/>
          </p:nvPr>
        </p:nvSpPr>
        <p:spPr>
          <a:xfrm rot="5400000">
            <a:off x="1349573" y="-447079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1" name="Google Shape;91;p25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5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5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제목만">
  <p:cSld name="1_제목만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6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 Column">
  <p:cSld name="1 Column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7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7"/>
          <p:cNvSpPr txBox="1"/>
          <p:nvPr>
            <p:ph idx="1" type="body"/>
          </p:nvPr>
        </p:nvSpPr>
        <p:spPr>
          <a:xfrm>
            <a:off x="457200" y="1200150"/>
            <a:ext cx="82296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 Column">
  <p:cSld name="2 Column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8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28"/>
          <p:cNvSpPr txBox="1"/>
          <p:nvPr>
            <p:ph idx="1" type="body"/>
          </p:nvPr>
        </p:nvSpPr>
        <p:spPr>
          <a:xfrm>
            <a:off x="457200" y="1200150"/>
            <a:ext cx="39624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2" name="Google Shape;102;p28"/>
          <p:cNvSpPr txBox="1"/>
          <p:nvPr>
            <p:ph idx="2" type="body"/>
          </p:nvPr>
        </p:nvSpPr>
        <p:spPr>
          <a:xfrm>
            <a:off x="4727448" y="1212300"/>
            <a:ext cx="3959352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열">
  <p:cSld name="3열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9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9"/>
          <p:cNvSpPr txBox="1"/>
          <p:nvPr>
            <p:ph idx="1" type="body"/>
          </p:nvPr>
        </p:nvSpPr>
        <p:spPr>
          <a:xfrm>
            <a:off x="457200" y="1200150"/>
            <a:ext cx="25908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6" name="Google Shape;106;p29"/>
          <p:cNvSpPr txBox="1"/>
          <p:nvPr>
            <p:ph idx="2" type="body"/>
          </p:nvPr>
        </p:nvSpPr>
        <p:spPr>
          <a:xfrm>
            <a:off x="3276600" y="1200150"/>
            <a:ext cx="25908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7" name="Google Shape;107;p29"/>
          <p:cNvSpPr txBox="1"/>
          <p:nvPr>
            <p:ph idx="3" type="body"/>
          </p:nvPr>
        </p:nvSpPr>
        <p:spPr>
          <a:xfrm>
            <a:off x="6096000" y="1200150"/>
            <a:ext cx="25908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 Column">
  <p:cSld name="4 Column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0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30"/>
          <p:cNvSpPr txBox="1"/>
          <p:nvPr>
            <p:ph idx="1" type="body"/>
          </p:nvPr>
        </p:nvSpPr>
        <p:spPr>
          <a:xfrm>
            <a:off x="457200" y="1200150"/>
            <a:ext cx="19050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1" name="Google Shape;111;p30"/>
          <p:cNvSpPr txBox="1"/>
          <p:nvPr>
            <p:ph idx="2" type="body"/>
          </p:nvPr>
        </p:nvSpPr>
        <p:spPr>
          <a:xfrm>
            <a:off x="2565400" y="1200150"/>
            <a:ext cx="19050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2" name="Google Shape;112;p30"/>
          <p:cNvSpPr txBox="1"/>
          <p:nvPr>
            <p:ph idx="3" type="body"/>
          </p:nvPr>
        </p:nvSpPr>
        <p:spPr>
          <a:xfrm>
            <a:off x="4673600" y="1200150"/>
            <a:ext cx="19050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3" name="Google Shape;113;p30"/>
          <p:cNvSpPr txBox="1"/>
          <p:nvPr>
            <p:ph idx="4" type="body"/>
          </p:nvPr>
        </p:nvSpPr>
        <p:spPr>
          <a:xfrm>
            <a:off x="6781800" y="1200150"/>
            <a:ext cx="19050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빈 화면">
  <p:cSld name="1_빈 화면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5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5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5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6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6"/>
          <p:cNvSpPr txBox="1"/>
          <p:nvPr>
            <p:ph idx="1" type="subTitle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32" name="Google Shape;32;p16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6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6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7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7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17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7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7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8"/>
          <p:cNvSpPr txBox="1"/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8"/>
          <p:cNvSpPr txBox="1"/>
          <p:nvPr>
            <p:ph idx="1" type="body"/>
          </p:nvPr>
        </p:nvSpPr>
        <p:spPr>
          <a:xfrm>
            <a:off x="623888" y="3442098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4" name="Google Shape;44;p18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8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8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9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9"/>
          <p:cNvSpPr txBox="1"/>
          <p:nvPr>
            <p:ph idx="1" type="body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19"/>
          <p:cNvSpPr txBox="1"/>
          <p:nvPr>
            <p:ph idx="2" type="body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19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9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9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0"/>
          <p:cNvSpPr txBox="1"/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0"/>
          <p:cNvSpPr txBox="1"/>
          <p:nvPr>
            <p:ph idx="1" type="body"/>
          </p:nvPr>
        </p:nvSpPr>
        <p:spPr>
          <a:xfrm>
            <a:off x="629842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57" name="Google Shape;57;p20"/>
          <p:cNvSpPr txBox="1"/>
          <p:nvPr>
            <p:ph idx="2" type="body"/>
          </p:nvPr>
        </p:nvSpPr>
        <p:spPr>
          <a:xfrm>
            <a:off x="629842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8" name="Google Shape;58;p20"/>
          <p:cNvSpPr txBox="1"/>
          <p:nvPr>
            <p:ph idx="3" type="body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59" name="Google Shape;59;p20"/>
          <p:cNvSpPr txBox="1"/>
          <p:nvPr>
            <p:ph idx="4" type="body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0" name="Google Shape;60;p20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0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20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1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1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1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1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2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2"/>
          <p:cNvSpPr txBox="1"/>
          <p:nvPr>
            <p:ph idx="1" type="body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71" name="Google Shape;71;p22"/>
          <p:cNvSpPr txBox="1"/>
          <p:nvPr>
            <p:ph idx="2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72" name="Google Shape;72;p22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2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2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21" Type="http://schemas.openxmlformats.org/officeDocument/2006/relationships/theme" Target="../theme/theme1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7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3.xml"/><Relationship Id="rId19" Type="http://schemas.openxmlformats.org/officeDocument/2006/relationships/slideLayout" Target="../slideLayouts/slideLayout17.xml"/><Relationship Id="rId6" Type="http://schemas.openxmlformats.org/officeDocument/2006/relationships/slideLayout" Target="../slideLayouts/slideLayout4.xml"/><Relationship Id="rId18" Type="http://schemas.openxmlformats.org/officeDocument/2006/relationships/slideLayout" Target="../slideLayouts/slideLayout16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3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_Plaid-Digital_FINAL-NEW.png" id="15" name="Google Shape;15;p13"/>
          <p:cNvPicPr preferRelativeResize="0"/>
          <p:nvPr/>
        </p:nvPicPr>
        <p:blipFill rotWithShape="1">
          <a:blip r:embed="rId1">
            <a:alphaModFix/>
          </a:blip>
          <a:srcRect b="2893" l="59550" r="39888" t="20874"/>
          <a:stretch/>
        </p:blipFill>
        <p:spPr>
          <a:xfrm rot="5400000">
            <a:off x="3798887" y="1046163"/>
            <a:ext cx="60325" cy="765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772400" y="4248150"/>
            <a:ext cx="1154590" cy="736392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13"/>
          <p:cNvSpPr txBox="1"/>
          <p:nvPr/>
        </p:nvSpPr>
        <p:spPr>
          <a:xfrm>
            <a:off x="11226318" y="6552813"/>
            <a:ext cx="279883" cy="276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8" name="Google Shape;18;p13"/>
          <p:cNvSpPr txBox="1"/>
          <p:nvPr/>
        </p:nvSpPr>
        <p:spPr>
          <a:xfrm>
            <a:off x="11378718" y="6705213"/>
            <a:ext cx="279883" cy="276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9" name="Google Shape;19;p13"/>
          <p:cNvSpPr txBox="1"/>
          <p:nvPr/>
        </p:nvSpPr>
        <p:spPr>
          <a:xfrm>
            <a:off x="11531118" y="6857613"/>
            <a:ext cx="279883" cy="276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20" name="Google Shape;20;p13"/>
          <p:cNvSpPr txBox="1"/>
          <p:nvPr/>
        </p:nvSpPr>
        <p:spPr>
          <a:xfrm>
            <a:off x="8534400" y="100340"/>
            <a:ext cx="506890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0" lang="en-US" sz="11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100" u="none" cap="none" strike="noStrik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://54.163.163.24:8501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0" name="Google Shape;120;p1"/>
          <p:cNvCxnSpPr/>
          <p:nvPr/>
        </p:nvCxnSpPr>
        <p:spPr>
          <a:xfrm flipH="1" rot="10800000">
            <a:off x="2209800" y="3475050"/>
            <a:ext cx="6186600" cy="111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1" name="Google Shape;121;p1"/>
          <p:cNvSpPr txBox="1"/>
          <p:nvPr/>
        </p:nvSpPr>
        <p:spPr>
          <a:xfrm>
            <a:off x="2133600" y="2038350"/>
            <a:ext cx="62628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" lvl="0" marL="3175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lang="en-US" sz="4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Project Video</a:t>
            </a:r>
            <a:endParaRPr b="1" i="0" sz="40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" lvl="0" marL="3175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Automatic Paper Assessment</a:t>
            </a:r>
            <a:endParaRPr b="0" i="0" sz="30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2" name="Google Shape;122;p1"/>
          <p:cNvSpPr txBox="1"/>
          <p:nvPr/>
        </p:nvSpPr>
        <p:spPr>
          <a:xfrm>
            <a:off x="2133600" y="3638550"/>
            <a:ext cx="65307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" lvl="0" marL="31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" lvl="0" marL="31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Members: </a:t>
            </a:r>
            <a:r>
              <a:rPr lang="en-US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Jiwoo Park, </a:t>
            </a:r>
            <a:r>
              <a:rPr lang="en-US" sz="1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Sumin Lim</a:t>
            </a:r>
            <a:r>
              <a:rPr b="0" i="0" lang="en-US" sz="16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, Kyumin Park, Gyuseok Lee</a:t>
            </a:r>
            <a:endParaRPr b="0" i="0" sz="16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" lvl="0" marL="3175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ad22d29f7c_1_0"/>
          <p:cNvSpPr txBox="1"/>
          <p:nvPr/>
        </p:nvSpPr>
        <p:spPr>
          <a:xfrm>
            <a:off x="152400" y="128885"/>
            <a:ext cx="6934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Task (Dataset)</a:t>
            </a:r>
            <a:endParaRPr b="1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7" name="Google Shape;197;g1ad22d29f7c_1_0"/>
          <p:cNvCxnSpPr/>
          <p:nvPr/>
        </p:nvCxnSpPr>
        <p:spPr>
          <a:xfrm>
            <a:off x="152400" y="666750"/>
            <a:ext cx="8839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98" name="Google Shape;198;g1ad22d29f7c_1_0"/>
          <p:cNvSpPr txBox="1"/>
          <p:nvPr/>
        </p:nvSpPr>
        <p:spPr>
          <a:xfrm>
            <a:off x="291150" y="888350"/>
            <a:ext cx="87003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We crawled all papers of conferences, workshops, and other academic events from </a:t>
            </a:r>
            <a:r>
              <a:rPr b="1" i="1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openreview.net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, but not included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○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Papers with no review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○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Papers only with the 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committee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’s decision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After crawling, we excluded the papers that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○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Papers with reviews that don’t have 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strengths and weaknesses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g1ad22d29f7c_1_0"/>
          <p:cNvSpPr txBox="1"/>
          <p:nvPr/>
        </p:nvSpPr>
        <p:spPr>
          <a:xfrm>
            <a:off x="311463" y="2371650"/>
            <a:ext cx="321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Descriptive Statistics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g1ad22d29f7c_1_0"/>
          <p:cNvSpPr txBox="1"/>
          <p:nvPr/>
        </p:nvSpPr>
        <p:spPr>
          <a:xfrm>
            <a:off x="3528675" y="2681525"/>
            <a:ext cx="52950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Papers without strength and weakness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Total 627 academic events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Total 31,062 papers were submitted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○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49.5407 papers were submitted for each academic event in average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○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4079 papers were submitted for ICLR 2023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Calibri"/>
              <a:buChar char="●"/>
            </a:pPr>
            <a:r>
              <a:rPr lang="en-US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Total 10,026 reviews were replied in ICLR 2021</a:t>
            </a:r>
            <a:endParaRPr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1" name="Google Shape;201;g1ad22d29f7c_1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6475" y="2681525"/>
            <a:ext cx="2527194" cy="2066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ad22d29f7c_1_17"/>
          <p:cNvSpPr txBox="1"/>
          <p:nvPr/>
        </p:nvSpPr>
        <p:spPr>
          <a:xfrm>
            <a:off x="152400" y="128885"/>
            <a:ext cx="6934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Task (Dataset)</a:t>
            </a:r>
            <a:endParaRPr b="1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7" name="Google Shape;207;g1ad22d29f7c_1_17"/>
          <p:cNvCxnSpPr/>
          <p:nvPr/>
        </p:nvCxnSpPr>
        <p:spPr>
          <a:xfrm>
            <a:off x="152400" y="666750"/>
            <a:ext cx="8839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08" name="Google Shape;208;g1ad22d29f7c_1_17"/>
          <p:cNvSpPr txBox="1"/>
          <p:nvPr/>
        </p:nvSpPr>
        <p:spPr>
          <a:xfrm>
            <a:off x="311463" y="2371650"/>
            <a:ext cx="321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Descriptive Statistics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g1ad22d29f7c_1_17"/>
          <p:cNvSpPr txBox="1"/>
          <p:nvPr/>
        </p:nvSpPr>
        <p:spPr>
          <a:xfrm>
            <a:off x="3528675" y="2681525"/>
            <a:ext cx="52950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Papers with </a:t>
            </a:r>
            <a:r>
              <a:rPr b="1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strength and weakness</a:t>
            </a:r>
            <a:endParaRPr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Total 627 academic events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Total 31,062 papers were submitted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○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49.5407 papers were submitted for each academic event in average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○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4079 papers were submitted for ICLR 2023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Calibri"/>
              <a:buChar char="●"/>
            </a:pPr>
            <a:r>
              <a:rPr lang="en-US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Total 888 reviews were replied in NeurIPS 2022</a:t>
            </a:r>
            <a:endParaRPr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0" name="Google Shape;210;g1ad22d29f7c_1_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6475" y="2681525"/>
            <a:ext cx="2527194" cy="2066851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g1ad22d29f7c_1_17"/>
          <p:cNvSpPr txBox="1"/>
          <p:nvPr/>
        </p:nvSpPr>
        <p:spPr>
          <a:xfrm>
            <a:off x="291150" y="888350"/>
            <a:ext cx="87003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crawled all papers of conferences, workshops, and other academic events from </a:t>
            </a:r>
            <a:r>
              <a:rPr b="1" i="1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openreview.net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but not included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○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Papers with no review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○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Papers only with the committee’s decision 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After crawling, we excluded the papers that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○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Papers with reviews that don’t have strengths and weaknesses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ad22d29f7c_1_6"/>
          <p:cNvSpPr txBox="1"/>
          <p:nvPr/>
        </p:nvSpPr>
        <p:spPr>
          <a:xfrm>
            <a:off x="152400" y="128885"/>
            <a:ext cx="6934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Task (Dataset)</a:t>
            </a:r>
            <a:endParaRPr b="1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7" name="Google Shape;217;g1ad22d29f7c_1_6"/>
          <p:cNvCxnSpPr/>
          <p:nvPr/>
        </p:nvCxnSpPr>
        <p:spPr>
          <a:xfrm>
            <a:off x="152400" y="666750"/>
            <a:ext cx="8839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graphicFrame>
        <p:nvGraphicFramePr>
          <p:cNvPr id="218" name="Google Shape;218;g1ad22d29f7c_1_6"/>
          <p:cNvGraphicFramePr/>
          <p:nvPr/>
        </p:nvGraphicFramePr>
        <p:xfrm>
          <a:off x="751600" y="143638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{D6C58B8E-F449-4D92-820D-7957C76987C7}</a:tableStyleId>
              </a:tblPr>
              <a:tblGrid>
                <a:gridCol w="4306950"/>
                <a:gridCol w="1552925"/>
                <a:gridCol w="1474325"/>
              </a:tblGrid>
              <a:tr h="358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/>
                        <a:t>Venue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/>
                        <a:t>Number of papers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/>
                        <a:t>Number of reviews</a:t>
                      </a:r>
                      <a:endParaRPr b="1" sz="1100"/>
                    </a:p>
                  </a:txBody>
                  <a:tcPr marT="91425" marB="91425" marR="91425" marL="91425"/>
                </a:tc>
              </a:tr>
              <a:tr h="348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6FA8DC"/>
                          </a:solidFill>
                        </a:rPr>
                        <a:t>MIDL 2022</a:t>
                      </a:r>
                      <a:endParaRPr sz="1100">
                        <a:solidFill>
                          <a:srgbClr val="6FA8DC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6FA8DC"/>
                          </a:solidFill>
                        </a:rPr>
                        <a:t>98</a:t>
                      </a:r>
                      <a:endParaRPr sz="1100">
                        <a:solidFill>
                          <a:srgbClr val="6FA8DC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6FA8DC"/>
                          </a:solidFill>
                        </a:rPr>
                        <a:t>312</a:t>
                      </a:r>
                      <a:endParaRPr sz="1100">
                        <a:solidFill>
                          <a:srgbClr val="6FA8DC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48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EA9999"/>
                          </a:solidFill>
                        </a:rPr>
                        <a:t>NeurIPS 2021 Track - Datasets and Benchmarks (Round 1)</a:t>
                      </a:r>
                      <a:endParaRPr sz="1100">
                        <a:solidFill>
                          <a:srgbClr val="EA999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EA9999"/>
                          </a:solidFill>
                        </a:rPr>
                        <a:t>66</a:t>
                      </a:r>
                      <a:endParaRPr sz="1100">
                        <a:solidFill>
                          <a:srgbClr val="EA999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EA9999"/>
                          </a:solidFill>
                        </a:rPr>
                        <a:t>207</a:t>
                      </a:r>
                      <a:endParaRPr sz="1100">
                        <a:solidFill>
                          <a:srgbClr val="EA9999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48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>
                          <a:solidFill>
                            <a:srgbClr val="EA9999"/>
                          </a:solidFill>
                        </a:rPr>
                        <a:t>NeurIPS 2021 Track - Datasets and Benchmarks (Round 2)</a:t>
                      </a:r>
                      <a:endParaRPr sz="1100">
                        <a:solidFill>
                          <a:srgbClr val="EA999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EA9999"/>
                          </a:solidFill>
                        </a:rPr>
                        <a:t>109</a:t>
                      </a:r>
                      <a:endParaRPr sz="1100">
                        <a:solidFill>
                          <a:srgbClr val="EA999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EA9999"/>
                          </a:solidFill>
                        </a:rPr>
                        <a:t>402</a:t>
                      </a:r>
                      <a:endParaRPr sz="1100">
                        <a:solidFill>
                          <a:srgbClr val="EA9999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48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EA9999"/>
                          </a:solidFill>
                        </a:rPr>
                        <a:t>NeurIPS 2022 Track - Datasets and Benchmarks</a:t>
                      </a:r>
                      <a:endParaRPr sz="1100">
                        <a:solidFill>
                          <a:srgbClr val="EA999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EA9999"/>
                          </a:solidFill>
                        </a:rPr>
                        <a:t>163</a:t>
                      </a:r>
                      <a:endParaRPr sz="1100">
                        <a:solidFill>
                          <a:srgbClr val="EA999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EA9999"/>
                          </a:solidFill>
                        </a:rPr>
                        <a:t>888</a:t>
                      </a:r>
                      <a:endParaRPr sz="1100">
                        <a:solidFill>
                          <a:srgbClr val="EA9999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48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EA9999"/>
                          </a:solidFill>
                        </a:rPr>
                        <a:t>NeurIPS 2022 Workshop TSRML</a:t>
                      </a:r>
                      <a:endParaRPr sz="1100">
                        <a:solidFill>
                          <a:srgbClr val="EA999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EA9999"/>
                          </a:solidFill>
                        </a:rPr>
                        <a:t>87</a:t>
                      </a:r>
                      <a:endParaRPr sz="1100">
                        <a:solidFill>
                          <a:srgbClr val="EA999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EA9999"/>
                          </a:solidFill>
                        </a:rPr>
                        <a:t>201</a:t>
                      </a:r>
                      <a:endParaRPr sz="1100">
                        <a:solidFill>
                          <a:srgbClr val="EA9999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19" name="Google Shape;219;g1ad22d29f7c_1_6"/>
          <p:cNvSpPr txBox="1"/>
          <p:nvPr/>
        </p:nvSpPr>
        <p:spPr>
          <a:xfrm>
            <a:off x="1775250" y="3564650"/>
            <a:ext cx="528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Most of the venues are related to the Datasets and Benchmarks track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g1ad22d29f7c_1_6"/>
          <p:cNvSpPr txBox="1"/>
          <p:nvPr/>
        </p:nvSpPr>
        <p:spPr>
          <a:xfrm>
            <a:off x="291150" y="888350"/>
            <a:ext cx="870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Venues of the papers with pros-and-cons reviews were submitted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ab0f89f594_0_71"/>
          <p:cNvSpPr txBox="1"/>
          <p:nvPr/>
        </p:nvSpPr>
        <p:spPr>
          <a:xfrm>
            <a:off x="152400" y="128885"/>
            <a:ext cx="6934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ontents</a:t>
            </a:r>
            <a:endParaRPr b="1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g1ab0f89f594_0_71"/>
          <p:cNvSpPr txBox="1"/>
          <p:nvPr/>
        </p:nvSpPr>
        <p:spPr>
          <a:xfrm>
            <a:off x="585875" y="1140300"/>
            <a:ext cx="6934200" cy="28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1E1E1E"/>
                </a:solidFill>
                <a:latin typeface="Calibri"/>
                <a:ea typeface="Calibri"/>
                <a:cs typeface="Calibri"/>
                <a:sym typeface="Calibri"/>
              </a:rPr>
              <a:t>1. </a:t>
            </a:r>
            <a:r>
              <a:rPr b="1" lang="en-US" sz="2000">
                <a:solidFill>
                  <a:srgbClr val="1E1E1E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 b="0" i="0" sz="1400" u="none" cap="none" strike="noStrike">
              <a:solidFill>
                <a:srgbClr val="1E1E1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</a:t>
            </a: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Task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3. </a:t>
            </a:r>
            <a:r>
              <a:rPr b="1" lang="en-US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Methods</a:t>
            </a:r>
            <a:endParaRPr b="0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</a:t>
            </a: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Results and Discussion</a:t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 Conclusions</a:t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7" name="Google Shape;227;g1ab0f89f594_0_71"/>
          <p:cNvCxnSpPr/>
          <p:nvPr/>
        </p:nvCxnSpPr>
        <p:spPr>
          <a:xfrm>
            <a:off x="152400" y="666750"/>
            <a:ext cx="8839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ab0f89f594_0_77"/>
          <p:cNvSpPr txBox="1"/>
          <p:nvPr/>
        </p:nvSpPr>
        <p:spPr>
          <a:xfrm>
            <a:off x="152400" y="128885"/>
            <a:ext cx="6934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Methods</a:t>
            </a:r>
            <a:endParaRPr b="1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33" name="Google Shape;233;g1ab0f89f594_0_77"/>
          <p:cNvCxnSpPr/>
          <p:nvPr/>
        </p:nvCxnSpPr>
        <p:spPr>
          <a:xfrm>
            <a:off x="152400" y="666750"/>
            <a:ext cx="8839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34" name="Google Shape;234;g1ab0f89f594_0_77"/>
          <p:cNvSpPr/>
          <p:nvPr/>
        </p:nvSpPr>
        <p:spPr>
          <a:xfrm>
            <a:off x="3321638" y="1684184"/>
            <a:ext cx="826200" cy="1968300"/>
          </a:xfrm>
          <a:prstGeom prst="roundRect">
            <a:avLst>
              <a:gd fmla="val 16667" name="adj"/>
            </a:avLst>
          </a:prstGeom>
          <a:solidFill>
            <a:srgbClr val="D8E2F3"/>
          </a:solidFill>
          <a:ln cap="flat" cmpd="sng" w="25400">
            <a:solidFill>
              <a:srgbClr val="9CC2E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g1ab0f89f594_0_77"/>
          <p:cNvSpPr/>
          <p:nvPr/>
        </p:nvSpPr>
        <p:spPr>
          <a:xfrm>
            <a:off x="1657722" y="1618418"/>
            <a:ext cx="1151400" cy="6570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flat" cmpd="sng" w="25400">
            <a:solidFill>
              <a:srgbClr val="78787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Paper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g1ab0f89f594_0_77"/>
          <p:cNvSpPr/>
          <p:nvPr/>
        </p:nvSpPr>
        <p:spPr>
          <a:xfrm>
            <a:off x="1657722" y="2603937"/>
            <a:ext cx="1151400" cy="2067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flat" cmpd="sng" w="25400">
            <a:solidFill>
              <a:srgbClr val="78787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Abstract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7" name="Google Shape;237;g1ab0f89f594_0_77"/>
          <p:cNvCxnSpPr>
            <a:stCxn id="235" idx="2"/>
            <a:endCxn id="236" idx="0"/>
          </p:cNvCxnSpPr>
          <p:nvPr/>
        </p:nvCxnSpPr>
        <p:spPr>
          <a:xfrm>
            <a:off x="2233423" y="2275418"/>
            <a:ext cx="0" cy="328500"/>
          </a:xfrm>
          <a:prstGeom prst="straightConnector1">
            <a:avLst/>
          </a:prstGeom>
          <a:noFill/>
          <a:ln cap="flat" cmpd="sng" w="19050">
            <a:solidFill>
              <a:srgbClr val="A1A1A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38" name="Google Shape;238;g1ab0f89f594_0_77"/>
          <p:cNvSpPr txBox="1"/>
          <p:nvPr/>
        </p:nvSpPr>
        <p:spPr>
          <a:xfrm>
            <a:off x="3399531" y="1330068"/>
            <a:ext cx="670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BERT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g1ab0f89f594_0_77"/>
          <p:cNvSpPr txBox="1"/>
          <p:nvPr/>
        </p:nvSpPr>
        <p:spPr>
          <a:xfrm>
            <a:off x="4545386" y="1330075"/>
            <a:ext cx="1151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Multi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heads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g1ab0f89f594_0_77"/>
          <p:cNvSpPr txBox="1"/>
          <p:nvPr/>
        </p:nvSpPr>
        <p:spPr>
          <a:xfrm rot="5400000">
            <a:off x="6170279" y="1737011"/>
            <a:ext cx="2757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g1ab0f89f594_0_77"/>
          <p:cNvSpPr/>
          <p:nvPr/>
        </p:nvSpPr>
        <p:spPr>
          <a:xfrm>
            <a:off x="4493188" y="1684175"/>
            <a:ext cx="1255800" cy="433800"/>
          </a:xfrm>
          <a:prstGeom prst="roundRect">
            <a:avLst>
              <a:gd fmla="val 16667" name="adj"/>
            </a:avLst>
          </a:prstGeom>
          <a:solidFill>
            <a:srgbClr val="F7CAAC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Summary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head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42" name="Google Shape;242;g1ab0f89f594_0_77"/>
          <p:cNvSpPr/>
          <p:nvPr/>
        </p:nvSpPr>
        <p:spPr>
          <a:xfrm>
            <a:off x="4493188" y="2164275"/>
            <a:ext cx="1255800" cy="433800"/>
          </a:xfrm>
          <a:prstGeom prst="roundRect">
            <a:avLst>
              <a:gd fmla="val 16667" name="adj"/>
            </a:avLst>
          </a:prstGeom>
          <a:solidFill>
            <a:srgbClr val="C4E0B2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Strengths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head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43" name="Google Shape;243;g1ab0f89f594_0_77"/>
          <p:cNvSpPr/>
          <p:nvPr/>
        </p:nvSpPr>
        <p:spPr>
          <a:xfrm>
            <a:off x="4493188" y="2644375"/>
            <a:ext cx="1255800" cy="4338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25400">
            <a:solidFill>
              <a:srgbClr val="BF9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Weakness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head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44" name="Google Shape;244;g1ab0f89f594_0_77"/>
          <p:cNvSpPr/>
          <p:nvPr/>
        </p:nvSpPr>
        <p:spPr>
          <a:xfrm>
            <a:off x="4493188" y="3124475"/>
            <a:ext cx="1255800" cy="433800"/>
          </a:xfrm>
          <a:prstGeom prst="roundRect">
            <a:avLst>
              <a:gd fmla="val 16667" name="adj"/>
            </a:avLst>
          </a:prstGeom>
          <a:solidFill>
            <a:srgbClr val="D5A6BD"/>
          </a:solidFill>
          <a:ln cap="flat" cmpd="sng" w="25400">
            <a:solidFill>
              <a:srgbClr val="A64D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Is_Accpeted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head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245" name="Google Shape;245;g1ab0f89f594_0_77"/>
          <p:cNvCxnSpPr>
            <a:endCxn id="241" idx="1"/>
          </p:cNvCxnSpPr>
          <p:nvPr/>
        </p:nvCxnSpPr>
        <p:spPr>
          <a:xfrm flipH="1" rot="10800000">
            <a:off x="3661888" y="1901075"/>
            <a:ext cx="831300" cy="11400"/>
          </a:xfrm>
          <a:prstGeom prst="straightConnector1">
            <a:avLst/>
          </a:prstGeom>
          <a:noFill/>
          <a:ln cap="flat" cmpd="sng" w="19050">
            <a:solidFill>
              <a:srgbClr val="A1A1A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6" name="Google Shape;246;g1ab0f89f594_0_77"/>
          <p:cNvCxnSpPr/>
          <p:nvPr/>
        </p:nvCxnSpPr>
        <p:spPr>
          <a:xfrm flipH="1" rot="10800000">
            <a:off x="3662538" y="2375475"/>
            <a:ext cx="830700" cy="9600"/>
          </a:xfrm>
          <a:prstGeom prst="straightConnector1">
            <a:avLst/>
          </a:prstGeom>
          <a:noFill/>
          <a:ln cap="flat" cmpd="sng" w="19050">
            <a:solidFill>
              <a:srgbClr val="A1A1A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7" name="Google Shape;247;g1ab0f89f594_0_77"/>
          <p:cNvCxnSpPr/>
          <p:nvPr/>
        </p:nvCxnSpPr>
        <p:spPr>
          <a:xfrm flipH="1" rot="10800000">
            <a:off x="3662538" y="2849700"/>
            <a:ext cx="830700" cy="7800"/>
          </a:xfrm>
          <a:prstGeom prst="straightConnector1">
            <a:avLst/>
          </a:prstGeom>
          <a:noFill/>
          <a:ln cap="flat" cmpd="sng" w="19050">
            <a:solidFill>
              <a:srgbClr val="A1A1A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8" name="Google Shape;248;g1ab0f89f594_0_77"/>
          <p:cNvCxnSpPr/>
          <p:nvPr/>
        </p:nvCxnSpPr>
        <p:spPr>
          <a:xfrm>
            <a:off x="3662538" y="3322325"/>
            <a:ext cx="830700" cy="1800"/>
          </a:xfrm>
          <a:prstGeom prst="straightConnector1">
            <a:avLst/>
          </a:prstGeom>
          <a:noFill/>
          <a:ln cap="flat" cmpd="sng" w="19050">
            <a:solidFill>
              <a:srgbClr val="A1A1A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9" name="Google Shape;249;g1ab0f89f594_0_77"/>
          <p:cNvCxnSpPr/>
          <p:nvPr/>
        </p:nvCxnSpPr>
        <p:spPr>
          <a:xfrm flipH="1">
            <a:off x="3654138" y="1912625"/>
            <a:ext cx="8400" cy="1429200"/>
          </a:xfrm>
          <a:prstGeom prst="straightConnector1">
            <a:avLst/>
          </a:prstGeom>
          <a:noFill/>
          <a:ln cap="flat" cmpd="sng" w="19050">
            <a:solidFill>
              <a:srgbClr val="A1A1A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0" name="Google Shape;250;g1ab0f89f594_0_77"/>
          <p:cNvCxnSpPr>
            <a:stCxn id="236" idx="3"/>
          </p:cNvCxnSpPr>
          <p:nvPr/>
        </p:nvCxnSpPr>
        <p:spPr>
          <a:xfrm>
            <a:off x="2809123" y="2707287"/>
            <a:ext cx="853500" cy="5400"/>
          </a:xfrm>
          <a:prstGeom prst="straightConnector1">
            <a:avLst/>
          </a:prstGeom>
          <a:noFill/>
          <a:ln cap="flat" cmpd="sng" w="19050">
            <a:solidFill>
              <a:srgbClr val="A1A1A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1" name="Google Shape;251;g1ab0f89f594_0_77"/>
          <p:cNvSpPr/>
          <p:nvPr/>
        </p:nvSpPr>
        <p:spPr>
          <a:xfrm>
            <a:off x="6230488" y="1690175"/>
            <a:ext cx="1255800" cy="433800"/>
          </a:xfrm>
          <a:prstGeom prst="roundRect">
            <a:avLst>
              <a:gd fmla="val 16667" name="adj"/>
            </a:avLst>
          </a:prstGeom>
          <a:solidFill>
            <a:srgbClr val="F7CAAC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Summary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52" name="Google Shape;252;g1ab0f89f594_0_77"/>
          <p:cNvSpPr/>
          <p:nvPr/>
        </p:nvSpPr>
        <p:spPr>
          <a:xfrm>
            <a:off x="6230488" y="2170275"/>
            <a:ext cx="1255800" cy="433800"/>
          </a:xfrm>
          <a:prstGeom prst="roundRect">
            <a:avLst>
              <a:gd fmla="val 16667" name="adj"/>
            </a:avLst>
          </a:prstGeom>
          <a:solidFill>
            <a:srgbClr val="C4E0B2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Strengths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53" name="Google Shape;253;g1ab0f89f594_0_77"/>
          <p:cNvSpPr/>
          <p:nvPr/>
        </p:nvSpPr>
        <p:spPr>
          <a:xfrm>
            <a:off x="6230488" y="2650375"/>
            <a:ext cx="1255800" cy="4338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25400">
            <a:solidFill>
              <a:srgbClr val="BF9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Weakness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54" name="Google Shape;254;g1ab0f89f594_0_77"/>
          <p:cNvSpPr/>
          <p:nvPr/>
        </p:nvSpPr>
        <p:spPr>
          <a:xfrm>
            <a:off x="6230488" y="3130475"/>
            <a:ext cx="1255800" cy="433800"/>
          </a:xfrm>
          <a:prstGeom prst="roundRect">
            <a:avLst>
              <a:gd fmla="val 16667" name="adj"/>
            </a:avLst>
          </a:prstGeom>
          <a:solidFill>
            <a:srgbClr val="D5A6BD"/>
          </a:solidFill>
          <a:ln cap="flat" cmpd="sng" w="25400">
            <a:solidFill>
              <a:srgbClr val="A64D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Is_Accpeted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255" name="Google Shape;255;g1ab0f89f594_0_77"/>
          <p:cNvCxnSpPr>
            <a:stCxn id="241" idx="3"/>
            <a:endCxn id="251" idx="1"/>
          </p:cNvCxnSpPr>
          <p:nvPr/>
        </p:nvCxnSpPr>
        <p:spPr>
          <a:xfrm>
            <a:off x="5748988" y="1901075"/>
            <a:ext cx="481500" cy="6000"/>
          </a:xfrm>
          <a:prstGeom prst="straightConnector1">
            <a:avLst/>
          </a:prstGeom>
          <a:noFill/>
          <a:ln cap="flat" cmpd="sng" w="19050">
            <a:solidFill>
              <a:srgbClr val="A1A1A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6" name="Google Shape;256;g1ab0f89f594_0_77"/>
          <p:cNvCxnSpPr/>
          <p:nvPr/>
        </p:nvCxnSpPr>
        <p:spPr>
          <a:xfrm>
            <a:off x="5748988" y="2378175"/>
            <a:ext cx="481500" cy="6000"/>
          </a:xfrm>
          <a:prstGeom prst="straightConnector1">
            <a:avLst/>
          </a:prstGeom>
          <a:noFill/>
          <a:ln cap="flat" cmpd="sng" w="19050">
            <a:solidFill>
              <a:srgbClr val="A1A1A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7" name="Google Shape;257;g1ab0f89f594_0_77"/>
          <p:cNvCxnSpPr/>
          <p:nvPr/>
        </p:nvCxnSpPr>
        <p:spPr>
          <a:xfrm>
            <a:off x="5748988" y="2864275"/>
            <a:ext cx="481500" cy="6000"/>
          </a:xfrm>
          <a:prstGeom prst="straightConnector1">
            <a:avLst/>
          </a:prstGeom>
          <a:noFill/>
          <a:ln cap="flat" cmpd="sng" w="19050">
            <a:solidFill>
              <a:srgbClr val="A1A1A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8" name="Google Shape;258;g1ab0f89f594_0_77"/>
          <p:cNvCxnSpPr/>
          <p:nvPr/>
        </p:nvCxnSpPr>
        <p:spPr>
          <a:xfrm>
            <a:off x="5748988" y="3338375"/>
            <a:ext cx="481500" cy="6000"/>
          </a:xfrm>
          <a:prstGeom prst="straightConnector1">
            <a:avLst/>
          </a:prstGeom>
          <a:noFill/>
          <a:ln cap="flat" cmpd="sng" w="19050">
            <a:solidFill>
              <a:srgbClr val="A1A1A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9" name="Google Shape;259;g1ab0f89f594_0_77"/>
          <p:cNvSpPr txBox="1"/>
          <p:nvPr/>
        </p:nvSpPr>
        <p:spPr>
          <a:xfrm>
            <a:off x="6282686" y="1382375"/>
            <a:ext cx="1151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Outputs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g1ab0f89f594_0_77"/>
          <p:cNvSpPr txBox="1"/>
          <p:nvPr/>
        </p:nvSpPr>
        <p:spPr>
          <a:xfrm>
            <a:off x="291150" y="888350"/>
            <a:ext cx="870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use a famous natural language processing encoder BERT[2] as a backbone model for our model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g1ab0f89f594_0_77"/>
          <p:cNvSpPr txBox="1"/>
          <p:nvPr/>
        </p:nvSpPr>
        <p:spPr>
          <a:xfrm>
            <a:off x="365100" y="4359625"/>
            <a:ext cx="7097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222222"/>
                </a:solidFill>
                <a:highlight>
                  <a:srgbClr val="FFFFFF"/>
                </a:highlight>
              </a:rPr>
              <a:t>[2] </a:t>
            </a:r>
            <a:r>
              <a:rPr lang="en-US" sz="1000">
                <a:solidFill>
                  <a:srgbClr val="222222"/>
                </a:solidFill>
                <a:highlight>
                  <a:srgbClr val="FFFFFF"/>
                </a:highlight>
              </a:rPr>
              <a:t>Devlin, Jacob, et al. "Bert: Pre-training of deep bidirectional transformers for language understanding." </a:t>
            </a:r>
            <a:r>
              <a:rPr i="1" lang="en-US" sz="1000">
                <a:solidFill>
                  <a:srgbClr val="222222"/>
                </a:solidFill>
                <a:highlight>
                  <a:srgbClr val="FFFFFF"/>
                </a:highlight>
              </a:rPr>
              <a:t>arXiv preprint arXiv:1810.04805</a:t>
            </a:r>
            <a:r>
              <a:rPr lang="en-US" sz="1000">
                <a:solidFill>
                  <a:srgbClr val="222222"/>
                </a:solidFill>
                <a:highlight>
                  <a:srgbClr val="FFFFFF"/>
                </a:highlight>
              </a:rPr>
              <a:t> (2018).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1ab0f89f594_0_149"/>
          <p:cNvSpPr txBox="1"/>
          <p:nvPr/>
        </p:nvSpPr>
        <p:spPr>
          <a:xfrm>
            <a:off x="152400" y="128885"/>
            <a:ext cx="6934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Methods</a:t>
            </a:r>
            <a:endParaRPr b="1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67" name="Google Shape;267;g1ab0f89f594_0_149"/>
          <p:cNvCxnSpPr/>
          <p:nvPr/>
        </p:nvCxnSpPr>
        <p:spPr>
          <a:xfrm>
            <a:off x="152400" y="666750"/>
            <a:ext cx="8839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68" name="Google Shape;268;g1ab0f89f594_0_149"/>
          <p:cNvSpPr/>
          <p:nvPr/>
        </p:nvSpPr>
        <p:spPr>
          <a:xfrm>
            <a:off x="473200" y="1768400"/>
            <a:ext cx="918300" cy="2067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flat" cmpd="sng" w="25400">
            <a:solidFill>
              <a:srgbClr val="78787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Abstract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g1ab0f89f594_0_149"/>
          <p:cNvSpPr txBox="1"/>
          <p:nvPr/>
        </p:nvSpPr>
        <p:spPr>
          <a:xfrm>
            <a:off x="1402225" y="1154150"/>
            <a:ext cx="1403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BERT with Summary head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g1ab0f89f594_0_149"/>
          <p:cNvSpPr/>
          <p:nvPr/>
        </p:nvSpPr>
        <p:spPr>
          <a:xfrm>
            <a:off x="473200" y="2022350"/>
            <a:ext cx="918300" cy="206700"/>
          </a:xfrm>
          <a:prstGeom prst="roundRect">
            <a:avLst>
              <a:gd fmla="val 16667" name="adj"/>
            </a:avLst>
          </a:prstGeom>
          <a:solidFill>
            <a:srgbClr val="F7CAAC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&lt;Mask&gt;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271" name="Google Shape;271;g1ab0f89f594_0_149"/>
          <p:cNvCxnSpPr>
            <a:stCxn id="268" idx="3"/>
          </p:cNvCxnSpPr>
          <p:nvPr/>
        </p:nvCxnSpPr>
        <p:spPr>
          <a:xfrm flipH="1" rot="10800000">
            <a:off x="1391500" y="1871450"/>
            <a:ext cx="304800" cy="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2" name="Google Shape;272;g1ab0f89f594_0_149"/>
          <p:cNvCxnSpPr/>
          <p:nvPr/>
        </p:nvCxnSpPr>
        <p:spPr>
          <a:xfrm flipH="1" rot="10800000">
            <a:off x="1391500" y="2125550"/>
            <a:ext cx="304800" cy="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3" name="Google Shape;273;g1ab0f89f594_0_149"/>
          <p:cNvSpPr/>
          <p:nvPr/>
        </p:nvSpPr>
        <p:spPr>
          <a:xfrm>
            <a:off x="2832950" y="1768400"/>
            <a:ext cx="918300" cy="2067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flat" cmpd="sng" w="25400">
            <a:solidFill>
              <a:srgbClr val="78787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Abstract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g1ab0f89f594_0_149"/>
          <p:cNvSpPr txBox="1"/>
          <p:nvPr/>
        </p:nvSpPr>
        <p:spPr>
          <a:xfrm>
            <a:off x="3761975" y="1154150"/>
            <a:ext cx="1403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BERT with Summary head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g1ab0f89f594_0_149"/>
          <p:cNvSpPr/>
          <p:nvPr/>
        </p:nvSpPr>
        <p:spPr>
          <a:xfrm>
            <a:off x="2832950" y="2022350"/>
            <a:ext cx="918300" cy="206700"/>
          </a:xfrm>
          <a:prstGeom prst="roundRect">
            <a:avLst>
              <a:gd fmla="val 16667" name="adj"/>
            </a:avLst>
          </a:prstGeom>
          <a:solidFill>
            <a:srgbClr val="F7CAAC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Attention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276" name="Google Shape;276;g1ab0f89f594_0_149"/>
          <p:cNvCxnSpPr>
            <a:stCxn id="273" idx="3"/>
          </p:cNvCxnSpPr>
          <p:nvPr/>
        </p:nvCxnSpPr>
        <p:spPr>
          <a:xfrm flipH="1" rot="10800000">
            <a:off x="3751250" y="1871450"/>
            <a:ext cx="304800" cy="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7" name="Google Shape;277;g1ab0f89f594_0_149"/>
          <p:cNvCxnSpPr/>
          <p:nvPr/>
        </p:nvCxnSpPr>
        <p:spPr>
          <a:xfrm flipH="1" rot="10800000">
            <a:off x="3751250" y="2125550"/>
            <a:ext cx="304800" cy="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8" name="Google Shape;278;g1ab0f89f594_0_149"/>
          <p:cNvCxnSpPr/>
          <p:nvPr/>
        </p:nvCxnSpPr>
        <p:spPr>
          <a:xfrm flipH="1" rot="10800000">
            <a:off x="2517300" y="1875100"/>
            <a:ext cx="304800" cy="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9" name="Google Shape;279;g1ab0f89f594_0_149"/>
          <p:cNvCxnSpPr/>
          <p:nvPr/>
        </p:nvCxnSpPr>
        <p:spPr>
          <a:xfrm flipH="1" rot="10800000">
            <a:off x="2517300" y="2129200"/>
            <a:ext cx="304800" cy="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0" name="Google Shape;280;g1ab0f89f594_0_149"/>
          <p:cNvSpPr/>
          <p:nvPr/>
        </p:nvSpPr>
        <p:spPr>
          <a:xfrm>
            <a:off x="2832950" y="2276300"/>
            <a:ext cx="918300" cy="206700"/>
          </a:xfrm>
          <a:prstGeom prst="roundRect">
            <a:avLst>
              <a:gd fmla="val 16667" name="adj"/>
            </a:avLst>
          </a:prstGeom>
          <a:solidFill>
            <a:srgbClr val="F7CAAC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&lt;Mask&gt;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281" name="Google Shape;281;g1ab0f89f594_0_149"/>
          <p:cNvCxnSpPr/>
          <p:nvPr/>
        </p:nvCxnSpPr>
        <p:spPr>
          <a:xfrm flipH="1" rot="10800000">
            <a:off x="3751250" y="2379500"/>
            <a:ext cx="304800" cy="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2" name="Google Shape;282;g1ab0f89f594_0_149"/>
          <p:cNvCxnSpPr/>
          <p:nvPr/>
        </p:nvCxnSpPr>
        <p:spPr>
          <a:xfrm flipH="1" rot="10800000">
            <a:off x="4887900" y="1834200"/>
            <a:ext cx="304800" cy="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3" name="Google Shape;283;g1ab0f89f594_0_149"/>
          <p:cNvCxnSpPr/>
          <p:nvPr/>
        </p:nvCxnSpPr>
        <p:spPr>
          <a:xfrm flipH="1" rot="10800000">
            <a:off x="4887900" y="2088300"/>
            <a:ext cx="304800" cy="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4" name="Google Shape;284;g1ab0f89f594_0_149"/>
          <p:cNvCxnSpPr/>
          <p:nvPr/>
        </p:nvCxnSpPr>
        <p:spPr>
          <a:xfrm flipH="1" rot="10800000">
            <a:off x="4887900" y="2342250"/>
            <a:ext cx="304800" cy="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5" name="Google Shape;285;g1ab0f89f594_0_149"/>
          <p:cNvCxnSpPr/>
          <p:nvPr/>
        </p:nvCxnSpPr>
        <p:spPr>
          <a:xfrm flipH="1" rot="10800000">
            <a:off x="4887900" y="2596200"/>
            <a:ext cx="304800" cy="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6" name="Google Shape;286;g1ab0f89f594_0_149"/>
          <p:cNvSpPr txBox="1"/>
          <p:nvPr/>
        </p:nvSpPr>
        <p:spPr>
          <a:xfrm>
            <a:off x="5394950" y="2422200"/>
            <a:ext cx="4647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>
                <a:latin typeface="Calibri"/>
                <a:ea typeface="Calibri"/>
                <a:cs typeface="Calibri"/>
                <a:sym typeface="Calibri"/>
              </a:rPr>
              <a:t>…</a:t>
            </a:r>
            <a:endParaRPr b="1" sz="19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" name="Google Shape;287;g1ab0f89f594_0_149"/>
          <p:cNvSpPr/>
          <p:nvPr/>
        </p:nvSpPr>
        <p:spPr>
          <a:xfrm>
            <a:off x="7329500" y="1749175"/>
            <a:ext cx="918300" cy="2067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flat" cmpd="sng" w="25400">
            <a:solidFill>
              <a:srgbClr val="78787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Abstract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g1ab0f89f594_0_149"/>
          <p:cNvSpPr/>
          <p:nvPr/>
        </p:nvSpPr>
        <p:spPr>
          <a:xfrm>
            <a:off x="7329500" y="2003125"/>
            <a:ext cx="918300" cy="206700"/>
          </a:xfrm>
          <a:prstGeom prst="roundRect">
            <a:avLst>
              <a:gd fmla="val 16667" name="adj"/>
            </a:avLst>
          </a:prstGeom>
          <a:solidFill>
            <a:srgbClr val="F7CAAC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Attention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89" name="Google Shape;289;g1ab0f89f594_0_149"/>
          <p:cNvSpPr/>
          <p:nvPr/>
        </p:nvSpPr>
        <p:spPr>
          <a:xfrm>
            <a:off x="7329500" y="2257075"/>
            <a:ext cx="918300" cy="206700"/>
          </a:xfrm>
          <a:prstGeom prst="roundRect">
            <a:avLst>
              <a:gd fmla="val 16667" name="adj"/>
            </a:avLst>
          </a:prstGeom>
          <a:solidFill>
            <a:srgbClr val="F7CAAC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Is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90" name="Google Shape;290;g1ab0f89f594_0_149"/>
          <p:cNvSpPr/>
          <p:nvPr/>
        </p:nvSpPr>
        <p:spPr>
          <a:xfrm>
            <a:off x="7329500" y="2511025"/>
            <a:ext cx="918300" cy="206700"/>
          </a:xfrm>
          <a:prstGeom prst="roundRect">
            <a:avLst>
              <a:gd fmla="val 16667" name="adj"/>
            </a:avLst>
          </a:prstGeom>
          <a:solidFill>
            <a:srgbClr val="F7CAAC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All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91" name="Google Shape;291;g1ab0f89f594_0_149"/>
          <p:cNvSpPr/>
          <p:nvPr/>
        </p:nvSpPr>
        <p:spPr>
          <a:xfrm>
            <a:off x="7329500" y="2764975"/>
            <a:ext cx="918300" cy="206700"/>
          </a:xfrm>
          <a:prstGeom prst="roundRect">
            <a:avLst>
              <a:gd fmla="val 16667" name="adj"/>
            </a:avLst>
          </a:prstGeom>
          <a:solidFill>
            <a:srgbClr val="F7CAAC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You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92" name="Google Shape;292;g1ab0f89f594_0_149"/>
          <p:cNvSpPr/>
          <p:nvPr/>
        </p:nvSpPr>
        <p:spPr>
          <a:xfrm>
            <a:off x="7329500" y="3018925"/>
            <a:ext cx="918300" cy="206700"/>
          </a:xfrm>
          <a:prstGeom prst="roundRect">
            <a:avLst>
              <a:gd fmla="val 16667" name="adj"/>
            </a:avLst>
          </a:prstGeom>
          <a:solidFill>
            <a:srgbClr val="F7CAAC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Need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93" name="Google Shape;293;g1ab0f89f594_0_149"/>
          <p:cNvSpPr/>
          <p:nvPr/>
        </p:nvSpPr>
        <p:spPr>
          <a:xfrm>
            <a:off x="7329500" y="3278625"/>
            <a:ext cx="918300" cy="206700"/>
          </a:xfrm>
          <a:prstGeom prst="roundRect">
            <a:avLst>
              <a:gd fmla="val 16667" name="adj"/>
            </a:avLst>
          </a:prstGeom>
          <a:solidFill>
            <a:srgbClr val="F7CAAC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Need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94" name="Google Shape;294;g1ab0f89f594_0_149"/>
          <p:cNvSpPr/>
          <p:nvPr/>
        </p:nvSpPr>
        <p:spPr>
          <a:xfrm>
            <a:off x="4050725" y="1676549"/>
            <a:ext cx="826200" cy="2141100"/>
          </a:xfrm>
          <a:prstGeom prst="roundRect">
            <a:avLst>
              <a:gd fmla="val 16667" name="adj"/>
            </a:avLst>
          </a:prstGeom>
          <a:solidFill>
            <a:srgbClr val="F7CAAC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g1ab0f89f594_0_149"/>
          <p:cNvSpPr/>
          <p:nvPr/>
        </p:nvSpPr>
        <p:spPr>
          <a:xfrm>
            <a:off x="1709850" y="1703349"/>
            <a:ext cx="826200" cy="2141100"/>
          </a:xfrm>
          <a:prstGeom prst="roundRect">
            <a:avLst>
              <a:gd fmla="val 16667" name="adj"/>
            </a:avLst>
          </a:prstGeom>
          <a:solidFill>
            <a:srgbClr val="F7CAAC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96" name="Google Shape;296;g1ab0f89f594_0_149"/>
          <p:cNvCxnSpPr/>
          <p:nvPr/>
        </p:nvCxnSpPr>
        <p:spPr>
          <a:xfrm flipH="1" rot="10800000">
            <a:off x="2517300" y="2383300"/>
            <a:ext cx="304800" cy="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7" name="Google Shape;297;g1ab0f89f594_0_149"/>
          <p:cNvCxnSpPr/>
          <p:nvPr/>
        </p:nvCxnSpPr>
        <p:spPr>
          <a:xfrm flipH="1" rot="10800000">
            <a:off x="5893725" y="1844650"/>
            <a:ext cx="304800" cy="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8" name="Google Shape;298;g1ab0f89f594_0_149"/>
          <p:cNvCxnSpPr/>
          <p:nvPr/>
        </p:nvCxnSpPr>
        <p:spPr>
          <a:xfrm flipH="1" rot="10800000">
            <a:off x="5893725" y="2098750"/>
            <a:ext cx="304800" cy="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9" name="Google Shape;299;g1ab0f89f594_0_149"/>
          <p:cNvCxnSpPr/>
          <p:nvPr/>
        </p:nvCxnSpPr>
        <p:spPr>
          <a:xfrm flipH="1" rot="10800000">
            <a:off x="5893725" y="2352700"/>
            <a:ext cx="304800" cy="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0" name="Google Shape;300;g1ab0f89f594_0_149"/>
          <p:cNvCxnSpPr/>
          <p:nvPr/>
        </p:nvCxnSpPr>
        <p:spPr>
          <a:xfrm flipH="1" rot="10800000">
            <a:off x="5893725" y="2606650"/>
            <a:ext cx="304800" cy="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1" name="Google Shape;301;g1ab0f89f594_0_149"/>
          <p:cNvSpPr/>
          <p:nvPr/>
        </p:nvSpPr>
        <p:spPr>
          <a:xfrm>
            <a:off x="6203575" y="1676549"/>
            <a:ext cx="826200" cy="2141100"/>
          </a:xfrm>
          <a:prstGeom prst="roundRect">
            <a:avLst>
              <a:gd fmla="val 16667" name="adj"/>
            </a:avLst>
          </a:prstGeom>
          <a:solidFill>
            <a:srgbClr val="F7CAAC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02" name="Google Shape;302;g1ab0f89f594_0_149"/>
          <p:cNvCxnSpPr/>
          <p:nvPr/>
        </p:nvCxnSpPr>
        <p:spPr>
          <a:xfrm flipH="1" rot="10800000">
            <a:off x="7019050" y="1844950"/>
            <a:ext cx="304800" cy="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3" name="Google Shape;303;g1ab0f89f594_0_149"/>
          <p:cNvCxnSpPr/>
          <p:nvPr/>
        </p:nvCxnSpPr>
        <p:spPr>
          <a:xfrm flipH="1" rot="10800000">
            <a:off x="7019050" y="2099050"/>
            <a:ext cx="304800" cy="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4" name="Google Shape;304;g1ab0f89f594_0_149"/>
          <p:cNvCxnSpPr/>
          <p:nvPr/>
        </p:nvCxnSpPr>
        <p:spPr>
          <a:xfrm flipH="1" rot="10800000">
            <a:off x="7019050" y="2353000"/>
            <a:ext cx="304800" cy="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5" name="Google Shape;305;g1ab0f89f594_0_149"/>
          <p:cNvCxnSpPr/>
          <p:nvPr/>
        </p:nvCxnSpPr>
        <p:spPr>
          <a:xfrm flipH="1" rot="10800000">
            <a:off x="7019050" y="2606950"/>
            <a:ext cx="304800" cy="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6" name="Google Shape;306;g1ab0f89f594_0_149"/>
          <p:cNvCxnSpPr/>
          <p:nvPr/>
        </p:nvCxnSpPr>
        <p:spPr>
          <a:xfrm flipH="1" rot="10800000">
            <a:off x="7019050" y="2860900"/>
            <a:ext cx="304800" cy="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7" name="Google Shape;307;g1ab0f89f594_0_149"/>
          <p:cNvCxnSpPr/>
          <p:nvPr/>
        </p:nvCxnSpPr>
        <p:spPr>
          <a:xfrm flipH="1" rot="10800000">
            <a:off x="7019050" y="3115000"/>
            <a:ext cx="304800" cy="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8" name="Google Shape;308;g1ab0f89f594_0_149"/>
          <p:cNvCxnSpPr/>
          <p:nvPr/>
        </p:nvCxnSpPr>
        <p:spPr>
          <a:xfrm flipH="1" rot="10800000">
            <a:off x="7019050" y="3368950"/>
            <a:ext cx="304800" cy="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9" name="Google Shape;309;g1ab0f89f594_0_149"/>
          <p:cNvCxnSpPr/>
          <p:nvPr/>
        </p:nvCxnSpPr>
        <p:spPr>
          <a:xfrm flipH="1" rot="10800000">
            <a:off x="5893725" y="2860600"/>
            <a:ext cx="304800" cy="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0" name="Google Shape;310;g1ab0f89f594_0_149"/>
          <p:cNvCxnSpPr/>
          <p:nvPr/>
        </p:nvCxnSpPr>
        <p:spPr>
          <a:xfrm flipH="1" rot="10800000">
            <a:off x="5893725" y="3114700"/>
            <a:ext cx="304800" cy="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1" name="Google Shape;311;g1ab0f89f594_0_149"/>
          <p:cNvCxnSpPr/>
          <p:nvPr/>
        </p:nvCxnSpPr>
        <p:spPr>
          <a:xfrm flipH="1" rot="10800000">
            <a:off x="5893725" y="3368650"/>
            <a:ext cx="304800" cy="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2" name="Google Shape;312;g1ab0f89f594_0_149"/>
          <p:cNvSpPr txBox="1"/>
          <p:nvPr/>
        </p:nvSpPr>
        <p:spPr>
          <a:xfrm>
            <a:off x="5914825" y="1152038"/>
            <a:ext cx="1403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BERT with Summary head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g1ab0f89f594_0_149"/>
          <p:cNvSpPr/>
          <p:nvPr/>
        </p:nvSpPr>
        <p:spPr>
          <a:xfrm>
            <a:off x="7329500" y="3538325"/>
            <a:ext cx="918300" cy="206700"/>
          </a:xfrm>
          <a:prstGeom prst="roundRect">
            <a:avLst>
              <a:gd fmla="val 16667" name="adj"/>
            </a:avLst>
          </a:prstGeom>
          <a:solidFill>
            <a:srgbClr val="F7CAAC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314" name="Google Shape;314;g1ab0f89f594_0_149"/>
          <p:cNvCxnSpPr/>
          <p:nvPr/>
        </p:nvCxnSpPr>
        <p:spPr>
          <a:xfrm flipH="1" rot="10800000">
            <a:off x="7019050" y="3628650"/>
            <a:ext cx="304800" cy="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1ad3193ff38_1_3"/>
          <p:cNvSpPr txBox="1"/>
          <p:nvPr/>
        </p:nvSpPr>
        <p:spPr>
          <a:xfrm>
            <a:off x="152400" y="128885"/>
            <a:ext cx="6934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Methods</a:t>
            </a:r>
            <a:endParaRPr b="1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20" name="Google Shape;320;g1ad3193ff38_1_3"/>
          <p:cNvCxnSpPr/>
          <p:nvPr/>
        </p:nvCxnSpPr>
        <p:spPr>
          <a:xfrm>
            <a:off x="152400" y="666750"/>
            <a:ext cx="8839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21" name="Google Shape;321;g1ad3193ff38_1_3"/>
          <p:cNvSpPr/>
          <p:nvPr/>
        </p:nvSpPr>
        <p:spPr>
          <a:xfrm>
            <a:off x="2827625" y="2643750"/>
            <a:ext cx="918300" cy="2067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flat" cmpd="sng" w="25400">
            <a:solidFill>
              <a:srgbClr val="78787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Abstract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g1ad3193ff38_1_3"/>
          <p:cNvSpPr txBox="1"/>
          <p:nvPr/>
        </p:nvSpPr>
        <p:spPr>
          <a:xfrm>
            <a:off x="3574475" y="1153350"/>
            <a:ext cx="1778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BERT with </a:t>
            </a:r>
            <a:r>
              <a:rPr lang="en-US"/>
              <a:t>Is_Accepted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head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23" name="Google Shape;323;g1ad3193ff38_1_3"/>
          <p:cNvCxnSpPr>
            <a:stCxn id="321" idx="3"/>
          </p:cNvCxnSpPr>
          <p:nvPr/>
        </p:nvCxnSpPr>
        <p:spPr>
          <a:xfrm flipH="1" rot="10800000">
            <a:off x="3745925" y="2746800"/>
            <a:ext cx="304800" cy="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4" name="Google Shape;324;g1ad3193ff38_1_3"/>
          <p:cNvSpPr/>
          <p:nvPr/>
        </p:nvSpPr>
        <p:spPr>
          <a:xfrm>
            <a:off x="4050725" y="1676549"/>
            <a:ext cx="826200" cy="2141100"/>
          </a:xfrm>
          <a:prstGeom prst="roundRect">
            <a:avLst>
              <a:gd fmla="val 16667" name="adj"/>
            </a:avLst>
          </a:prstGeom>
          <a:solidFill>
            <a:srgbClr val="F7CAAC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g1ad3193ff38_1_3"/>
          <p:cNvSpPr/>
          <p:nvPr/>
        </p:nvSpPr>
        <p:spPr>
          <a:xfrm>
            <a:off x="5181725" y="2521650"/>
            <a:ext cx="1314600" cy="450900"/>
          </a:xfrm>
          <a:prstGeom prst="roundRect">
            <a:avLst>
              <a:gd fmla="val 16667" name="adj"/>
            </a:avLst>
          </a:prstGeom>
          <a:solidFill>
            <a:srgbClr val="C27BA0"/>
          </a:solidFill>
          <a:ln cap="flat" cmpd="sng" w="25400">
            <a:solidFill>
              <a:srgbClr val="A64D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Is_Accepted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26" name="Google Shape;326;g1ad3193ff38_1_3"/>
          <p:cNvCxnSpPr/>
          <p:nvPr/>
        </p:nvCxnSpPr>
        <p:spPr>
          <a:xfrm flipH="1" rot="10800000">
            <a:off x="4876925" y="2746950"/>
            <a:ext cx="304800" cy="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1ab0f89f594_0_278"/>
          <p:cNvSpPr txBox="1"/>
          <p:nvPr/>
        </p:nvSpPr>
        <p:spPr>
          <a:xfrm>
            <a:off x="152400" y="128885"/>
            <a:ext cx="6934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ontents</a:t>
            </a:r>
            <a:endParaRPr b="1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2" name="Google Shape;332;g1ab0f89f594_0_278"/>
          <p:cNvSpPr txBox="1"/>
          <p:nvPr/>
        </p:nvSpPr>
        <p:spPr>
          <a:xfrm>
            <a:off x="585875" y="1140300"/>
            <a:ext cx="6934200" cy="28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1E1E1E"/>
                </a:solidFill>
                <a:latin typeface="Calibri"/>
                <a:ea typeface="Calibri"/>
                <a:cs typeface="Calibri"/>
                <a:sym typeface="Calibri"/>
              </a:rPr>
              <a:t>1. </a:t>
            </a:r>
            <a:r>
              <a:rPr b="1" lang="en-US" sz="2000">
                <a:solidFill>
                  <a:srgbClr val="1E1E1E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 b="0" i="0" sz="1400" u="none" cap="none" strike="noStrike">
              <a:solidFill>
                <a:srgbClr val="1E1E1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</a:t>
            </a: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Task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</a:t>
            </a: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Methods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4. </a:t>
            </a:r>
            <a:r>
              <a:rPr b="1" lang="en-US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Results and Discussion</a:t>
            </a:r>
            <a:endParaRPr b="1" sz="2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 Conclusions</a:t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33" name="Google Shape;333;g1ab0f89f594_0_278"/>
          <p:cNvCxnSpPr/>
          <p:nvPr/>
        </p:nvCxnSpPr>
        <p:spPr>
          <a:xfrm>
            <a:off x="152400" y="666750"/>
            <a:ext cx="8839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1ab0f89f594_0_284"/>
          <p:cNvSpPr txBox="1"/>
          <p:nvPr/>
        </p:nvSpPr>
        <p:spPr>
          <a:xfrm>
            <a:off x="152400" y="128885"/>
            <a:ext cx="6934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Results and Discussion</a:t>
            </a:r>
            <a:endParaRPr b="1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39" name="Google Shape;339;g1ab0f89f594_0_284"/>
          <p:cNvCxnSpPr/>
          <p:nvPr/>
        </p:nvCxnSpPr>
        <p:spPr>
          <a:xfrm>
            <a:off x="152400" y="666750"/>
            <a:ext cx="8839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40" name="Google Shape;340;g1ab0f89f594_0_284"/>
          <p:cNvSpPr txBox="1"/>
          <p:nvPr/>
        </p:nvSpPr>
        <p:spPr>
          <a:xfrm>
            <a:off x="0" y="1149800"/>
            <a:ext cx="8966700" cy="31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2000"/>
              <a:buFont typeface="Calibri"/>
              <a:buChar char="●"/>
            </a:pPr>
            <a:r>
              <a:rPr b="1" lang="en-US" sz="2000">
                <a:solidFill>
                  <a:srgbClr val="1E1E1E"/>
                </a:solidFill>
                <a:latin typeface="Calibri"/>
                <a:ea typeface="Calibri"/>
                <a:cs typeface="Calibri"/>
                <a:sym typeface="Calibri"/>
              </a:rPr>
              <a:t>This table represents the paper acceptance confidence using the test data set.</a:t>
            </a:r>
            <a:endParaRPr b="1" sz="2000">
              <a:solidFill>
                <a:srgbClr val="1E1E1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41" name="Google Shape;341;g1ab0f89f594_0_284"/>
          <p:cNvGraphicFramePr/>
          <p:nvPr/>
        </p:nvGraphicFramePr>
        <p:xfrm>
          <a:off x="952500" y="2000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{D6C58B8E-F449-4D92-820D-7957C76987C7}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Paper Acceptance Confidence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F0000"/>
                          </a:solidFill>
                        </a:rPr>
                        <a:t>First token model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F0000"/>
                          </a:solidFill>
                        </a:rPr>
                        <a:t>0.5767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Last token model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0.5488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1ad3193ff38_1_89"/>
          <p:cNvSpPr txBox="1"/>
          <p:nvPr/>
        </p:nvSpPr>
        <p:spPr>
          <a:xfrm>
            <a:off x="152400" y="128885"/>
            <a:ext cx="6934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Results and Discussion</a:t>
            </a:r>
            <a:endParaRPr b="1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47" name="Google Shape;347;g1ad3193ff38_1_89"/>
          <p:cNvCxnSpPr/>
          <p:nvPr/>
        </p:nvCxnSpPr>
        <p:spPr>
          <a:xfrm>
            <a:off x="152400" y="666750"/>
            <a:ext cx="8839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48" name="Google Shape;348;g1ad3193ff38_1_89"/>
          <p:cNvSpPr txBox="1"/>
          <p:nvPr/>
        </p:nvSpPr>
        <p:spPr>
          <a:xfrm>
            <a:off x="0" y="1149800"/>
            <a:ext cx="8966700" cy="31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2000"/>
              <a:buFont typeface="Calibri"/>
              <a:buChar char="●"/>
            </a:pPr>
            <a:r>
              <a:rPr b="1" lang="en-US" sz="2000">
                <a:solidFill>
                  <a:srgbClr val="1E1E1E"/>
                </a:solidFill>
                <a:latin typeface="Calibri"/>
                <a:ea typeface="Calibri"/>
                <a:cs typeface="Calibri"/>
                <a:sym typeface="Calibri"/>
              </a:rPr>
              <a:t>Demo  </a:t>
            </a:r>
            <a:r>
              <a:rPr b="1" lang="en-US" sz="2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http://54.163.163.24:8501/</a:t>
            </a:r>
            <a:endParaRPr b="1" sz="2000">
              <a:solidFill>
                <a:srgbClr val="1E1E1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45720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1900"/>
              <a:buFont typeface="Calibri"/>
              <a:buChar char="●"/>
            </a:pPr>
            <a:r>
              <a:rPr lang="en-US" sz="2000">
                <a:solidFill>
                  <a:srgbClr val="202124"/>
                </a:solidFill>
                <a:highlight>
                  <a:srgbClr val="F8F9FA"/>
                </a:highlight>
                <a:latin typeface="Calibri"/>
                <a:ea typeface="Calibri"/>
                <a:cs typeface="Calibri"/>
                <a:sym typeface="Calibri"/>
              </a:rPr>
              <a:t>We qualitatively evaluated our model.</a:t>
            </a:r>
            <a:endParaRPr sz="2000">
              <a:solidFill>
                <a:srgbClr val="202124"/>
              </a:solidFill>
              <a:highlight>
                <a:srgbClr val="F8F9FA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1E1E1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"/>
          <p:cNvSpPr txBox="1"/>
          <p:nvPr/>
        </p:nvSpPr>
        <p:spPr>
          <a:xfrm>
            <a:off x="152400" y="128885"/>
            <a:ext cx="69342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ontents</a:t>
            </a:r>
            <a:endParaRPr b="1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2"/>
          <p:cNvSpPr txBox="1"/>
          <p:nvPr/>
        </p:nvSpPr>
        <p:spPr>
          <a:xfrm>
            <a:off x="585875" y="1140300"/>
            <a:ext cx="6934200" cy="28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</a:t>
            </a: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</a:t>
            </a: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Task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</a:t>
            </a: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Methods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</a:t>
            </a: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Results and Discussion</a:t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 Conclusions</a:t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9" name="Google Shape;129;p2"/>
          <p:cNvCxnSpPr/>
          <p:nvPr/>
        </p:nvCxnSpPr>
        <p:spPr>
          <a:xfrm>
            <a:off x="152400" y="666750"/>
            <a:ext cx="8839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1ab0f89f594_0_290"/>
          <p:cNvSpPr txBox="1"/>
          <p:nvPr/>
        </p:nvSpPr>
        <p:spPr>
          <a:xfrm>
            <a:off x="152400" y="128885"/>
            <a:ext cx="6934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ontents</a:t>
            </a:r>
            <a:endParaRPr b="1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4" name="Google Shape;354;g1ab0f89f594_0_290"/>
          <p:cNvSpPr txBox="1"/>
          <p:nvPr/>
        </p:nvSpPr>
        <p:spPr>
          <a:xfrm>
            <a:off x="585875" y="1140300"/>
            <a:ext cx="6934200" cy="28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1E1E1E"/>
                </a:solidFill>
                <a:latin typeface="Calibri"/>
                <a:ea typeface="Calibri"/>
                <a:cs typeface="Calibri"/>
                <a:sym typeface="Calibri"/>
              </a:rPr>
              <a:t>1. </a:t>
            </a:r>
            <a:r>
              <a:rPr b="1" lang="en-US" sz="2000">
                <a:solidFill>
                  <a:srgbClr val="1E1E1E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 b="0" i="0" sz="1400" u="none" cap="none" strike="noStrike">
              <a:solidFill>
                <a:srgbClr val="1E1E1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</a:t>
            </a: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Task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</a:t>
            </a: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Methods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</a:t>
            </a: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Results and Discussion</a:t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-US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5. Conclusions</a:t>
            </a:r>
            <a:endParaRPr b="1" sz="2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55" name="Google Shape;355;g1ab0f89f594_0_290"/>
          <p:cNvCxnSpPr/>
          <p:nvPr/>
        </p:nvCxnSpPr>
        <p:spPr>
          <a:xfrm>
            <a:off x="152400" y="666750"/>
            <a:ext cx="8839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1ab0f89f594_0_296"/>
          <p:cNvSpPr txBox="1"/>
          <p:nvPr/>
        </p:nvSpPr>
        <p:spPr>
          <a:xfrm>
            <a:off x="152400" y="128885"/>
            <a:ext cx="6934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 Conclusions</a:t>
            </a:r>
            <a:endParaRPr b="1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61" name="Google Shape;361;g1ab0f89f594_0_296"/>
          <p:cNvCxnSpPr/>
          <p:nvPr/>
        </p:nvCxnSpPr>
        <p:spPr>
          <a:xfrm>
            <a:off x="152400" y="666750"/>
            <a:ext cx="8839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62" name="Google Shape;362;g1ab0f89f594_0_296"/>
          <p:cNvSpPr txBox="1"/>
          <p:nvPr/>
        </p:nvSpPr>
        <p:spPr>
          <a:xfrm>
            <a:off x="-40050" y="849150"/>
            <a:ext cx="9224100" cy="34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2000"/>
              <a:buFont typeface="Calibri"/>
              <a:buChar char="●"/>
            </a:pPr>
            <a:r>
              <a:rPr b="1" lang="en-US" sz="2000">
                <a:solidFill>
                  <a:srgbClr val="1E1E1E"/>
                </a:solidFill>
                <a:latin typeface="Calibri"/>
                <a:ea typeface="Calibri"/>
                <a:cs typeface="Calibri"/>
                <a:sym typeface="Calibri"/>
              </a:rPr>
              <a:t>We assumed that the abstract has </a:t>
            </a:r>
            <a:r>
              <a:rPr b="1" lang="en-US" sz="2000">
                <a:solidFill>
                  <a:srgbClr val="1E1E1E"/>
                </a:solidFill>
                <a:latin typeface="Calibri"/>
                <a:ea typeface="Calibri"/>
                <a:cs typeface="Calibri"/>
                <a:sym typeface="Calibri"/>
              </a:rPr>
              <a:t>enough</a:t>
            </a:r>
            <a:r>
              <a:rPr b="1" lang="en-US" sz="2000">
                <a:solidFill>
                  <a:srgbClr val="1E1E1E"/>
                </a:solidFill>
                <a:latin typeface="Calibri"/>
                <a:ea typeface="Calibri"/>
                <a:cs typeface="Calibri"/>
                <a:sym typeface="Calibri"/>
              </a:rPr>
              <a:t> information to analyze the paper.</a:t>
            </a:r>
            <a:endParaRPr b="1" sz="2000">
              <a:solidFill>
                <a:srgbClr val="1E1E1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2000"/>
              <a:buFont typeface="Calibri"/>
              <a:buChar char="●"/>
            </a:pPr>
            <a:r>
              <a:rPr b="1" lang="en-US" sz="2000">
                <a:solidFill>
                  <a:srgbClr val="1E1E1E"/>
                </a:solidFill>
                <a:latin typeface="Calibri"/>
                <a:ea typeface="Calibri"/>
                <a:cs typeface="Calibri"/>
                <a:sym typeface="Calibri"/>
              </a:rPr>
              <a:t>So, we design 4 tasks to analyze the paper and conducted experiments.</a:t>
            </a:r>
            <a:endParaRPr b="1" sz="2000">
              <a:solidFill>
                <a:srgbClr val="1E1E1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2000"/>
              <a:buFont typeface="Calibri"/>
              <a:buChar char="●"/>
            </a:pPr>
            <a:r>
              <a:rPr b="1" lang="en-US" sz="2000">
                <a:solidFill>
                  <a:srgbClr val="1E1E1E"/>
                </a:solidFill>
                <a:latin typeface="Calibri"/>
                <a:ea typeface="Calibri"/>
                <a:cs typeface="Calibri"/>
                <a:sym typeface="Calibri"/>
              </a:rPr>
              <a:t>It seems that we could understand the paper at some extent using only abstract and hence, many scientists could utilize our models in real world.</a:t>
            </a:r>
            <a:endParaRPr b="1" sz="2000">
              <a:solidFill>
                <a:srgbClr val="1E1E1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2000"/>
              <a:buFont typeface="Calibri"/>
              <a:buChar char="●"/>
            </a:pPr>
            <a:r>
              <a:rPr b="1" lang="en-US" sz="2000">
                <a:solidFill>
                  <a:srgbClr val="1E1E1E"/>
                </a:solidFill>
                <a:latin typeface="Calibri"/>
                <a:ea typeface="Calibri"/>
                <a:cs typeface="Calibri"/>
                <a:sym typeface="Calibri"/>
              </a:rPr>
              <a:t>Also, we can improve the </a:t>
            </a:r>
            <a:r>
              <a:rPr b="1" lang="en-US" sz="2000">
                <a:solidFill>
                  <a:srgbClr val="1E1E1E"/>
                </a:solidFill>
                <a:latin typeface="Calibri"/>
                <a:ea typeface="Calibri"/>
                <a:cs typeface="Calibri"/>
                <a:sym typeface="Calibri"/>
              </a:rPr>
              <a:t>performances if we could use more high-quality data.</a:t>
            </a:r>
            <a:endParaRPr b="1" sz="2000">
              <a:solidFill>
                <a:srgbClr val="1E1E1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2000"/>
              <a:buFont typeface="Calibri"/>
              <a:buChar char="●"/>
            </a:pPr>
            <a:r>
              <a:rPr b="1" lang="en-US" sz="2000">
                <a:solidFill>
                  <a:srgbClr val="1E1E1E"/>
                </a:solidFill>
                <a:latin typeface="Calibri"/>
                <a:ea typeface="Calibri"/>
                <a:cs typeface="Calibri"/>
                <a:sym typeface="Calibri"/>
              </a:rPr>
              <a:t>We can improve the performance if we use more sophisticated model.</a:t>
            </a:r>
            <a:endParaRPr b="1" sz="2000">
              <a:solidFill>
                <a:srgbClr val="1E1E1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17241d0c165_0_0"/>
          <p:cNvSpPr txBox="1"/>
          <p:nvPr/>
        </p:nvSpPr>
        <p:spPr>
          <a:xfrm>
            <a:off x="152400" y="128885"/>
            <a:ext cx="6934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Reference</a:t>
            </a:r>
            <a:endParaRPr b="1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68" name="Google Shape;368;g17241d0c165_0_0"/>
          <p:cNvCxnSpPr/>
          <p:nvPr/>
        </p:nvCxnSpPr>
        <p:spPr>
          <a:xfrm>
            <a:off x="152400" y="666750"/>
            <a:ext cx="8839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69" name="Google Shape;369;g17241d0c165_0_0"/>
          <p:cNvSpPr txBox="1"/>
          <p:nvPr/>
        </p:nvSpPr>
        <p:spPr>
          <a:xfrm>
            <a:off x="-40050" y="1275175"/>
            <a:ext cx="9224100" cy="34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-US" sz="2000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[1] Qazvinian, Vahed, and Dragomir R. Radev. "Scientific paper summarization using citation summary networks." </a:t>
            </a:r>
            <a:r>
              <a:rPr b="1" i="1" lang="en-US" sz="2000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arXiv preprint arXiv:0807.1560</a:t>
            </a:r>
            <a:r>
              <a:rPr b="1" lang="en-US" sz="2000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(2008).</a:t>
            </a: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</a:t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-US" sz="2000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[2] Devlin, Jacob, et al. "Bert: Pre-training of deep bidirectional transformers for language understanding." </a:t>
            </a:r>
            <a:r>
              <a:rPr b="1" i="1" lang="en-US" sz="2000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arXiv preprint arXiv:1810.04805</a:t>
            </a:r>
            <a:r>
              <a:rPr b="1" lang="en-US" sz="2000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(2018).</a:t>
            </a:r>
            <a:endParaRPr b="1" sz="2000">
              <a:solidFill>
                <a:srgbClr val="1E1E1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12"/>
          <p:cNvSpPr txBox="1"/>
          <p:nvPr/>
        </p:nvSpPr>
        <p:spPr>
          <a:xfrm>
            <a:off x="1104900" y="2110085"/>
            <a:ext cx="69342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1" i="0" lang="en-US" sz="5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Thank You</a:t>
            </a:r>
            <a:endParaRPr b="1" i="0" sz="5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ab0f89f594_0_11"/>
          <p:cNvSpPr txBox="1"/>
          <p:nvPr/>
        </p:nvSpPr>
        <p:spPr>
          <a:xfrm>
            <a:off x="152400" y="128885"/>
            <a:ext cx="6934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ontents</a:t>
            </a:r>
            <a:endParaRPr b="1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g1ab0f89f594_0_11"/>
          <p:cNvSpPr txBox="1"/>
          <p:nvPr/>
        </p:nvSpPr>
        <p:spPr>
          <a:xfrm>
            <a:off x="585875" y="1140300"/>
            <a:ext cx="6934200" cy="28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1. </a:t>
            </a:r>
            <a:r>
              <a:rPr b="1" lang="en-US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 b="0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</a:t>
            </a: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Task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</a:t>
            </a: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Methods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</a:t>
            </a: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Results and Discussion</a:t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 Conclusions</a:t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6" name="Google Shape;136;g1ab0f89f594_0_11"/>
          <p:cNvCxnSpPr/>
          <p:nvPr/>
        </p:nvCxnSpPr>
        <p:spPr>
          <a:xfrm>
            <a:off x="152400" y="666750"/>
            <a:ext cx="8839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"/>
          <p:cNvSpPr txBox="1"/>
          <p:nvPr/>
        </p:nvSpPr>
        <p:spPr>
          <a:xfrm>
            <a:off x="152400" y="128885"/>
            <a:ext cx="69342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Introduction</a:t>
            </a:r>
            <a:endParaRPr b="1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2" name="Google Shape;142;p3"/>
          <p:cNvCxnSpPr/>
          <p:nvPr/>
        </p:nvCxnSpPr>
        <p:spPr>
          <a:xfrm>
            <a:off x="152400" y="666750"/>
            <a:ext cx="8839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43" name="Google Shape;143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7175" y="754225"/>
            <a:ext cx="8209024" cy="401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ab0f89f594_0_18"/>
          <p:cNvSpPr txBox="1"/>
          <p:nvPr/>
        </p:nvSpPr>
        <p:spPr>
          <a:xfrm>
            <a:off x="152400" y="128885"/>
            <a:ext cx="6934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Introduction</a:t>
            </a:r>
            <a:endParaRPr b="1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9" name="Google Shape;149;g1ab0f89f594_0_18"/>
          <p:cNvCxnSpPr/>
          <p:nvPr/>
        </p:nvCxnSpPr>
        <p:spPr>
          <a:xfrm>
            <a:off x="152400" y="666750"/>
            <a:ext cx="8839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50" name="Google Shape;150;g1ab0f89f594_0_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1675" y="940550"/>
            <a:ext cx="5740650" cy="6906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g1ab0f89f594_0_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01675" y="1755367"/>
            <a:ext cx="5740650" cy="2664432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g1ab0f89f594_0_18"/>
          <p:cNvSpPr/>
          <p:nvPr/>
        </p:nvSpPr>
        <p:spPr>
          <a:xfrm>
            <a:off x="1952700" y="2029100"/>
            <a:ext cx="5238600" cy="2390700"/>
          </a:xfrm>
          <a:prstGeom prst="roundRect">
            <a:avLst>
              <a:gd fmla="val 16667" name="adj"/>
            </a:avLst>
          </a:prstGeom>
          <a:noFill/>
          <a:ln cap="flat" cmpd="sng" w="76200">
            <a:solidFill>
              <a:srgbClr val="A4C2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ab0f89f594_0_28"/>
          <p:cNvSpPr txBox="1"/>
          <p:nvPr/>
        </p:nvSpPr>
        <p:spPr>
          <a:xfrm>
            <a:off x="152400" y="128885"/>
            <a:ext cx="6934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Introduction (Problem Definition)</a:t>
            </a:r>
            <a:endParaRPr b="1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8" name="Google Shape;158;g1ab0f89f594_0_28"/>
          <p:cNvCxnSpPr/>
          <p:nvPr/>
        </p:nvCxnSpPr>
        <p:spPr>
          <a:xfrm>
            <a:off x="152400" y="666750"/>
            <a:ext cx="8839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59" name="Google Shape;159;g1ab0f89f594_0_28"/>
          <p:cNvSpPr/>
          <p:nvPr/>
        </p:nvSpPr>
        <p:spPr>
          <a:xfrm>
            <a:off x="1952700" y="801375"/>
            <a:ext cx="5238600" cy="2390700"/>
          </a:xfrm>
          <a:prstGeom prst="roundRect">
            <a:avLst>
              <a:gd fmla="val 16667" name="adj"/>
            </a:avLst>
          </a:prstGeom>
          <a:noFill/>
          <a:ln cap="flat" cmpd="sng" w="76200">
            <a:solidFill>
              <a:srgbClr val="A4C2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Abstract</a:t>
            </a:r>
            <a:endParaRPr/>
          </a:p>
        </p:txBody>
      </p:sp>
      <p:sp>
        <p:nvSpPr>
          <p:cNvPr id="160" name="Google Shape;160;g1ab0f89f594_0_28"/>
          <p:cNvSpPr/>
          <p:nvPr/>
        </p:nvSpPr>
        <p:spPr>
          <a:xfrm>
            <a:off x="3239016" y="3747775"/>
            <a:ext cx="1244400" cy="930600"/>
          </a:xfrm>
          <a:prstGeom prst="roundRect">
            <a:avLst>
              <a:gd fmla="val 16667" name="adj"/>
            </a:avLst>
          </a:prstGeom>
          <a:noFill/>
          <a:ln cap="flat" cmpd="sng" w="76200">
            <a:solidFill>
              <a:srgbClr val="A4C2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Generate Strengths</a:t>
            </a:r>
            <a:endParaRPr/>
          </a:p>
        </p:txBody>
      </p:sp>
      <p:sp>
        <p:nvSpPr>
          <p:cNvPr id="161" name="Google Shape;161;g1ab0f89f594_0_28"/>
          <p:cNvSpPr/>
          <p:nvPr/>
        </p:nvSpPr>
        <p:spPr>
          <a:xfrm>
            <a:off x="4619333" y="3747775"/>
            <a:ext cx="1244400" cy="930600"/>
          </a:xfrm>
          <a:prstGeom prst="roundRect">
            <a:avLst>
              <a:gd fmla="val 16667" name="adj"/>
            </a:avLst>
          </a:prstGeom>
          <a:noFill/>
          <a:ln cap="flat" cmpd="sng" w="76200">
            <a:solidFill>
              <a:srgbClr val="A4C2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Generate Weakness</a:t>
            </a:r>
            <a:endParaRPr/>
          </a:p>
        </p:txBody>
      </p:sp>
      <p:sp>
        <p:nvSpPr>
          <p:cNvPr id="162" name="Google Shape;162;g1ab0f89f594_0_28"/>
          <p:cNvSpPr/>
          <p:nvPr/>
        </p:nvSpPr>
        <p:spPr>
          <a:xfrm>
            <a:off x="5977888" y="3747775"/>
            <a:ext cx="1307400" cy="930600"/>
          </a:xfrm>
          <a:prstGeom prst="roundRect">
            <a:avLst>
              <a:gd fmla="val 16667" name="adj"/>
            </a:avLst>
          </a:prstGeom>
          <a:noFill/>
          <a:ln cap="flat" cmpd="sng" w="76200">
            <a:solidFill>
              <a:srgbClr val="A4C2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Determine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Is_Accepted</a:t>
            </a:r>
            <a:endParaRPr/>
          </a:p>
        </p:txBody>
      </p:sp>
      <p:sp>
        <p:nvSpPr>
          <p:cNvPr id="163" name="Google Shape;163;g1ab0f89f594_0_28"/>
          <p:cNvSpPr/>
          <p:nvPr/>
        </p:nvSpPr>
        <p:spPr>
          <a:xfrm>
            <a:off x="1858700" y="3747775"/>
            <a:ext cx="1244400" cy="930600"/>
          </a:xfrm>
          <a:prstGeom prst="roundRect">
            <a:avLst>
              <a:gd fmla="val 16667" name="adj"/>
            </a:avLst>
          </a:prstGeom>
          <a:noFill/>
          <a:ln cap="flat" cmpd="sng" w="76200">
            <a:solidFill>
              <a:srgbClr val="A4C2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Summarize in one sentence</a:t>
            </a:r>
            <a:endParaRPr/>
          </a:p>
        </p:txBody>
      </p:sp>
      <p:cxnSp>
        <p:nvCxnSpPr>
          <p:cNvPr id="164" name="Google Shape;164;g1ab0f89f594_0_28"/>
          <p:cNvCxnSpPr>
            <a:endCxn id="163" idx="0"/>
          </p:cNvCxnSpPr>
          <p:nvPr/>
        </p:nvCxnSpPr>
        <p:spPr>
          <a:xfrm flipH="1">
            <a:off x="2480900" y="3192475"/>
            <a:ext cx="2100" cy="555300"/>
          </a:xfrm>
          <a:prstGeom prst="straightConnector1">
            <a:avLst/>
          </a:prstGeom>
          <a:noFill/>
          <a:ln cap="flat" cmpd="sng" w="28575">
            <a:solidFill>
              <a:srgbClr val="9FC5E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5" name="Google Shape;165;g1ab0f89f594_0_28"/>
          <p:cNvCxnSpPr/>
          <p:nvPr/>
        </p:nvCxnSpPr>
        <p:spPr>
          <a:xfrm flipH="1">
            <a:off x="3860175" y="3151375"/>
            <a:ext cx="2100" cy="555300"/>
          </a:xfrm>
          <a:prstGeom prst="straightConnector1">
            <a:avLst/>
          </a:prstGeom>
          <a:noFill/>
          <a:ln cap="flat" cmpd="sng" w="28575">
            <a:solidFill>
              <a:srgbClr val="9FC5E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6" name="Google Shape;166;g1ab0f89f594_0_28"/>
          <p:cNvCxnSpPr/>
          <p:nvPr/>
        </p:nvCxnSpPr>
        <p:spPr>
          <a:xfrm flipH="1">
            <a:off x="5229613" y="3192475"/>
            <a:ext cx="2100" cy="555300"/>
          </a:xfrm>
          <a:prstGeom prst="straightConnector1">
            <a:avLst/>
          </a:prstGeom>
          <a:noFill/>
          <a:ln cap="flat" cmpd="sng" w="28575">
            <a:solidFill>
              <a:srgbClr val="9FC5E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7" name="Google Shape;167;g1ab0f89f594_0_28"/>
          <p:cNvCxnSpPr/>
          <p:nvPr/>
        </p:nvCxnSpPr>
        <p:spPr>
          <a:xfrm flipH="1">
            <a:off x="6630550" y="3192475"/>
            <a:ext cx="2100" cy="555300"/>
          </a:xfrm>
          <a:prstGeom prst="straightConnector1">
            <a:avLst/>
          </a:prstGeom>
          <a:noFill/>
          <a:ln cap="flat" cmpd="sng" w="28575">
            <a:solidFill>
              <a:srgbClr val="9FC5E8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ab0f89f594_0_45"/>
          <p:cNvSpPr txBox="1"/>
          <p:nvPr/>
        </p:nvSpPr>
        <p:spPr>
          <a:xfrm>
            <a:off x="152400" y="128885"/>
            <a:ext cx="6934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ontents</a:t>
            </a:r>
            <a:endParaRPr b="1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g1ab0f89f594_0_45"/>
          <p:cNvSpPr txBox="1"/>
          <p:nvPr/>
        </p:nvSpPr>
        <p:spPr>
          <a:xfrm>
            <a:off x="585875" y="1140300"/>
            <a:ext cx="6934200" cy="28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1E1E1E"/>
                </a:solidFill>
                <a:latin typeface="Calibri"/>
                <a:ea typeface="Calibri"/>
                <a:cs typeface="Calibri"/>
                <a:sym typeface="Calibri"/>
              </a:rPr>
              <a:t>1. </a:t>
            </a:r>
            <a:r>
              <a:rPr b="1" lang="en-US" sz="2000">
                <a:solidFill>
                  <a:srgbClr val="1E1E1E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 b="0" i="0" sz="1400" u="none" cap="none" strike="noStrike">
              <a:solidFill>
                <a:srgbClr val="1E1E1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2. </a:t>
            </a:r>
            <a:r>
              <a:rPr b="1" lang="en-US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Task</a:t>
            </a:r>
            <a:endParaRPr b="0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</a:t>
            </a: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Methods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</a:t>
            </a: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Results and Discussion</a:t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 Conclusions</a:t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4" name="Google Shape;174;g1ab0f89f594_0_45"/>
          <p:cNvCxnSpPr/>
          <p:nvPr/>
        </p:nvCxnSpPr>
        <p:spPr>
          <a:xfrm>
            <a:off x="152400" y="666750"/>
            <a:ext cx="8839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ab0f89f594_0_51"/>
          <p:cNvSpPr txBox="1"/>
          <p:nvPr/>
        </p:nvSpPr>
        <p:spPr>
          <a:xfrm>
            <a:off x="152400" y="128885"/>
            <a:ext cx="6934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Task (Novelty)</a:t>
            </a:r>
            <a:endParaRPr b="1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0" name="Google Shape;180;g1ab0f89f594_0_51"/>
          <p:cNvCxnSpPr/>
          <p:nvPr/>
        </p:nvCxnSpPr>
        <p:spPr>
          <a:xfrm>
            <a:off x="152400" y="666750"/>
            <a:ext cx="8839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81" name="Google Shape;181;g1ab0f89f594_0_51"/>
          <p:cNvSpPr txBox="1"/>
          <p:nvPr/>
        </p:nvSpPr>
        <p:spPr>
          <a:xfrm>
            <a:off x="0" y="1455825"/>
            <a:ext cx="8966700" cy="31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2000"/>
              <a:buFont typeface="Calibri"/>
              <a:buChar char="●"/>
            </a:pPr>
            <a:r>
              <a:rPr b="1" lang="en-US" sz="2000">
                <a:solidFill>
                  <a:srgbClr val="1E1E1E"/>
                </a:solidFill>
                <a:latin typeface="Calibri"/>
                <a:ea typeface="Calibri"/>
                <a:cs typeface="Calibri"/>
                <a:sym typeface="Calibri"/>
              </a:rPr>
              <a:t>There have been several attempts to understand the scientific articles as in [1]</a:t>
            </a:r>
            <a:endParaRPr b="1" sz="2000">
              <a:solidFill>
                <a:srgbClr val="1E1E1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2000"/>
              <a:buFont typeface="Calibri"/>
              <a:buChar char="●"/>
            </a:pPr>
            <a:r>
              <a:rPr b="1" lang="en-US" sz="2000">
                <a:solidFill>
                  <a:srgbClr val="1E1E1E"/>
                </a:solidFill>
                <a:latin typeface="Calibri"/>
                <a:ea typeface="Calibri"/>
                <a:cs typeface="Calibri"/>
                <a:sym typeface="Calibri"/>
              </a:rPr>
              <a:t>However, there has been  no attempt to summarize the paper in one sentence</a:t>
            </a:r>
            <a:endParaRPr b="1" sz="2000">
              <a:solidFill>
                <a:srgbClr val="1E1E1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2000"/>
              <a:buFont typeface="Calibri"/>
              <a:buChar char="●"/>
            </a:pPr>
            <a:r>
              <a:rPr b="1" lang="en-US" sz="2000">
                <a:solidFill>
                  <a:srgbClr val="1E1E1E"/>
                </a:solidFill>
                <a:latin typeface="Calibri"/>
                <a:ea typeface="Calibri"/>
                <a:cs typeface="Calibri"/>
                <a:sym typeface="Calibri"/>
              </a:rPr>
              <a:t>Moreover, there has been no attempt to generate strengths and weaknesses of the given paper, and to predict whether it would be accepted or not.</a:t>
            </a:r>
            <a:endParaRPr b="1" sz="2000">
              <a:solidFill>
                <a:srgbClr val="1E1E1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2000"/>
              <a:buFont typeface="Calibri"/>
              <a:buChar char="●"/>
            </a:pPr>
            <a:r>
              <a:rPr b="1" lang="en-US" sz="2000">
                <a:solidFill>
                  <a:srgbClr val="1E1E1E"/>
                </a:solidFill>
                <a:latin typeface="Calibri"/>
                <a:ea typeface="Calibri"/>
                <a:cs typeface="Calibri"/>
                <a:sym typeface="Calibri"/>
              </a:rPr>
              <a:t>So, our approach is </a:t>
            </a:r>
            <a:r>
              <a:rPr b="1" lang="en-US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 novel approach</a:t>
            </a:r>
            <a:r>
              <a:rPr b="1" lang="en-US" sz="2000">
                <a:solidFill>
                  <a:srgbClr val="1E1E1E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1" sz="2000">
              <a:solidFill>
                <a:srgbClr val="1E1E1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g1ab0f89f594_0_51"/>
          <p:cNvSpPr txBox="1"/>
          <p:nvPr/>
        </p:nvSpPr>
        <p:spPr>
          <a:xfrm>
            <a:off x="365100" y="4359625"/>
            <a:ext cx="7097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222222"/>
                </a:solidFill>
                <a:highlight>
                  <a:srgbClr val="FFFFFF"/>
                </a:highlight>
              </a:rPr>
              <a:t>[1] Qazvinian, Vahed, and Dragomir R. Radev. "Scientific paper summarization using citation summary networks." </a:t>
            </a:r>
            <a:r>
              <a:rPr i="1" lang="en-US" sz="1000">
                <a:solidFill>
                  <a:srgbClr val="222222"/>
                </a:solidFill>
                <a:highlight>
                  <a:srgbClr val="FFFFFF"/>
                </a:highlight>
              </a:rPr>
              <a:t>arXiv preprint arXiv:0807.1560</a:t>
            </a:r>
            <a:r>
              <a:rPr lang="en-US" sz="1000">
                <a:solidFill>
                  <a:srgbClr val="222222"/>
                </a:solidFill>
                <a:highlight>
                  <a:srgbClr val="FFFFFF"/>
                </a:highlight>
              </a:rPr>
              <a:t> (2008).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ad3193ff38_1_58"/>
          <p:cNvSpPr txBox="1"/>
          <p:nvPr/>
        </p:nvSpPr>
        <p:spPr>
          <a:xfrm>
            <a:off x="152400" y="128885"/>
            <a:ext cx="6934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Task (Dataset)</a:t>
            </a:r>
            <a:endParaRPr b="1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8" name="Google Shape;188;g1ad3193ff38_1_58"/>
          <p:cNvCxnSpPr/>
          <p:nvPr/>
        </p:nvCxnSpPr>
        <p:spPr>
          <a:xfrm>
            <a:off x="152400" y="666750"/>
            <a:ext cx="8839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89" name="Google Shape;189;g1ad3193ff38_1_58"/>
          <p:cNvSpPr txBox="1"/>
          <p:nvPr/>
        </p:nvSpPr>
        <p:spPr>
          <a:xfrm>
            <a:off x="291150" y="888350"/>
            <a:ext cx="870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We crawled all papers of conferences, workshops, and other academic events from </a:t>
            </a:r>
            <a:r>
              <a:rPr b="1" i="1" lang="en-US">
                <a:latin typeface="Calibri"/>
                <a:ea typeface="Calibri"/>
                <a:cs typeface="Calibri"/>
                <a:sym typeface="Calibri"/>
              </a:rPr>
              <a:t>openreview.net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0" name="Google Shape;190;g1ad3193ff38_1_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4950" y="1288550"/>
            <a:ext cx="4962456" cy="355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g1ad3193ff38_1_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49806" y="2063750"/>
            <a:ext cx="3541793" cy="18818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2022-10-23T04:41:07Z</dcterms:created>
  <dc:creator>이규석</dc:creator>
</cp:coreProperties>
</file>