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8" r:id="rId4"/>
    <p:sldId id="273" r:id="rId5"/>
    <p:sldId id="274" r:id="rId6"/>
    <p:sldId id="275" r:id="rId7"/>
    <p:sldId id="276" r:id="rId8"/>
    <p:sldId id="277" r:id="rId9"/>
    <p:sldId id="280" r:id="rId10"/>
    <p:sldId id="258" r:id="rId11"/>
    <p:sldId id="259" r:id="rId12"/>
    <p:sldId id="260" r:id="rId13"/>
    <p:sldId id="264" r:id="rId14"/>
    <p:sldId id="262" r:id="rId15"/>
    <p:sldId id="26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76972"/>
  </p:normalViewPr>
  <p:slideViewPr>
    <p:cSldViewPr snapToGrid="0" snapToObjects="1">
      <p:cViewPr>
        <p:scale>
          <a:sx n="98" d="100"/>
          <a:sy n="98" d="100"/>
        </p:scale>
        <p:origin x="-1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38D3-8057-DD45-BB19-4E2C40B2E4D6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56D6A-26F7-F94D-AD0A-79D0D970B4B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919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56D6A-26F7-F94D-AD0A-79D0D970B4B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280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사용자에</a:t>
            </a:r>
            <a:r>
              <a:rPr kumimoji="1" lang="ko-KR" altLang="en-US" dirty="0"/>
              <a:t> 의해 정의 가능함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56D6A-26F7-F94D-AD0A-79D0D970B4B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246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고유벡터로</a:t>
            </a:r>
            <a:r>
              <a:rPr kumimoji="1" lang="ko-KR" altLang="en-US" dirty="0"/>
              <a:t> 방향을 나타내고</a:t>
            </a:r>
            <a:r>
              <a:rPr kumimoji="1" lang="en-US" altLang="ko-KR" dirty="0"/>
              <a:t>,</a:t>
            </a:r>
          </a:p>
          <a:p>
            <a:r>
              <a:rPr kumimoji="1" lang="ko-Kore-KR" altLang="en-US" dirty="0"/>
              <a:t>고유값으로</a:t>
            </a:r>
            <a:r>
              <a:rPr kumimoji="1" lang="ko-KR" altLang="en-US" dirty="0"/>
              <a:t> 길이를 나타냄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56D6A-26F7-F94D-AD0A-79D0D970B4B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21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6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23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4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7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5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2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4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36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7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0E3A-1C80-EE42-B9DD-8BF7D27888CF}" type="datetimeFigureOut">
              <a:rPr kumimoji="1" lang="ko-Kore-KR" altLang="en-US" smtClean="0"/>
              <a:t>2021. 5. 30.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B5ACEA-C5FD-6940-9D82-0F794AE875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t1.daumcdn.net/cfile/tistory/2407B53555C566FF3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s://t1.daumcdn.net/cfile/tistory/221AEE4455C56E8328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00C9-653A-7647-BE1F-52CE03AD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8000" dirty="0"/>
              <a:t>2021-1</a:t>
            </a:r>
            <a:r>
              <a:rPr kumimoji="1" lang="ko-KR" altLang="en-US" sz="8000" dirty="0"/>
              <a:t> </a:t>
            </a:r>
            <a:r>
              <a:rPr kumimoji="1" lang="ko-KR" altLang="en-US" dirty="0"/>
              <a:t>학회 보고</a:t>
            </a:r>
            <a:endParaRPr kumimoji="1" lang="ko-Kore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97B0C-5690-F343-BFB9-285582301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ore-KR" sz="2400" dirty="0"/>
              <a:t>21500468 </a:t>
            </a:r>
            <a:r>
              <a:rPr kumimoji="1" lang="ko-KR" altLang="en-US" sz="2400" dirty="0"/>
              <a:t>이규석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976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D4535-B619-284A-AD3A-C40AE886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변환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5A72C-A17C-CB46-BF78-0EA397B1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725" y="3869486"/>
            <a:ext cx="16628398" cy="3223371"/>
          </a:xfrm>
        </p:spPr>
        <p:txBody>
          <a:bodyPr/>
          <a:lstStyle/>
          <a:p>
            <a:pPr algn="ctr"/>
            <a:endParaRPr kumimoji="1" lang="ko-Kore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0877EE-EB71-8D46-84CC-20BC23B1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780" y="1669088"/>
            <a:ext cx="319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ko-Kore-KR" altLang="en-US"/>
          </a:p>
        </p:txBody>
      </p:sp>
      <p:pic>
        <p:nvPicPr>
          <p:cNvPr id="1025" name="그림 1">
            <a:extLst>
              <a:ext uri="{FF2B5EF4-FFF2-40B4-BE49-F238E27FC236}">
                <a16:creationId xmlns:a16="http://schemas.microsoft.com/office/drawing/2014/main" id="{183B57FB-25C1-3544-8E08-9C0C026F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4"/>
            <a:ext cx="9603275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7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2BBBB-552C-9D48-B1E0-6AD4995F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본론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lang="en-US" altLang="ko-Kore-KR" dirty="0"/>
              <a:t>PCA</a:t>
            </a:r>
            <a:r>
              <a:rPr lang="ko-KR" altLang="ko-Kore-KR" dirty="0"/>
              <a:t>란</a:t>
            </a:r>
            <a:r>
              <a:rPr lang="en-US" altLang="ko-KR" dirty="0"/>
              <a:t>?</a:t>
            </a:r>
            <a:br>
              <a:rPr lang="ko-Kore-KR" altLang="ko-Kore-KR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C474D-D88A-E343-AE97-022038B3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Principal Component Analysis (</a:t>
            </a:r>
            <a:r>
              <a:rPr kumimoji="1" lang="ko-KR" altLang="en-US" dirty="0"/>
              <a:t>주성분 분석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상관성이 높은 여러 변수들의 선형 조합으로 새로운 변수를 생성 </a:t>
            </a:r>
            <a:r>
              <a:rPr kumimoji="1" lang="en-US" altLang="ko-KR" dirty="0"/>
              <a:t>(</a:t>
            </a:r>
            <a:r>
              <a:rPr kumimoji="1" lang="ko-KR" altLang="en-US" dirty="0"/>
              <a:t>첫번째 주성분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두번째 주성분으로는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첫번째 주성분과는 상관성이 가장 낮은 형태로 조합</a:t>
            </a:r>
            <a:endParaRPr kumimoji="1" lang="en-US" altLang="ko-KR" dirty="0"/>
          </a:p>
          <a:p>
            <a:r>
              <a:rPr kumimoji="1" lang="ko-KR" altLang="en-US" dirty="0"/>
              <a:t>첫번째 주성분으로 설명되지 못하는 나머지 변동을 가장 잘 설명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765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F914-6A77-474B-B190-83E992DB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773" y="867035"/>
            <a:ext cx="9603275" cy="1049235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본론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lang="en-US" altLang="ko-Kore-KR" dirty="0"/>
              <a:t>PCA</a:t>
            </a:r>
            <a:r>
              <a:rPr lang="ko-KR" altLang="ko-Kore-KR" dirty="0"/>
              <a:t>란</a:t>
            </a:r>
            <a:r>
              <a:rPr lang="en-US" altLang="ko-KR" dirty="0"/>
              <a:t>?</a:t>
            </a:r>
            <a:br>
              <a:rPr lang="ko-Kore-KR" altLang="ko-Kore-KR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C323D-0B15-2140-9459-5B85BAD8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PCA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왜</a:t>
            </a:r>
            <a:r>
              <a:rPr kumimoji="1" lang="ko-KR" altLang="en-US" dirty="0"/>
              <a:t> 사용할까</a:t>
            </a:r>
            <a:r>
              <a:rPr kumimoji="1" lang="en-US" altLang="ko-KR" dirty="0"/>
              <a:t>?</a:t>
            </a:r>
            <a:endParaRPr kumimoji="1" lang="en-US" altLang="ko-Kore-KR" dirty="0"/>
          </a:p>
          <a:p>
            <a:pPr marL="457200" indent="-457200">
              <a:buAutoNum type="arabicParenR"/>
            </a:pPr>
            <a:r>
              <a:rPr kumimoji="1" lang="ko-KR" altLang="en-US" dirty="0"/>
              <a:t>소수의 주성분만 사용가능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ko-KR" altLang="en-US" dirty="0"/>
              <a:t>연산 속도 개선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ko-KR" altLang="en-US" dirty="0" err="1"/>
              <a:t>다중공선성</a:t>
            </a:r>
            <a:r>
              <a:rPr kumimoji="1" lang="ko-KR" altLang="en-US" dirty="0"/>
              <a:t> 문제 해결</a:t>
            </a:r>
            <a:endParaRPr kumimoji="1" lang="en-US" altLang="ko-KR" dirty="0"/>
          </a:p>
          <a:p>
            <a:pPr marL="457200" indent="-457200">
              <a:buAutoNum type="arabicParenR"/>
            </a:pPr>
            <a:endParaRPr kumimoji="1" lang="en-US" altLang="ko-KR" dirty="0"/>
          </a:p>
          <a:p>
            <a:pPr marL="457200" indent="-457200">
              <a:buAutoNum type="arabicParenR"/>
            </a:pPr>
            <a:endParaRPr kumimoji="1" lang="en-US" altLang="ko-KR" dirty="0"/>
          </a:p>
          <a:p>
            <a:pPr marL="457200" indent="-457200">
              <a:buAutoNum type="arabicParenR"/>
            </a:pPr>
            <a:endParaRPr kumimoji="1" lang="ko-Kore-KR" altLang="en-US" dirty="0"/>
          </a:p>
        </p:txBody>
      </p:sp>
      <p:pic>
        <p:nvPicPr>
          <p:cNvPr id="2049" name="그림 2">
            <a:extLst>
              <a:ext uri="{FF2B5EF4-FFF2-40B4-BE49-F238E27FC236}">
                <a16:creationId xmlns:a16="http://schemas.microsoft.com/office/drawing/2014/main" id="{7A2DA3D5-C12D-054B-83BF-B33A3D706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16269"/>
            <a:ext cx="4960443" cy="40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7F75A42-7358-7448-BC59-66A4920D3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76848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F7942-6C47-AA4D-B357-CF16D27A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r>
              <a:rPr kumimoji="1" lang="ko-Kore-KR" altLang="en-US" dirty="0"/>
              <a:t>본론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lang="en-US" altLang="ko-Kore-KR" dirty="0"/>
              <a:t>PCA</a:t>
            </a:r>
            <a:r>
              <a:rPr lang="ko-KR" altLang="ko-Kore-KR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kumimoji="1" lang="ko-KR" altLang="en-US" sz="2200" dirty="0"/>
              <a:t>데이터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lang="ko-KR" altLang="en-US" sz="2200" dirty="0"/>
              <a:t>국내 증권회사의 주요 재무제표</a:t>
            </a:r>
            <a:r>
              <a:rPr lang="en-US" altLang="ko-KR" sz="2200" dirty="0"/>
              <a:t>' (2007.3.31 </a:t>
            </a:r>
            <a:r>
              <a:rPr lang="ko-KR" altLang="en-US" sz="2200" dirty="0"/>
              <a:t>기준</a:t>
            </a:r>
            <a:r>
              <a:rPr lang="en-US" altLang="ko-KR" sz="2200" dirty="0"/>
              <a:t>)</a:t>
            </a:r>
            <a:br>
              <a:rPr kumimoji="1" lang="en-US" altLang="ko-KR" dirty="0"/>
            </a:br>
            <a:br>
              <a:rPr lang="ko-Kore-KR" altLang="ko-Kore-KR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900E5-337F-F34F-AEAC-E72BEB19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 lnSpcReduction="10000"/>
          </a:bodyPr>
          <a:lstStyle/>
          <a:p>
            <a:r>
              <a:rPr lang="en" altLang="ko-Kore-KR" b="1" dirty="0"/>
              <a:t>PC1</a:t>
            </a:r>
            <a:r>
              <a:rPr lang="en" altLang="ko-Kore-KR" dirty="0"/>
              <a:t> = 0.076*V1_s - 0.394*V2_s + </a:t>
            </a:r>
            <a:r>
              <a:rPr lang="en" altLang="ko-Kore-KR" b="1" dirty="0"/>
              <a:t>0.569*V3_s</a:t>
            </a:r>
            <a:r>
              <a:rPr lang="en" altLang="ko-Kore-KR" dirty="0"/>
              <a:t> + </a:t>
            </a:r>
            <a:r>
              <a:rPr lang="en" altLang="ko-Kore-KR" b="1" dirty="0"/>
              <a:t>0.559*V4_s2</a:t>
            </a:r>
            <a:r>
              <a:rPr lang="en" altLang="ko-Kore-KR" dirty="0"/>
              <a:t> - 0.447*V5_s )</a:t>
            </a:r>
          </a:p>
          <a:p>
            <a:r>
              <a:rPr lang="en" altLang="ko-Kore-KR" b="1" dirty="0"/>
              <a:t>PC2</a:t>
            </a:r>
            <a:r>
              <a:rPr lang="en" altLang="ko-Kore-KR" dirty="0"/>
              <a:t> = </a:t>
            </a:r>
            <a:r>
              <a:rPr lang="en" altLang="ko-Kore-KR" b="1" dirty="0"/>
              <a:t>-0.779*V1_s - 0.565*V2_s</a:t>
            </a:r>
            <a:r>
              <a:rPr lang="en" altLang="ko-Kore-KR" dirty="0"/>
              <a:t> - 0.162*V3_s - 0.196*V4_s2 - 0.086*V5_s )</a:t>
            </a:r>
          </a:p>
          <a:p>
            <a:r>
              <a:rPr lang="ko-KR" altLang="en-US" dirty="0"/>
              <a:t>위에서 구해진 </a:t>
            </a:r>
            <a:r>
              <a:rPr lang="en-US" altLang="ko-KR" dirty="0"/>
              <a:t>standard </a:t>
            </a:r>
            <a:r>
              <a:rPr lang="en-US" altLang="ko-KR" dirty="0" err="1"/>
              <a:t>devevaiton</a:t>
            </a:r>
            <a:r>
              <a:rPr lang="ko-KR" altLang="en-US" dirty="0"/>
              <a:t>은 </a:t>
            </a:r>
            <a:r>
              <a:rPr lang="en-US" altLang="ko-KR" dirty="0"/>
              <a:t>PCs</a:t>
            </a:r>
            <a:r>
              <a:rPr lang="ko-KR" altLang="en-US" dirty="0"/>
              <a:t>의 분산을 의미하며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eigen value</a:t>
            </a:r>
            <a:r>
              <a:rPr lang="ko-KR" altLang="en-US" dirty="0" err="1"/>
              <a:t>를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  <a:endParaRPr lang="en" altLang="ko-Kore-KR" dirty="0"/>
          </a:p>
          <a:p>
            <a:pPr marL="0" indent="0">
              <a:buNone/>
            </a:pPr>
            <a:endParaRPr lang="en" altLang="ko-Kore-KR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90A2864-7ED6-A542-BBA7-637ED71E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2015735"/>
            <a:ext cx="4960443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5C691-DD6F-4447-A035-B4C0EBD5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본론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</a:t>
            </a:r>
            <a:r>
              <a:rPr lang="en-US" altLang="ko-Kore-KR" dirty="0"/>
              <a:t>PCA</a:t>
            </a:r>
            <a:r>
              <a:rPr lang="ko-KR" altLang="ko-Kore-KR" dirty="0"/>
              <a:t>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kumimoji="1" lang="ko-KR" altLang="en-US" sz="2200" dirty="0"/>
              <a:t>데이터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lang="ko-KR" altLang="en-US" sz="2200" dirty="0"/>
              <a:t>국내 증권회사의 주요 재무제표</a:t>
            </a:r>
            <a:r>
              <a:rPr lang="en-US" altLang="ko-KR" sz="2200" dirty="0"/>
              <a:t>' (2007.3.31 </a:t>
            </a:r>
            <a:r>
              <a:rPr lang="ko-KR" altLang="en-US" sz="2200" dirty="0"/>
              <a:t>기준</a:t>
            </a:r>
            <a:r>
              <a:rPr lang="en-US" altLang="ko-KR" sz="2200" dirty="0"/>
              <a:t>)</a:t>
            </a:r>
            <a:br>
              <a:rPr kumimoji="1" lang="ko-Kore-KR" altLang="en-US" dirty="0"/>
            </a:br>
            <a:br>
              <a:rPr kumimoji="1" lang="en-US" altLang="ko-KR" dirty="0"/>
            </a:br>
            <a:br>
              <a:rPr lang="ko-Kore-KR" altLang="ko-Kore-KR" dirty="0"/>
            </a:b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C84C3A-FC55-004E-8F7E-00F8333844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3"/>
            <a:ext cx="9603275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9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0996-5676-894F-A49C-CF33EF39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kumimoji="1" lang="en-US" altLang="ko-Kore-KR" dirty="0"/>
            </a:br>
            <a:r>
              <a:rPr kumimoji="1" lang="en-US" altLang="ko-Kore-KR" dirty="0"/>
              <a:t>Question</a:t>
            </a:r>
            <a:r>
              <a:rPr kumimoji="1" lang="en-US" altLang="ko-KR" dirty="0"/>
              <a:t>:</a:t>
            </a:r>
            <a:r>
              <a:rPr kumimoji="1" lang="ko-KR" altLang="en-US" dirty="0"/>
              <a:t> 몇개의 </a:t>
            </a:r>
            <a:r>
              <a:rPr kumimoji="1" lang="en-US" altLang="ko-KR" dirty="0"/>
              <a:t>PC</a:t>
            </a:r>
            <a:r>
              <a:rPr kumimoji="1" lang="en-US" altLang="ko-KR" sz="2000" dirty="0"/>
              <a:t>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사용할 것인가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03239-3CAA-7E4A-B813-A546117B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sz="2800" dirty="0"/>
              <a:t>There is no universal rules,  it uses rule of thumb.</a:t>
            </a:r>
          </a:p>
          <a:p>
            <a:endParaRPr kumimoji="1" lang="en-US" altLang="ko-Kore-KR" dirty="0"/>
          </a:p>
          <a:p>
            <a:pPr marL="457200" indent="-457200">
              <a:buAutoNum type="arabicParenR"/>
            </a:pPr>
            <a:r>
              <a:rPr kumimoji="1" lang="ko-KR" altLang="en-US" dirty="0"/>
              <a:t>누적 기여율</a:t>
            </a:r>
            <a:r>
              <a:rPr kumimoji="1" lang="en-US" altLang="ko-KR" dirty="0"/>
              <a:t>(</a:t>
            </a:r>
            <a:r>
              <a:rPr kumimoji="1" lang="ko-KR" altLang="en-US" dirty="0"/>
              <a:t>설명된 분산의 누적 비율</a:t>
            </a:r>
            <a:r>
              <a:rPr kumimoji="1" lang="en-US" altLang="ko-KR" dirty="0"/>
              <a:t>)</a:t>
            </a:r>
            <a:r>
              <a:rPr kumimoji="1" lang="ko-KR" altLang="en-US" dirty="0"/>
              <a:t> 최소 </a:t>
            </a:r>
            <a:r>
              <a:rPr kumimoji="1" lang="en-US" altLang="ko-KR" dirty="0"/>
              <a:t>(at least) 0.8</a:t>
            </a:r>
            <a:r>
              <a:rPr kumimoji="1" lang="ko-KR" altLang="en-US" dirty="0"/>
              <a:t>이상</a:t>
            </a:r>
            <a:endParaRPr kumimoji="1" lang="en-US" altLang="ko-KR" dirty="0"/>
          </a:p>
          <a:p>
            <a:pPr marL="457200" indent="-457200">
              <a:buAutoNum type="arabicParenR"/>
            </a:pPr>
            <a:r>
              <a:rPr kumimoji="1" lang="ko-KR" altLang="en-US" dirty="0"/>
              <a:t>평균 분산보다 큰 </a:t>
            </a:r>
            <a:r>
              <a:rPr kumimoji="1" lang="en-US" altLang="ko-KR" dirty="0"/>
              <a:t>PC</a:t>
            </a:r>
            <a:r>
              <a:rPr kumimoji="1" lang="ko-KR" altLang="en-US" dirty="0"/>
              <a:t>만 선별하기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표준화한 데이터에 대한 상관관계행렬을 사용할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고유값이</a:t>
            </a:r>
            <a:r>
              <a:rPr kumimoji="1" lang="ko-KR" altLang="en-US" dirty="0"/>
              <a:t> 최소 </a:t>
            </a:r>
            <a:r>
              <a:rPr kumimoji="1" lang="en-US" altLang="ko-KR" dirty="0"/>
              <a:t>1</a:t>
            </a:r>
            <a:r>
              <a:rPr kumimoji="1" lang="ko-KR" altLang="en-US" dirty="0"/>
              <a:t>보다 큰 </a:t>
            </a:r>
            <a:r>
              <a:rPr kumimoji="1" lang="en-US" altLang="ko-KR" dirty="0"/>
              <a:t>PC)</a:t>
            </a:r>
          </a:p>
          <a:p>
            <a:pPr marL="457200" indent="-457200">
              <a:buAutoNum type="arabicParenR"/>
            </a:pPr>
            <a:r>
              <a:rPr kumimoji="1" lang="en-US" altLang="ko-KR" dirty="0"/>
              <a:t>Screen Plot</a:t>
            </a:r>
            <a:r>
              <a:rPr kumimoji="1" lang="ko-KR" altLang="en-US" dirty="0"/>
              <a:t>을 그려봤을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꺾이는 부분</a:t>
            </a:r>
            <a:r>
              <a:rPr kumimoji="1" lang="en-US" altLang="ko-KR" dirty="0"/>
              <a:t>(elbow)</a:t>
            </a:r>
            <a:r>
              <a:rPr kumimoji="1" lang="ko-KR" altLang="en-US" dirty="0"/>
              <a:t>이 있다면 </a:t>
            </a:r>
            <a:r>
              <a:rPr kumimoji="1" lang="en-US" altLang="ko-KR" dirty="0"/>
              <a:t>elbow </a:t>
            </a:r>
            <a:r>
              <a:rPr kumimoji="1" lang="ko-KR" altLang="en-US" dirty="0"/>
              <a:t>지점 앞의 </a:t>
            </a:r>
            <a:r>
              <a:rPr kumimoji="1" lang="en-US" altLang="ko-KR" dirty="0"/>
              <a:t>PC </a:t>
            </a:r>
            <a:r>
              <a:rPr kumimoji="1" lang="ko-KR" altLang="en-US" dirty="0"/>
              <a:t>개수 선택</a:t>
            </a:r>
            <a:r>
              <a:rPr kumimoji="1" lang="en-US" altLang="ko-KR" dirty="0"/>
              <a:t>.</a:t>
            </a:r>
          </a:p>
          <a:p>
            <a:pPr marL="457200" indent="-457200">
              <a:buAutoNum type="arabicParenR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61264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84DE-F661-9E4F-BCB9-BC954DC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190FA56-7FA7-5C46-82FD-0B09432C91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r="5286" b="-1"/>
          <a:stretch/>
        </p:blipFill>
        <p:spPr bwMode="auto">
          <a:xfrm>
            <a:off x="-130629" y="-116114"/>
            <a:ext cx="6225039" cy="712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1617BB-2B91-144A-B84B-C9A588554F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78" r="3977"/>
          <a:stretch/>
        </p:blipFill>
        <p:spPr>
          <a:xfrm>
            <a:off x="6097591" y="0"/>
            <a:ext cx="60944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6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7530-8339-044D-AA24-C28E763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400" dirty="0"/>
              <a:t>목</a:t>
            </a:r>
            <a:r>
              <a:rPr kumimoji="1" lang="ko-KR" altLang="en-US" sz="4400" dirty="0"/>
              <a:t>차</a:t>
            </a:r>
            <a:endParaRPr kumimoji="1" lang="ko-Kore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D1F15-9CC4-3A43-A8EC-8343D3A0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sz="3600" dirty="0"/>
              <a:t>1</a:t>
            </a:r>
            <a:r>
              <a:rPr kumimoji="1" lang="en-US" altLang="ko-KR" sz="3600" dirty="0"/>
              <a:t>)</a:t>
            </a:r>
            <a:r>
              <a:rPr kumimoji="1" lang="ko-KR" altLang="en-US" sz="3600" dirty="0"/>
              <a:t> 프로젝트로 배우는 데이터 사이언스</a:t>
            </a:r>
            <a:endParaRPr kumimoji="1" lang="en-US" altLang="ko-KR" sz="3600" dirty="0"/>
          </a:p>
          <a:p>
            <a:pPr marL="0" indent="0">
              <a:buNone/>
            </a:pPr>
            <a:endParaRPr kumimoji="1" lang="en-US" altLang="ko-KR" sz="3600" dirty="0"/>
          </a:p>
          <a:p>
            <a:pPr marL="0" indent="0">
              <a:buNone/>
            </a:pPr>
            <a:r>
              <a:rPr kumimoji="1" lang="en-US" altLang="ko-KR" sz="3600" dirty="0"/>
              <a:t>2)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PCA</a:t>
            </a:r>
          </a:p>
          <a:p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671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00C9-653A-7647-BE1F-52CE03AD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ko-KR" altLang="en-US" sz="5400" dirty="0"/>
              <a:t>프로젝트로 배우는 </a:t>
            </a:r>
            <a:br>
              <a:rPr kumimoji="1" lang="en-US" altLang="ko-KR" sz="5400" dirty="0"/>
            </a:br>
            <a:r>
              <a:rPr kumimoji="1" lang="ko-KR" altLang="en-US" sz="5400" dirty="0"/>
              <a:t>데이터 사이언스</a:t>
            </a:r>
            <a:endParaRPr kumimoji="1" lang="en-US" altLang="ko-KR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97B0C-5690-F343-BFB9-285582301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 algn="ctr">
              <a:buFontTx/>
              <a:buChar char="-"/>
            </a:pPr>
            <a:r>
              <a:rPr kumimoji="1" lang="ko-KR" altLang="en-US" dirty="0"/>
              <a:t>시각화 </a:t>
            </a:r>
            <a:r>
              <a:rPr kumimoji="1" lang="ko-Kore-KR" altLang="en-US" dirty="0"/>
              <a:t>및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 중심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37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5E99-00E3-6541-B8D9-9F53F4B9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Violin plot</a:t>
            </a:r>
            <a:br>
              <a:rPr kumimoji="1" lang="en-US" altLang="ko-Kore-KR" dirty="0"/>
            </a:br>
            <a:r>
              <a:rPr kumimoji="1" lang="en-US" altLang="ko-Kore-KR" sz="1800" dirty="0"/>
              <a:t>(x: </a:t>
            </a:r>
            <a:r>
              <a:rPr kumimoji="1" lang="ko-KR" altLang="en-US" sz="1800" dirty="0" err="1"/>
              <a:t>임신횟수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Y:  </a:t>
            </a:r>
            <a:r>
              <a:rPr kumimoji="1" lang="ko-KR" altLang="en-US" sz="1800" dirty="0" err="1"/>
              <a:t>인슐린수치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Outcome: </a:t>
            </a:r>
            <a:r>
              <a:rPr kumimoji="1" lang="ko-KR" altLang="en-US" sz="1800" dirty="0"/>
              <a:t>당뇨병 여부</a:t>
            </a:r>
            <a:r>
              <a:rPr kumimoji="1" lang="en-US" altLang="ko-KR" sz="1800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64705-8828-5E44-B48E-8855E3A9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80C64D5-1938-814C-8B15-01F5E04D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3"/>
            <a:ext cx="1199692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7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8664D-3505-6B41-BB7C-21A3154F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/>
              <a:t>Swarm</a:t>
            </a:r>
            <a:r>
              <a:rPr kumimoji="1" lang="ko-KR" altLang="en-US" dirty="0"/>
              <a:t> </a:t>
            </a:r>
            <a:r>
              <a:rPr kumimoji="1" lang="en" altLang="ko-Kore-KR" dirty="0"/>
              <a:t>plot</a:t>
            </a:r>
            <a:br>
              <a:rPr kumimoji="1" lang="en" altLang="ko-Kore-KR" dirty="0"/>
            </a:br>
            <a:r>
              <a:rPr kumimoji="1" lang="en-US" altLang="ko-KR" sz="2400" dirty="0"/>
              <a:t>:</a:t>
            </a:r>
            <a:r>
              <a:rPr kumimoji="1" lang="ko-KR" altLang="en-US" sz="2400" dirty="0"/>
              <a:t> 데이터의 </a:t>
            </a:r>
            <a:r>
              <a:rPr kumimoji="1" lang="en-US" altLang="ko-KR" sz="2400" dirty="0"/>
              <a:t>Sample</a:t>
            </a:r>
            <a:r>
              <a:rPr kumimoji="1" lang="ko-KR" altLang="en-US" sz="2400" dirty="0"/>
              <a:t>수 파악에 용이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941DD9-7068-5844-908F-FF3C298314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77243"/>
            <a:ext cx="9603275" cy="39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8F4CB-48AF-F846-BF38-DC727D3D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Lm</a:t>
            </a:r>
            <a:r>
              <a:rPr kumimoji="1" lang="en-US" altLang="ko-Kore-KR" dirty="0"/>
              <a:t> plot</a:t>
            </a:r>
            <a:br>
              <a:rPr kumimoji="1" lang="en-US" altLang="ko-Kore-KR" dirty="0"/>
            </a:br>
            <a:r>
              <a:rPr kumimoji="1" lang="en-US" altLang="ko-Kore-KR" dirty="0"/>
              <a:t>: </a:t>
            </a:r>
            <a:r>
              <a:rPr kumimoji="1" lang="ko-KR" altLang="en-US" dirty="0"/>
              <a:t>데이터 분포 및 회귀선을 확인할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DC6E3D-977D-3F43-8C13-BAAA4834FD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6125"/>
            <a:ext cx="9603275" cy="403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2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2AAC1-BA1C-E44D-AAC1-8497DF4E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Heat map</a:t>
            </a:r>
            <a:br>
              <a:rPr kumimoji="1" lang="en-US" altLang="ko-Kore-KR" dirty="0"/>
            </a:br>
            <a:r>
              <a:rPr kumimoji="1" lang="en-US" altLang="ko-Kore-KR" dirty="0"/>
              <a:t>: </a:t>
            </a:r>
            <a:r>
              <a:rPr kumimoji="1" lang="ko-KR" altLang="en-US" dirty="0"/>
              <a:t>변수간의 상관계수를 시각화</a:t>
            </a:r>
            <a:endParaRPr kumimoji="1" lang="ko-Kore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374906-2850-EE46-9CD8-D445BF2F8F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6125"/>
            <a:ext cx="9603274" cy="403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3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3CE67-2834-4E41-8F04-3D8BF26F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기타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A0E8-9377-144D-B1C2-99B7809D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피쳐</a:t>
            </a:r>
            <a:r>
              <a:rPr kumimoji="1" lang="ko-KR" altLang="en-US" dirty="0"/>
              <a:t> 스케일링</a:t>
            </a:r>
            <a:r>
              <a:rPr kumimoji="1" lang="en-US" altLang="ko-KR" dirty="0"/>
              <a:t>: </a:t>
            </a:r>
            <a:r>
              <a:rPr kumimoji="1" lang="ko-KR" altLang="en-US" dirty="0"/>
              <a:t>변수들을 </a:t>
            </a:r>
            <a:r>
              <a:rPr kumimoji="1" lang="en-US" altLang="ko-KR" dirty="0"/>
              <a:t>Z</a:t>
            </a:r>
            <a:r>
              <a:rPr kumimoji="1" lang="ko-KR" altLang="en-US" dirty="0"/>
              <a:t>변환시켜서 </a:t>
            </a:r>
            <a:r>
              <a:rPr kumimoji="1" lang="en-US" altLang="ko-KR" dirty="0"/>
              <a:t>Standardization </a:t>
            </a:r>
          </a:p>
          <a:p>
            <a:r>
              <a:rPr kumimoji="1" lang="ko-KR" altLang="en-US" dirty="0" err="1"/>
              <a:t>원핫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인코딩</a:t>
            </a:r>
            <a:r>
              <a:rPr kumimoji="1" lang="en-US" altLang="ko-KR" dirty="0"/>
              <a:t>: </a:t>
            </a:r>
            <a:r>
              <a:rPr kumimoji="1" lang="ko-KR" altLang="en-US" dirty="0"/>
              <a:t>주로 범주형 변수들을 </a:t>
            </a:r>
            <a:r>
              <a:rPr kumimoji="1" lang="ko-KR" altLang="en-US" dirty="0" err="1"/>
              <a:t>수치형으로</a:t>
            </a:r>
            <a:r>
              <a:rPr kumimoji="1" lang="ko-KR" altLang="en-US" dirty="0"/>
              <a:t> 변환시키기 위해 사용</a:t>
            </a:r>
            <a:endParaRPr kumimoji="1" lang="en-US" altLang="ko-KR" dirty="0"/>
          </a:p>
          <a:p>
            <a:r>
              <a:rPr kumimoji="1" lang="en-US" altLang="ko-KR" dirty="0" err="1"/>
              <a:t>Descison</a:t>
            </a:r>
            <a:r>
              <a:rPr kumimoji="1" lang="en-US" altLang="ko-KR" dirty="0"/>
              <a:t> Tree/ Random Forest </a:t>
            </a:r>
            <a:r>
              <a:rPr kumimoji="1" lang="ko-KR" altLang="en-US" dirty="0"/>
              <a:t>방법론 사용</a:t>
            </a:r>
            <a:endParaRPr kumimoji="1" lang="en-US" altLang="ko-KR" dirty="0"/>
          </a:p>
          <a:p>
            <a:r>
              <a:rPr kumimoji="1" lang="en-US" altLang="ko-KR" dirty="0"/>
              <a:t>K-Fold Validation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C49676-4431-4E4E-B6AE-69438D34E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19" y="3592327"/>
            <a:ext cx="5094655" cy="203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65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A00C9-653A-7647-BE1F-52CE03ADD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ko-KR" sz="5400" dirty="0"/>
              <a:t>PCA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97B0C-5690-F343-BFB9-285582301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15684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{9C897753-BAE1-4349-89F0-6924B0D97B31}tf10001119</Template>
  <TotalTime>559</TotalTime>
  <Words>379</Words>
  <Application>Microsoft Macintosh PowerPoint</Application>
  <PresentationFormat>와이드스크린</PresentationFormat>
  <Paragraphs>48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갤러리</vt:lpstr>
      <vt:lpstr>2021-1 학회 보고</vt:lpstr>
      <vt:lpstr>목차</vt:lpstr>
      <vt:lpstr>프로젝트로 배우는  데이터 사이언스</vt:lpstr>
      <vt:lpstr>Violin plot (x: 임신횟수, Y:  인슐린수치, Outcome: 당뇨병 여부)</vt:lpstr>
      <vt:lpstr>Swarm plot : 데이터의 Sample수 파악에 용이</vt:lpstr>
      <vt:lpstr>Lm plot : 데이터 분포 및 회귀선을 확인할 수 있다. </vt:lpstr>
      <vt:lpstr>Heat map : 변수간의 상관계수를 시각화</vt:lpstr>
      <vt:lpstr>기타 Method</vt:lpstr>
      <vt:lpstr>PCA</vt:lpstr>
      <vt:lpstr>서론: 데이터 변환</vt:lpstr>
      <vt:lpstr>본론: PCA란? </vt:lpstr>
      <vt:lpstr>본론: PCA란? </vt:lpstr>
      <vt:lpstr>본론: PCA란? 데이터: 국내 증권회사의 주요 재무제표' (2007.3.31 기준)  </vt:lpstr>
      <vt:lpstr>본론: PCA란? 데이터: 국내 증권회사의 주요 재무제표' (2007.3.31 기준)   </vt:lpstr>
      <vt:lpstr> Question: 몇개의 PCs를 사용할 것인가?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이규석</dc:creator>
  <cp:lastModifiedBy>이규석</cp:lastModifiedBy>
  <cp:revision>16</cp:revision>
  <dcterms:created xsi:type="dcterms:W3CDTF">2021-05-17T22:35:19Z</dcterms:created>
  <dcterms:modified xsi:type="dcterms:W3CDTF">2021-05-29T17:53:40Z</dcterms:modified>
</cp:coreProperties>
</file>