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36" r:id="rId2"/>
    <p:sldId id="33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300" r:id="rId13"/>
    <p:sldId id="272" r:id="rId14"/>
    <p:sldId id="273" r:id="rId15"/>
    <p:sldId id="274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1" r:id="rId36"/>
    <p:sldId id="33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48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B9163-3A19-4315-9642-87D6142BC115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46FFC-49A7-4724-99EC-AC41F32D8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3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46FFC-49A7-4724-99EC-AC41F32D81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7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8013-6CDD-4D34-8560-807B8FC540B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DDBE-258A-4991-961C-9924B536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8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8013-6CDD-4D34-8560-807B8FC540B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DDBE-258A-4991-961C-9924B536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8013-6CDD-4D34-8560-807B8FC540B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DDBE-258A-4991-961C-9924B536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6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8013-6CDD-4D34-8560-807B8FC540B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DDBE-258A-4991-961C-9924B536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2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8013-6CDD-4D34-8560-807B8FC540B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DDBE-258A-4991-961C-9924B536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8013-6CDD-4D34-8560-807B8FC540B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DDBE-258A-4991-961C-9924B536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8013-6CDD-4D34-8560-807B8FC540B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DDBE-258A-4991-961C-9924B536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2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8013-6CDD-4D34-8560-807B8FC540B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DDBE-258A-4991-961C-9924B536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7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8013-6CDD-4D34-8560-807B8FC540B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DDBE-258A-4991-961C-9924B536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8013-6CDD-4D34-8560-807B8FC540B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DDBE-258A-4991-961C-9924B536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1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8013-6CDD-4D34-8560-807B8FC540B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DDBE-258A-4991-961C-9924B536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8013-6CDD-4D34-8560-807B8FC540B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BDDBE-258A-4991-961C-9924B536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3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ungokWoo/SW_Optimization_Camp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3A062E-8361-457C-A6C1-44D710C2A2F4}"/>
              </a:ext>
            </a:extLst>
          </p:cNvPr>
          <p:cNvSpPr/>
          <p:nvPr/>
        </p:nvSpPr>
        <p:spPr>
          <a:xfrm>
            <a:off x="280553" y="244766"/>
            <a:ext cx="8863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AI &amp; Big Data</a:t>
            </a:r>
            <a:r>
              <a:rPr lang="ko-KR" altLang="en-US" sz="1200" b="1" dirty="0">
                <a:solidFill>
                  <a:srgbClr val="0070C0"/>
                </a:solidFill>
              </a:rPr>
              <a:t>에 꼭 필요한 최적화 기법 실습캠프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Fundamental Optimization Techniques Essential for Artificial Intelligence and Big Data Analytics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415D4F-EFC0-49BB-AF97-736004F4778F}"/>
              </a:ext>
            </a:extLst>
          </p:cNvPr>
          <p:cNvCxnSpPr/>
          <p:nvPr/>
        </p:nvCxnSpPr>
        <p:spPr>
          <a:xfrm>
            <a:off x="280553" y="1014057"/>
            <a:ext cx="8595360" cy="0"/>
          </a:xfrm>
          <a:prstGeom prst="line">
            <a:avLst/>
          </a:prstGeom>
          <a:ln w="3810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A269CA-8A5F-4BBF-AAC7-ABE2C834BF42}"/>
              </a:ext>
            </a:extLst>
          </p:cNvPr>
          <p:cNvCxnSpPr/>
          <p:nvPr/>
        </p:nvCxnSpPr>
        <p:spPr>
          <a:xfrm>
            <a:off x="280553" y="2667000"/>
            <a:ext cx="8595360" cy="0"/>
          </a:xfrm>
          <a:prstGeom prst="line">
            <a:avLst/>
          </a:prstGeom>
          <a:ln w="3810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1">
            <a:extLst>
              <a:ext uri="{FF2B5EF4-FFF2-40B4-BE49-F238E27FC236}">
                <a16:creationId xmlns:a16="http://schemas.microsoft.com/office/drawing/2014/main" id="{3DB4C116-C710-41F8-8525-C4DB7873F8DD}"/>
              </a:ext>
            </a:extLst>
          </p:cNvPr>
          <p:cNvGraphicFramePr>
            <a:graphicFrameLocks noGrp="1"/>
          </p:cNvGraphicFramePr>
          <p:nvPr/>
        </p:nvGraphicFramePr>
        <p:xfrm>
          <a:off x="213360" y="5764606"/>
          <a:ext cx="3377047" cy="9571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30495">
                  <a:extLst>
                    <a:ext uri="{9D8B030D-6E8A-4147-A177-3AD203B41FA5}">
                      <a16:colId xmlns:a16="http://schemas.microsoft.com/office/drawing/2014/main" val="3350824128"/>
                    </a:ext>
                  </a:extLst>
                </a:gridCol>
                <a:gridCol w="2846552">
                  <a:extLst>
                    <a:ext uri="{9D8B030D-6E8A-4147-A177-3AD203B41FA5}">
                      <a16:colId xmlns:a16="http://schemas.microsoft.com/office/drawing/2014/main" val="3021356067"/>
                    </a:ext>
                  </a:extLst>
                </a:gridCol>
              </a:tblGrid>
              <a:tr h="957170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</a:rPr>
                        <a:t>TA</a:t>
                      </a:r>
                      <a:endParaRPr lang="en-US" sz="16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Seungok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Woo 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우승옥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lvl="0" indent="-169863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Email: wso1017@unist.ac.kr</a:t>
                      </a:r>
                    </a:p>
                    <a:p>
                      <a:pPr marL="285750" indent="-169863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Hours: by APPT.</a:t>
                      </a:r>
                      <a:endParaRPr lang="en-US" sz="1400" kern="100" dirty="0">
                        <a:solidFill>
                          <a:srgbClr val="00285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00855905"/>
                  </a:ext>
                </a:extLst>
              </a:tr>
            </a:tbl>
          </a:graphicData>
        </a:graphic>
      </p:graphicFrame>
      <p:grpSp>
        <p:nvGrpSpPr>
          <p:cNvPr id="22" name="그룹 4">
            <a:extLst>
              <a:ext uri="{FF2B5EF4-FFF2-40B4-BE49-F238E27FC236}">
                <a16:creationId xmlns:a16="http://schemas.microsoft.com/office/drawing/2014/main" id="{D6BE4B94-BA47-4BA6-AA3D-184A2898A26C}"/>
              </a:ext>
            </a:extLst>
          </p:cNvPr>
          <p:cNvGrpSpPr/>
          <p:nvPr/>
        </p:nvGrpSpPr>
        <p:grpSpPr>
          <a:xfrm>
            <a:off x="4800600" y="4549550"/>
            <a:ext cx="4239491" cy="2232250"/>
            <a:chOff x="4636422" y="2843464"/>
            <a:chExt cx="4239491" cy="223225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C63BEF-A3C9-4235-A668-3B69FC799CA4}"/>
                </a:ext>
              </a:extLst>
            </p:cNvPr>
            <p:cNvSpPr/>
            <p:nvPr/>
          </p:nvSpPr>
          <p:spPr>
            <a:xfrm>
              <a:off x="5525887" y="2843464"/>
              <a:ext cx="33500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002856"/>
                  </a:solidFill>
                  <a:cs typeface="굴림" panose="020B0600000101010101" pitchFamily="50" charset="-127"/>
                </a:rPr>
                <a:t>Sang Jin Kweon (</a:t>
              </a:r>
              <a:r>
                <a:rPr lang="ko-KR" altLang="en-US" sz="2400" b="1" dirty="0">
                  <a:solidFill>
                    <a:srgbClr val="002856"/>
                  </a:solidFill>
                  <a:cs typeface="굴림" panose="020B0600000101010101" pitchFamily="50" charset="-127"/>
                </a:rPr>
                <a:t>권상진</a:t>
              </a:r>
              <a:r>
                <a:rPr lang="en-US" altLang="ko-KR" sz="2400" b="1" dirty="0">
                  <a:solidFill>
                    <a:srgbClr val="002856"/>
                  </a:solidFill>
                  <a:cs typeface="굴림" panose="020B0600000101010101" pitchFamily="50" charset="-127"/>
                </a:rPr>
                <a:t>)</a:t>
              </a:r>
              <a:endParaRPr lang="en-US" sz="2400" b="1" dirty="0">
                <a:solidFill>
                  <a:srgbClr val="002856"/>
                </a:solidFill>
              </a:endParaRPr>
            </a:p>
          </p:txBody>
        </p:sp>
        <p:sp>
          <p:nvSpPr>
            <p:cNvPr id="24" name="직사각형 12">
              <a:extLst>
                <a:ext uri="{FF2B5EF4-FFF2-40B4-BE49-F238E27FC236}">
                  <a16:creationId xmlns:a16="http://schemas.microsoft.com/office/drawing/2014/main" id="{360E33BD-FFB2-4463-8650-1BEBFF2DFBCD}"/>
                </a:ext>
              </a:extLst>
            </p:cNvPr>
            <p:cNvSpPr/>
            <p:nvPr/>
          </p:nvSpPr>
          <p:spPr>
            <a:xfrm>
              <a:off x="4636422" y="3288632"/>
              <a:ext cx="4239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002856"/>
                  </a:solidFill>
                  <a:ea typeface="나눔고딕" panose="020D0604000000000000" pitchFamily="50" charset="-127"/>
                  <a:cs typeface="Nanum Gothic ExtraBold" charset="-127"/>
                </a:rPr>
                <a:t>School of Management Engineering</a:t>
              </a:r>
              <a:br>
                <a:rPr lang="en-US" altLang="ko-KR" dirty="0">
                  <a:solidFill>
                    <a:srgbClr val="002856"/>
                  </a:solidFill>
                  <a:ea typeface="나눔고딕" panose="020D0604000000000000" pitchFamily="50" charset="-127"/>
                  <a:cs typeface="Nanum Gothic ExtraBold" charset="-127"/>
                </a:rPr>
              </a:br>
              <a:r>
                <a:rPr lang="en-US" altLang="ko-KR" dirty="0" err="1">
                  <a:solidFill>
                    <a:srgbClr val="002856"/>
                  </a:solidFill>
                  <a:ea typeface="Geomanist Light" charset="0"/>
                  <a:cs typeface="Geomanist Light" charset="0"/>
                </a:rPr>
                <a:t>UNIST</a:t>
              </a:r>
              <a:endParaRPr lang="en-US" altLang="ko-KR" sz="1600" dirty="0">
                <a:solidFill>
                  <a:srgbClr val="002856"/>
                </a:solidFill>
                <a:ea typeface="Geomanist Light" charset="0"/>
                <a:cs typeface="Geomanist Light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C3E3E2-76F0-4DF6-B97F-A531E8C4047F}"/>
                </a:ext>
              </a:extLst>
            </p:cNvPr>
            <p:cNvCxnSpPr/>
            <p:nvPr/>
          </p:nvCxnSpPr>
          <p:spPr>
            <a:xfrm>
              <a:off x="5360412" y="3300664"/>
              <a:ext cx="3474720" cy="0"/>
            </a:xfrm>
            <a:prstGeom prst="line">
              <a:avLst/>
            </a:prstGeom>
            <a:ln w="19050">
              <a:solidFill>
                <a:srgbClr val="0028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D0EC2D-7B72-4EE5-98B0-34728E270DF3}"/>
                </a:ext>
              </a:extLst>
            </p:cNvPr>
            <p:cNvSpPr/>
            <p:nvPr/>
          </p:nvSpPr>
          <p:spPr>
            <a:xfrm>
              <a:off x="6705600" y="3998496"/>
              <a:ext cx="217031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rgbClr val="002856"/>
                  </a:solidFill>
                  <a:ea typeface="나눔고딕" panose="020D0604000000000000" pitchFamily="50" charset="-127"/>
                  <a:cs typeface="NanumGothic Regular" charset="-127"/>
                </a:rPr>
                <a:t>after class (or by APPT.)</a:t>
              </a:r>
            </a:p>
            <a:p>
              <a:pPr algn="r"/>
              <a:r>
                <a:rPr lang="en-US" altLang="ko-KR" sz="1600" dirty="0">
                  <a:solidFill>
                    <a:srgbClr val="002856"/>
                  </a:solidFill>
                  <a:ea typeface="나눔고딕" panose="020D0604000000000000" pitchFamily="50" charset="-127"/>
                  <a:cs typeface="Nanum Gothic ExtraBold" charset="-127"/>
                </a:rPr>
                <a:t>sjkweon@unist.ac.kr</a:t>
              </a:r>
              <a:endParaRPr lang="en-US" altLang="ko-KR" sz="1600" b="1" dirty="0">
                <a:solidFill>
                  <a:srgbClr val="002856"/>
                </a:solidFill>
                <a:ea typeface="나눔고딕" panose="020D0604000000000000" pitchFamily="50" charset="-127"/>
                <a:cs typeface="Nanum Gothic ExtraBold" charset="-127"/>
              </a:endParaRPr>
            </a:p>
            <a:p>
              <a:pPr algn="r"/>
              <a:r>
                <a:rPr lang="ko-KR" altLang="en-US" sz="1600" dirty="0">
                  <a:solidFill>
                    <a:srgbClr val="002856"/>
                  </a:solidFill>
                  <a:ea typeface="나눔고딕" panose="020D0604000000000000" pitchFamily="50" charset="-127"/>
                  <a:cs typeface="NanumGothic Regular" charset="-127"/>
                </a:rPr>
                <a:t>+82 </a:t>
              </a:r>
              <a:r>
                <a:rPr lang="en-US" altLang="ko-KR" sz="1600" dirty="0">
                  <a:solidFill>
                    <a:srgbClr val="002856"/>
                  </a:solidFill>
                  <a:ea typeface="나눔고딕" panose="020D0604000000000000" pitchFamily="50" charset="-127"/>
                  <a:cs typeface="NanumGothic Regular" charset="-127"/>
                </a:rPr>
                <a:t>(</a:t>
              </a:r>
              <a:r>
                <a:rPr lang="ko-KR" altLang="en-US" sz="1600" dirty="0">
                  <a:solidFill>
                    <a:srgbClr val="002856"/>
                  </a:solidFill>
                  <a:ea typeface="나눔고딕" panose="020D0604000000000000" pitchFamily="50" charset="-127"/>
                  <a:cs typeface="NanumGothic Regular" charset="-127"/>
                </a:rPr>
                <a:t>52</a:t>
              </a:r>
              <a:r>
                <a:rPr lang="en-US" altLang="ko-KR" sz="1600" dirty="0">
                  <a:solidFill>
                    <a:srgbClr val="002856"/>
                  </a:solidFill>
                  <a:ea typeface="나눔고딕" panose="020D0604000000000000" pitchFamily="50" charset="-127"/>
                  <a:cs typeface="NanumGothic Regular" charset="-127"/>
                </a:rPr>
                <a:t>)</a:t>
              </a:r>
              <a:r>
                <a:rPr lang="ko-KR" altLang="en-US" sz="1600" dirty="0">
                  <a:solidFill>
                    <a:srgbClr val="002856"/>
                  </a:solidFill>
                  <a:ea typeface="나눔고딕" panose="020D0604000000000000" pitchFamily="50" charset="-127"/>
                  <a:cs typeface="NanumGothic Regular" charset="-127"/>
                </a:rPr>
                <a:t> 217</a:t>
              </a:r>
              <a:r>
                <a:rPr lang="en-US" altLang="ko-KR" sz="1600" dirty="0">
                  <a:solidFill>
                    <a:srgbClr val="002856"/>
                  </a:solidFill>
                  <a:ea typeface="나눔고딕" panose="020D0604000000000000" pitchFamily="50" charset="-127"/>
                  <a:cs typeface="NanumGothic Regular" charset="-127"/>
                </a:rPr>
                <a:t>-</a:t>
              </a:r>
              <a:r>
                <a:rPr lang="ko-KR" altLang="en-US" sz="1600" dirty="0">
                  <a:solidFill>
                    <a:srgbClr val="002856"/>
                  </a:solidFill>
                  <a:ea typeface="나눔고딕" panose="020D0604000000000000" pitchFamily="50" charset="-127"/>
                  <a:cs typeface="NanumGothic Regular" charset="-127"/>
                </a:rPr>
                <a:t>3</a:t>
              </a:r>
              <a:r>
                <a:rPr lang="en-US" altLang="ko-KR" sz="1600" dirty="0">
                  <a:solidFill>
                    <a:srgbClr val="002856"/>
                  </a:solidFill>
                  <a:ea typeface="나눔고딕" panose="020D0604000000000000" pitchFamily="50" charset="-127"/>
                  <a:cs typeface="NanumGothic Regular" charset="-127"/>
                </a:rPr>
                <a:t>1</a:t>
              </a:r>
              <a:r>
                <a:rPr lang="ko-KR" altLang="en-US" sz="1600" dirty="0">
                  <a:solidFill>
                    <a:srgbClr val="002856"/>
                  </a:solidFill>
                  <a:ea typeface="나눔고딕" panose="020D0604000000000000" pitchFamily="50" charset="-127"/>
                  <a:cs typeface="NanumGothic Regular" charset="-127"/>
                </a:rPr>
                <a:t>4</a:t>
              </a:r>
              <a:r>
                <a:rPr lang="en-US" altLang="ko-KR" sz="1600" dirty="0">
                  <a:solidFill>
                    <a:srgbClr val="002856"/>
                  </a:solidFill>
                  <a:ea typeface="나눔고딕" panose="020D0604000000000000" pitchFamily="50" charset="-127"/>
                  <a:cs typeface="NanumGothic Regular" charset="-127"/>
                </a:rPr>
                <a:t>6</a:t>
              </a:r>
            </a:p>
            <a:p>
              <a:pPr algn="r"/>
              <a:r>
                <a:rPr lang="ko-KR" altLang="en-US" sz="1600" dirty="0">
                  <a:solidFill>
                    <a:srgbClr val="002856"/>
                  </a:solidFill>
                  <a:ea typeface="나눔고딕" panose="020D0604000000000000" pitchFamily="50" charset="-127"/>
                  <a:cs typeface="NanumGothic Regular" charset="-127"/>
                </a:rPr>
                <a:t>http://</a:t>
              </a:r>
              <a:r>
                <a:rPr lang="en-US" altLang="ko-KR" sz="1600" dirty="0">
                  <a:solidFill>
                    <a:srgbClr val="002856"/>
                  </a:solidFill>
                  <a:ea typeface="나눔고딕" panose="020D0604000000000000" pitchFamily="50" charset="-127"/>
                  <a:cs typeface="NanumGothic Regular" charset="-127"/>
                </a:rPr>
                <a:t>or.unist.ac.kr</a:t>
              </a:r>
              <a:endParaRPr lang="ko-KR" altLang="en-US" sz="1600" dirty="0">
                <a:solidFill>
                  <a:srgbClr val="002856"/>
                </a:solidFill>
                <a:ea typeface="나눔고딕" panose="020D0604000000000000" pitchFamily="50" charset="-127"/>
                <a:cs typeface="NanumGothic Regular" charset="-127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19D50FA-F9A5-4B05-97E6-82925726DEA3}"/>
                </a:ext>
              </a:extLst>
            </p:cNvPr>
            <p:cNvCxnSpPr/>
            <p:nvPr/>
          </p:nvCxnSpPr>
          <p:spPr>
            <a:xfrm>
              <a:off x="5360412" y="3962400"/>
              <a:ext cx="3474720" cy="0"/>
            </a:xfrm>
            <a:prstGeom prst="line">
              <a:avLst/>
            </a:prstGeom>
            <a:ln w="19050">
              <a:solidFill>
                <a:srgbClr val="0028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18">
              <a:extLst>
                <a:ext uri="{FF2B5EF4-FFF2-40B4-BE49-F238E27FC236}">
                  <a16:creationId xmlns:a16="http://schemas.microsoft.com/office/drawing/2014/main" id="{0017B03F-2FA3-4335-9667-78A3C7CEDB6F}"/>
                </a:ext>
              </a:extLst>
            </p:cNvPr>
            <p:cNvSpPr/>
            <p:nvPr/>
          </p:nvSpPr>
          <p:spPr>
            <a:xfrm>
              <a:off x="5525887" y="3998496"/>
              <a:ext cx="132517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rgbClr val="002856"/>
                  </a:solidFill>
                  <a:ea typeface="나눔고딕" panose="020D0604000000000000" pitchFamily="50" charset="-127"/>
                  <a:cs typeface="Nanum Gothic ExtraBold" charset="-127"/>
                </a:rPr>
                <a:t>Office hours:</a:t>
              </a:r>
              <a:r>
                <a:rPr lang="ko-KR" altLang="en-US" sz="1600" b="1" dirty="0">
                  <a:solidFill>
                    <a:srgbClr val="002856"/>
                  </a:solidFill>
                  <a:ea typeface="나눔고딕" panose="020D0604000000000000" pitchFamily="50" charset="-127"/>
                  <a:cs typeface="Nanum Gothic ExtraBold" charset="-127"/>
                </a:rPr>
                <a:t> </a:t>
              </a:r>
              <a:endParaRPr lang="en-US" altLang="ko-KR" sz="1600" b="1" dirty="0">
                <a:solidFill>
                  <a:srgbClr val="002856"/>
                </a:solidFill>
                <a:ea typeface="나눔고딕" panose="020D0604000000000000" pitchFamily="50" charset="-127"/>
                <a:cs typeface="Nanum Gothic ExtraBold" charset="-127"/>
              </a:endParaRPr>
            </a:p>
            <a:p>
              <a:pPr algn="r"/>
              <a:r>
                <a:rPr lang="en-US" altLang="ko-KR" sz="1600" b="1" dirty="0">
                  <a:solidFill>
                    <a:srgbClr val="002856"/>
                  </a:solidFill>
                  <a:ea typeface="나눔고딕" panose="020D0604000000000000" pitchFamily="50" charset="-127"/>
                  <a:cs typeface="Nanum Gothic ExtraBold" charset="-127"/>
                </a:rPr>
                <a:t>Email:</a:t>
              </a:r>
            </a:p>
            <a:p>
              <a:pPr algn="r"/>
              <a:r>
                <a:rPr lang="ko-KR" altLang="en-US" sz="1600" b="1" dirty="0" err="1">
                  <a:solidFill>
                    <a:srgbClr val="002856"/>
                  </a:solidFill>
                  <a:ea typeface="나눔고딕" panose="020D0604000000000000" pitchFamily="50" charset="-127"/>
                  <a:cs typeface="Nanum Gothic ExtraBold" charset="-127"/>
                </a:rPr>
                <a:t>Tel</a:t>
              </a:r>
              <a:r>
                <a:rPr lang="en-US" altLang="ko-KR" sz="1600" b="1" dirty="0">
                  <a:solidFill>
                    <a:srgbClr val="002856"/>
                  </a:solidFill>
                  <a:ea typeface="나눔고딕" panose="020D0604000000000000" pitchFamily="50" charset="-127"/>
                  <a:cs typeface="Nanum Gothic ExtraBold" charset="-127"/>
                </a:rPr>
                <a:t>:</a:t>
              </a:r>
            </a:p>
            <a:p>
              <a:pPr algn="r"/>
              <a:r>
                <a:rPr lang="ko-KR" altLang="en-US" sz="1600" b="1" dirty="0" err="1">
                  <a:solidFill>
                    <a:srgbClr val="002856"/>
                  </a:solidFill>
                  <a:ea typeface="나눔고딕" panose="020D0604000000000000" pitchFamily="50" charset="-127"/>
                  <a:cs typeface="Nanum Gothic ExtraBold" charset="-127"/>
                </a:rPr>
                <a:t>Web</a:t>
              </a:r>
              <a:r>
                <a:rPr lang="en-US" altLang="ko-KR" sz="1600" b="1" dirty="0">
                  <a:solidFill>
                    <a:srgbClr val="002856"/>
                  </a:solidFill>
                  <a:ea typeface="나눔고딕" panose="020D0604000000000000" pitchFamily="50" charset="-127"/>
                  <a:cs typeface="Nanum Gothic ExtraBold" charset="-127"/>
                </a:rPr>
                <a:t>:</a:t>
              </a:r>
              <a:endParaRPr lang="ko-KR" altLang="en-US" sz="1600" dirty="0">
                <a:solidFill>
                  <a:srgbClr val="002856"/>
                </a:solidFill>
                <a:ea typeface="나눔고딕" panose="020D0604000000000000" pitchFamily="50" charset="-127"/>
                <a:cs typeface="NanumGothic Regular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1DC765-C8B8-43C6-BFB5-606879FAC588}"/>
              </a:ext>
            </a:extLst>
          </p:cNvPr>
          <p:cNvSpPr txBox="1"/>
          <p:nvPr/>
        </p:nvSpPr>
        <p:spPr>
          <a:xfrm>
            <a:off x="731519" y="1103432"/>
            <a:ext cx="79615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02856"/>
                </a:solidFill>
              </a:rPr>
              <a:t>Mentoring for Optimization Problems and Python Language</a:t>
            </a:r>
          </a:p>
        </p:txBody>
      </p:sp>
    </p:spTree>
    <p:extLst>
      <p:ext uri="{BB962C8B-B14F-4D97-AF65-F5344CB8AC3E}">
        <p14:creationId xmlns:p14="http://schemas.microsoft.com/office/powerpoint/2010/main" val="238563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6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 4:  Transportation Problem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342539" cy="597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89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LP Formulation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8" y="1600200"/>
            <a:ext cx="8981644" cy="344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33800" y="47244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14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Decision variables: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84046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objective function is to minimize total shipping cost:</a:t>
            </a:r>
            <a:endParaRPr lang="ko-KR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LP Formulation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8496" y="2787872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Constraints: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15720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3 Warehouse Constraints: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267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5 Retail Outlet Constraints: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6400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Non-negativity Constraints: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92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397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 5:  Production-Scheduling and Inventory Control Problem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E87344-C50C-40A7-87DC-AB85D1EF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7" y="1219200"/>
            <a:ext cx="8735253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3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LP Formulation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3" y="1219200"/>
            <a:ext cx="899360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57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(cont.)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5136"/>
            <a:ext cx="9033288" cy="358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0"/>
            <a:ext cx="501956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79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(cont.)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D1694B-F102-4A77-8AB4-E3604C86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29"/>
          <a:stretch/>
        </p:blipFill>
        <p:spPr>
          <a:xfrm>
            <a:off x="2133600" y="1345317"/>
            <a:ext cx="5553390" cy="523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76200"/>
            <a:ext cx="8229600" cy="6288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 6:  Job-Training Problem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95"/>
          <a:stretch/>
        </p:blipFill>
        <p:spPr bwMode="auto">
          <a:xfrm>
            <a:off x="478971" y="4817977"/>
            <a:ext cx="8467744" cy="16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E455A49-CD81-4330-9331-A8B4D6616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66"/>
          <a:stretch/>
        </p:blipFill>
        <p:spPr bwMode="auto">
          <a:xfrm>
            <a:off x="426962" y="705077"/>
            <a:ext cx="8467744" cy="323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C971D8-0487-4A46-92BE-3EEBCDE8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038600"/>
            <a:ext cx="8229600" cy="6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2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LP Formulation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981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514600"/>
            <a:ext cx="890825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55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(cont.)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E4A6B1-58A4-42D8-BC6C-2447AE0A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80" y="1828800"/>
            <a:ext cx="876707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FA882-0EE8-4773-A383-0C3A9697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4090BB9-8B1B-4E20-A631-C71CCDAC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625924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EXAMPLE 7: Machine Shop Production Planning Problem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6" y="1600200"/>
            <a:ext cx="887390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681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LP Formulation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5" y="1143000"/>
            <a:ext cx="2150915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0" y="1615848"/>
            <a:ext cx="874489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31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(cont.)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44" y="1676400"/>
            <a:ext cx="9002654" cy="358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881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67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(cont.)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559534" cy="554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244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Summary of LP Formulation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24696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09800"/>
            <a:ext cx="313100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3138488"/>
            <a:ext cx="2269134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99820"/>
            <a:ext cx="1770192" cy="95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53000"/>
            <a:ext cx="1752600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66" y="2209800"/>
            <a:ext cx="1501379" cy="46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947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868362"/>
          </a:xfrm>
        </p:spPr>
        <p:txBody>
          <a:bodyPr>
            <a:noAutofit/>
          </a:bodyPr>
          <a:lstStyle/>
          <a:p>
            <a:r>
              <a:rPr lang="en-US" sz="3300" b="1" dirty="0">
                <a:solidFill>
                  <a:srgbClr val="0070C0"/>
                </a:solidFill>
              </a:rPr>
              <a:t>EXAMPLE 8: Another Resource Allocation Problem</a:t>
            </a:r>
            <a:endParaRPr lang="en-US" sz="33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915399" cy="4102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339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LP Formulation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429375" cy="564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60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622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(cont.)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983" y="228600"/>
            <a:ext cx="598088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7" y="2971800"/>
            <a:ext cx="8803968" cy="344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00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0070C0"/>
                </a:solidFill>
              </a:rPr>
              <a:t>EXAMPLE 9: Production Planning in Chemical Co.</a:t>
            </a:r>
            <a:endParaRPr lang="en-US" sz="3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90674"/>
            <a:ext cx="8841521" cy="427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801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LP Formulation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5371"/>
            <a:ext cx="865574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34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" y="274638"/>
            <a:ext cx="9024257" cy="1143000"/>
          </a:xfrm>
        </p:spPr>
        <p:txBody>
          <a:bodyPr>
            <a:normAutofit/>
          </a:bodyPr>
          <a:lstStyle/>
          <a:p>
            <a:r>
              <a:rPr lang="en-US" sz="3900" b="1" dirty="0">
                <a:solidFill>
                  <a:srgbClr val="0070C0"/>
                </a:solidFill>
              </a:rPr>
              <a:t>EXAMPLE 2:  Investment Planning Problem</a:t>
            </a:r>
            <a:endParaRPr lang="en-US" sz="3900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" y="1981200"/>
            <a:ext cx="902425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856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(cont.)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62743"/>
            <a:ext cx="843850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64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(cont.)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200" y="685800"/>
            <a:ext cx="193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Decision variables: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189202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objective function is to maximize total profit: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496" y="298346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Constraints: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4290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Constraint 1: 2 </a:t>
            </a:r>
            <a:r>
              <a:rPr lang="en-US" altLang="ko-KR" dirty="0">
                <a:sym typeface="Symbol" panose="05050102010706020507" pitchFamily="18" charset="2"/>
              </a:rPr>
              <a:t></a:t>
            </a:r>
            <a:r>
              <a:rPr lang="en-US" altLang="ko-KR" dirty="0"/>
              <a:t> (amount of product B) = amount of product C	</a:t>
            </a:r>
            <a:r>
              <a:rPr lang="en-US" altLang="ko-KR" dirty="0">
                <a:sym typeface="Symbol" panose="05050102010706020507" pitchFamily="18" charset="2"/>
              </a:rPr>
              <a:t></a:t>
            </a:r>
            <a:endParaRPr lang="ko-KR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736" y="4167664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Constraint 2: Demand constraints</a:t>
            </a:r>
            <a:endParaRPr lang="ko-KR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539496" y="4917996"/>
            <a:ext cx="807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Constraint 3: Constraints of available operation times</a:t>
            </a:r>
            <a:endParaRPr lang="ko-KR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560832" y="5726668"/>
            <a:ext cx="782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Constraints 4: Non-negativity constraints: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922584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 10: Aircraft Routing Problem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99514"/>
            <a:ext cx="8686800" cy="60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086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LP Formulation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" y="2133600"/>
            <a:ext cx="897359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449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18288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(cont.)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152399"/>
            <a:ext cx="5715003" cy="205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553576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380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38A24A-9D4C-43A2-A568-1AF0624E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2299"/>
            <a:ext cx="7467600" cy="533401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>
                <a:hlinkClick r:id="rId2"/>
              </a:rPr>
              <a:t>https://github.com/SeungokWoo/SW_Optimization_Camp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04399A-50DE-412B-A15B-245C3D0D68B4}"/>
              </a:ext>
            </a:extLst>
          </p:cNvPr>
          <p:cNvSpPr txBox="1">
            <a:spLocks/>
          </p:cNvSpPr>
          <p:nvPr/>
        </p:nvSpPr>
        <p:spPr>
          <a:xfrm>
            <a:off x="228600" y="68580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Genetic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Algorithm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in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python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–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Solving Password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48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FA882-0EE8-4773-A383-0C3A9697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4090BB9-8B1B-4E20-A631-C71CCDAC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395234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LP Formulation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6200" y="838200"/>
            <a:ext cx="193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Decision variables: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72033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objective function is to maximize yearly return: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8496" y="24384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Constraints: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807732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Constraint 1: total investment ≤ 50,000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4736" y="3546396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Constraint 2: investment in bonds ≥ 10,000</a:t>
            </a:r>
            <a:endParaRPr lang="ko-KR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802868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Additional set of constraints (non-negativity Constraints)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496" y="4296728"/>
            <a:ext cx="807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Constraint 3: invest. in stock ≤ invest. in saving certificates + invest. in bonds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832" y="5105400"/>
            <a:ext cx="782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Constraints 4-5: limits on investment in savings certificates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43802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 3:  Product-Blending Problem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716472"/>
            <a:ext cx="8942612" cy="346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03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(cont.)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646085"/>
            <a:ext cx="8915400" cy="454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97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LP Formulation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676400"/>
            <a:ext cx="8839200" cy="429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58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(cont.)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07" y="1524000"/>
            <a:ext cx="8850493" cy="444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73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(cont.)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58686"/>
            <a:ext cx="6324600" cy="284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9" y="4227604"/>
            <a:ext cx="8843042" cy="247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14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357</Words>
  <Application>Microsoft Office PowerPoint</Application>
  <PresentationFormat>On-screen Show (4:3)</PresentationFormat>
  <Paragraphs>76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Geomanist Light</vt:lpstr>
      <vt:lpstr>Nanum Gothic ExtraBold</vt:lpstr>
      <vt:lpstr>NanumGothic Regular</vt:lpstr>
      <vt:lpstr>굴림</vt:lpstr>
      <vt:lpstr>나눔고딕</vt:lpstr>
      <vt:lpstr>맑은 고딕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Acknowledgement</vt:lpstr>
      <vt:lpstr>EXAMPLE 2:  Investment Planning Problem</vt:lpstr>
      <vt:lpstr>LP Formulation</vt:lpstr>
      <vt:lpstr>EXAMPLE 3:  Product-Blending Problem</vt:lpstr>
      <vt:lpstr>(cont.)</vt:lpstr>
      <vt:lpstr>LP Formulation</vt:lpstr>
      <vt:lpstr>(cont.)</vt:lpstr>
      <vt:lpstr>(cont.)</vt:lpstr>
      <vt:lpstr>EXAMPLE 4:  Transportation Problem</vt:lpstr>
      <vt:lpstr>LP Formulation</vt:lpstr>
      <vt:lpstr>LP Formulation</vt:lpstr>
      <vt:lpstr>EXAMPLE 5:  Production-Scheduling and Inventory Control Problem</vt:lpstr>
      <vt:lpstr>LP Formulation</vt:lpstr>
      <vt:lpstr>(cont.)</vt:lpstr>
      <vt:lpstr>(cont.)</vt:lpstr>
      <vt:lpstr>EXAMPLE 6:  Job-Training Problem</vt:lpstr>
      <vt:lpstr>LP Formulation</vt:lpstr>
      <vt:lpstr>(cont.)</vt:lpstr>
      <vt:lpstr>EXAMPLE 7: Machine Shop Production Planning Problem</vt:lpstr>
      <vt:lpstr>LP Formulation</vt:lpstr>
      <vt:lpstr>(cont.)</vt:lpstr>
      <vt:lpstr>(cont.)</vt:lpstr>
      <vt:lpstr>Summary of LP Formulation</vt:lpstr>
      <vt:lpstr>EXAMPLE 8: Another Resource Allocation Problem</vt:lpstr>
      <vt:lpstr>LP Formulation</vt:lpstr>
      <vt:lpstr>(cont.)</vt:lpstr>
      <vt:lpstr>EXAMPLE 9: Production Planning in Chemical Co.</vt:lpstr>
      <vt:lpstr>LP Formulation</vt:lpstr>
      <vt:lpstr>(cont.)</vt:lpstr>
      <vt:lpstr>(cont.)</vt:lpstr>
      <vt:lpstr>EXAMPLE 10: Aircraft Routing Problem</vt:lpstr>
      <vt:lpstr>LP Formulation</vt:lpstr>
      <vt:lpstr>(cont.)</vt:lpstr>
      <vt:lpstr>https://github.com/SeungokWoo/SW_Optimization_Camp 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Jin Kweon</dc:creator>
  <cp:lastModifiedBy>UNIST</cp:lastModifiedBy>
  <cp:revision>41</cp:revision>
  <dcterms:created xsi:type="dcterms:W3CDTF">2012-08-25T07:00:27Z</dcterms:created>
  <dcterms:modified xsi:type="dcterms:W3CDTF">2020-06-26T17:30:40Z</dcterms:modified>
</cp:coreProperties>
</file>