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3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-bu-702-07" initials="tb70" lastIdx="1" clrIdx="0">
    <p:extLst>
      <p:ext uri="{19B8F6BF-5375-455C-9EA6-DF929625EA0E}">
        <p15:presenceInfo xmlns:p15="http://schemas.microsoft.com/office/powerpoint/2012/main" userId="tj-bu-702-0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20313-F69E-490D-B77B-47C333696D1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2AF-D419-4C18-86B7-7639E20C0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1240-C64B-4BD0-B40E-7C8A8AFF5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4E4605-719E-4780-BA40-4C664B53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54DA2-7BEF-4DE2-8F5B-D3FCD6A8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33A23-F257-4A15-B360-59981752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2E032-A8DD-4505-861C-7C81909C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9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1214-2BD0-423D-839E-72DC211B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92A107-6496-485E-9C3C-2D471CD4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C25A7-8E13-4EC5-9E4A-005394F0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898A5-E7A8-46A4-9C1C-DA594795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3B2ED-D5B3-4C7B-81B4-79E353BB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8C4663-ADB5-4DED-A4B9-54E0446F5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DE284-50C6-40A4-8C37-C4752739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32546-FC97-4ECE-BB98-36A3C657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8435C-CE25-433A-869B-7A7D5559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BD0F0-3B6A-47A2-9FB8-382FA218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5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78CFD-768E-4912-85CF-268BDD7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0F6E5-1E96-462D-97BA-B378B3E8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891A0-41F8-426B-AF7A-A0610741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5A3D7-DD0A-420B-95C7-6ACDA9CF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5DE39-037F-4AD3-9707-11F9BDE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8C22C-786C-4B87-B95E-64B7F601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237EA-AF05-4F09-AF1E-BF1BA29C5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1E153-0CD2-4E87-8415-FA98040D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92A85-697B-4C29-848D-8C58CA1B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9B775-C48E-4AAE-B8F5-812A042E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4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4B303-BDF5-464E-93C7-A63894CE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19204-1554-4EE9-816D-F65410384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9E6620-AC0F-4546-9B2A-D97757F0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B3188-1DC4-4223-92CE-6D7C6B35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2ED98-5870-476B-8314-AFF6D8A5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72D65-AFD8-4A04-88AA-E02F173A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2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99B67-AF9B-4CC2-BE99-27DDC3B7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9A94C-9BB2-4432-ADD3-CD7C3B1D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C8C122-4034-4DEC-81BF-CA62707B8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7E7B55-A0CC-49A3-9C3D-91512ACEC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D8983-4EC7-42B1-9400-730B5F09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3C6DB9-66C5-4FA9-80BC-7004DE83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BC5C0D-5260-473C-B91A-D4A1D2E6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8C6EA2-A7BF-4EB4-A7E8-FA0A905D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2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2A542-F5D1-4659-99EF-4B6C2D3E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33B307-C5A6-464E-B4DB-8B2F0E59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777A4F-66E2-4DFA-A334-C82D1F77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6F92BC-073D-4665-8536-A4C5AAF6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4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071DA2-AA4C-4E20-9DBE-AE8A3A93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47E38F-4A3B-4361-9D11-5E966AE4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69144-4767-481D-BA7F-F1FFC0F8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6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7EAE0-1BFE-417F-889E-3B4AC87F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AD39B-9918-42C5-BD32-37BD4979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CE8FE-8CDA-41D7-97FA-F12246F4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F9B31-4AAA-4774-B6E5-125E792B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5F9BB-E1A8-4673-8AF9-1040F0EA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79073-1801-4ABC-84AB-52284728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23AD0-7E4E-4FFE-BC20-7C3D68FE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EDFF2-A3AE-4E10-8B4A-83F69C374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B5755F-E3DC-4FF5-B122-D4EBADD84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1F37BE-AEE3-40AD-8990-7291E842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E5793-9134-4934-9534-8955898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6456B-07E6-4921-9D8B-475483F1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2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4AB1F-902B-4886-885C-85B29F95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D0628-59A6-4952-8910-B4ADFF70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3013A-3084-4D01-A425-DAD2BA4D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8B3B-DB7D-4CE6-AE1B-06D89DFD913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3E57E-D8D2-4B65-8631-C5CB1765E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C2AFF-8967-4754-A698-B744FBB9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3B78-AADC-4EF1-B4F3-A2E92A68C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2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63425D-66F6-430D-A745-6F78D410338C}"/>
              </a:ext>
            </a:extLst>
          </p:cNvPr>
          <p:cNvSpPr/>
          <p:nvPr/>
        </p:nvSpPr>
        <p:spPr>
          <a:xfrm>
            <a:off x="12437" y="9327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accent3">
                  <a:alpha val="20000"/>
                  <a:lumMod val="10000"/>
                  <a:lumOff val="90000"/>
                </a:schemeClr>
              </a:gs>
              <a:gs pos="60000">
                <a:schemeClr val="accent3">
                  <a:lumMod val="95000"/>
                  <a:lumOff val="5000"/>
                  <a:alpha val="20000"/>
                </a:schemeClr>
              </a:gs>
              <a:gs pos="97000">
                <a:schemeClr val="accent3">
                  <a:lumMod val="60000"/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0D114-9F59-4058-8C54-922BC8D048AC}"/>
              </a:ext>
            </a:extLst>
          </p:cNvPr>
          <p:cNvSpPr/>
          <p:nvPr/>
        </p:nvSpPr>
        <p:spPr>
          <a:xfrm>
            <a:off x="0" y="0"/>
            <a:ext cx="4320073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102832-E495-4A41-82CD-F7CBCEBD6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63" y="475865"/>
            <a:ext cx="9144000" cy="1765138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인사정보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관리시스템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F7A75-5F73-434B-92D3-FA2A5AA4D083}"/>
              </a:ext>
            </a:extLst>
          </p:cNvPr>
          <p:cNvSpPr txBox="1"/>
          <p:nvPr/>
        </p:nvSpPr>
        <p:spPr>
          <a:xfrm>
            <a:off x="384880" y="2353258"/>
            <a:ext cx="6200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HR Management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24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70D650-8B60-44BC-A8F8-78AAF0F41950}"/>
              </a:ext>
            </a:extLst>
          </p:cNvPr>
          <p:cNvSpPr/>
          <p:nvPr/>
        </p:nvSpPr>
        <p:spPr>
          <a:xfrm>
            <a:off x="7760" y="1225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B6BF8-999C-40C7-A01E-307BB19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91" y="-73414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5.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개선사항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60CBC-2770-4DAE-BDFB-CAD10E1B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</a:rPr>
              <a:t>현재 개발 단계가 </a:t>
            </a:r>
            <a:r>
              <a:rPr lang="en-US" altLang="ko-KR" sz="2400" dirty="0">
                <a:solidFill>
                  <a:schemeClr val="bg1"/>
                </a:solidFill>
              </a:rPr>
              <a:t>prototype</a:t>
            </a:r>
            <a:r>
              <a:rPr lang="ko-KR" altLang="en-US" sz="2400" dirty="0">
                <a:solidFill>
                  <a:schemeClr val="bg1"/>
                </a:solidFill>
              </a:rPr>
              <a:t>으로 대체적으로 단순한 화면구성을 이루고 있음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</a:rPr>
              <a:t>추후 개발의 단계가 진행됨에 따라 </a:t>
            </a:r>
            <a:r>
              <a:rPr lang="en-US" altLang="ko-KR" sz="2400" dirty="0">
                <a:solidFill>
                  <a:schemeClr val="bg1"/>
                </a:solidFill>
              </a:rPr>
              <a:t>UI</a:t>
            </a:r>
            <a:r>
              <a:rPr lang="ko-KR" altLang="en-US" sz="2400" dirty="0">
                <a:solidFill>
                  <a:schemeClr val="bg1"/>
                </a:solidFill>
              </a:rPr>
              <a:t>를 개선하여 </a:t>
            </a:r>
            <a:r>
              <a:rPr lang="en-US" altLang="ko-KR" sz="2400" dirty="0">
                <a:solidFill>
                  <a:schemeClr val="bg1"/>
                </a:solidFill>
              </a:rPr>
              <a:t>UX</a:t>
            </a:r>
            <a:r>
              <a:rPr lang="ko-KR" altLang="en-US" sz="2400" dirty="0">
                <a:solidFill>
                  <a:schemeClr val="bg1"/>
                </a:solidFill>
              </a:rPr>
              <a:t> 향상예정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</a:rPr>
              <a:t>기능구현에 있어 </a:t>
            </a:r>
            <a:r>
              <a:rPr lang="en-US" altLang="ko-KR" sz="2400" dirty="0">
                <a:solidFill>
                  <a:schemeClr val="bg1"/>
                </a:solidFill>
              </a:rPr>
              <a:t>CRUD</a:t>
            </a:r>
            <a:r>
              <a:rPr lang="ko-KR" altLang="en-US" sz="2400" dirty="0">
                <a:solidFill>
                  <a:schemeClr val="bg1"/>
                </a:solidFill>
              </a:rPr>
              <a:t>가 가능한 형태로 추가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수정</a:t>
            </a:r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ko-KR" altLang="en-US" sz="2400" dirty="0">
                <a:solidFill>
                  <a:schemeClr val="bg1"/>
                </a:solidFill>
              </a:rPr>
              <a:t>삭제 용이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214520-E539-4B74-9124-012FB5D8D7C6}"/>
              </a:ext>
            </a:extLst>
          </p:cNvPr>
          <p:cNvSpPr txBox="1">
            <a:spLocks/>
          </p:cNvSpPr>
          <p:nvPr/>
        </p:nvSpPr>
        <p:spPr>
          <a:xfrm>
            <a:off x="561384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Improvements</a:t>
            </a:r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952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63425D-66F6-430D-A745-6F78D410338C}"/>
              </a:ext>
            </a:extLst>
          </p:cNvPr>
          <p:cNvSpPr/>
          <p:nvPr/>
        </p:nvSpPr>
        <p:spPr>
          <a:xfrm>
            <a:off x="12437" y="12011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accent3">
                  <a:alpha val="20000"/>
                  <a:lumMod val="10000"/>
                  <a:lumOff val="90000"/>
                </a:schemeClr>
              </a:gs>
              <a:gs pos="60000">
                <a:schemeClr val="accent3">
                  <a:lumMod val="95000"/>
                  <a:lumOff val="5000"/>
                  <a:alpha val="20000"/>
                </a:schemeClr>
              </a:gs>
              <a:gs pos="97000">
                <a:schemeClr val="accent3">
                  <a:lumMod val="60000"/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70D114-9F59-4058-8C54-922BC8D048AC}"/>
              </a:ext>
            </a:extLst>
          </p:cNvPr>
          <p:cNvSpPr/>
          <p:nvPr/>
        </p:nvSpPr>
        <p:spPr>
          <a:xfrm>
            <a:off x="0" y="0"/>
            <a:ext cx="4320073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102832-E495-4A41-82CD-F7CBCEBD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1" y="-14806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CABD2-48A9-49D0-A0F2-41A5A4D05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351" y="1069833"/>
            <a:ext cx="5181600" cy="53216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프로젝트 주제</a:t>
            </a:r>
            <a:r>
              <a:rPr lang="en-US" altLang="ko-KR" sz="1050" dirty="0">
                <a:solidFill>
                  <a:schemeClr val="bg1"/>
                </a:solidFill>
              </a:rPr>
              <a:t>Project Topic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ERD </a:t>
            </a:r>
            <a:r>
              <a:rPr lang="ko-KR" altLang="en-US" dirty="0">
                <a:solidFill>
                  <a:schemeClr val="bg1"/>
                </a:solidFill>
              </a:rPr>
              <a:t>테이블</a:t>
            </a:r>
            <a:r>
              <a:rPr lang="en-US" altLang="ko-KR" sz="1050" dirty="0">
                <a:solidFill>
                  <a:schemeClr val="bg1"/>
                </a:solidFill>
              </a:rPr>
              <a:t>ERD Table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개발환경</a:t>
            </a:r>
            <a:r>
              <a:rPr lang="en-US" altLang="ko-KR" sz="1050" dirty="0">
                <a:solidFill>
                  <a:schemeClr val="bg1"/>
                </a:solidFill>
              </a:rPr>
              <a:t>Development Environment</a:t>
            </a:r>
            <a:endParaRPr lang="ko-KR" altLang="en-US" sz="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실행화면</a:t>
            </a:r>
            <a:r>
              <a:rPr lang="en-US" altLang="ko-KR" sz="1050" dirty="0">
                <a:solidFill>
                  <a:schemeClr val="bg1"/>
                </a:solidFill>
              </a:rPr>
              <a:t>Webpage Screenshot</a:t>
            </a:r>
            <a:endParaRPr lang="ko-KR" altLang="en-US" sz="1050" dirty="0">
              <a:solidFill>
                <a:schemeClr val="bg1"/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개선사항</a:t>
            </a:r>
            <a:r>
              <a:rPr lang="en-US" altLang="ko-KR" sz="1050" dirty="0">
                <a:solidFill>
                  <a:schemeClr val="bg1"/>
                </a:solidFill>
              </a:rPr>
              <a:t>Improvements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70D650-8B60-44BC-A8F8-78AAF0F419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B6BF8-999C-40C7-A01E-307BB19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9" y="-36094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1.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D22E8-50F5-4B64-BE8F-A1E03598D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3987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기업내 임직원의 다수의 정보들을 관리하는 하는 시스템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목적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다수의 임직원의 정보를 일괄적으로 통합관리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기대효과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인사정보 획득의 편의성 향상 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인사관련 업무의 생산성 향상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214520-E539-4B74-9124-012FB5D8D7C6}"/>
              </a:ext>
            </a:extLst>
          </p:cNvPr>
          <p:cNvSpPr txBox="1">
            <a:spLocks/>
          </p:cNvSpPr>
          <p:nvPr/>
        </p:nvSpPr>
        <p:spPr>
          <a:xfrm>
            <a:off x="561384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Project Topic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46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70D650-8B60-44BC-A8F8-78AAF0F41950}"/>
              </a:ext>
            </a:extLst>
          </p:cNvPr>
          <p:cNvSpPr/>
          <p:nvPr/>
        </p:nvSpPr>
        <p:spPr>
          <a:xfrm>
            <a:off x="9323" y="13573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B6BF8-999C-40C7-A01E-307BB19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9" y="-36094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2.ERD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테이블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214520-E539-4B74-9124-012FB5D8D7C6}"/>
              </a:ext>
            </a:extLst>
          </p:cNvPr>
          <p:cNvSpPr txBox="1">
            <a:spLocks/>
          </p:cNvSpPr>
          <p:nvPr/>
        </p:nvSpPr>
        <p:spPr>
          <a:xfrm>
            <a:off x="561384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ERD Table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BFCB06E-0846-4576-A694-9955DFDCC6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31" y="1743468"/>
            <a:ext cx="10340121" cy="2789918"/>
          </a:xfr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01B6404F-6B1A-4E2B-BBDF-E8D206794688}"/>
              </a:ext>
            </a:extLst>
          </p:cNvPr>
          <p:cNvSpPr/>
          <p:nvPr/>
        </p:nvSpPr>
        <p:spPr>
          <a:xfrm>
            <a:off x="2276669" y="3107094"/>
            <a:ext cx="3256384" cy="32190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18E3558C-7C63-48B1-BAF4-BD50E575B844}"/>
              </a:ext>
            </a:extLst>
          </p:cNvPr>
          <p:cNvSpPr/>
          <p:nvPr/>
        </p:nvSpPr>
        <p:spPr>
          <a:xfrm>
            <a:off x="7959012" y="3315424"/>
            <a:ext cx="3004457" cy="230209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E8E03B6-9E57-4542-AE89-93E0694D06ED}"/>
              </a:ext>
            </a:extLst>
          </p:cNvPr>
          <p:cNvSpPr txBox="1">
            <a:spLocks/>
          </p:cNvSpPr>
          <p:nvPr/>
        </p:nvSpPr>
        <p:spPr>
          <a:xfrm>
            <a:off x="1053052" y="4908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부서 테이블과 직원 테이블을 부서번호로 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대 다로 연결하여 구성</a:t>
            </a:r>
            <a:endParaRPr lang="en-US" altLang="ko-KR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부서 테이블과 직원 테이블을 분리함으로써 부서 테이블로서 독립성 유지</a:t>
            </a:r>
            <a:endParaRPr lang="en-US" altLang="ko-KR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분리된 테이블을 부서번호로 연결하여 직원 테이블이 부서 테이블에 대하여 종속성이 발생</a:t>
            </a: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.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	-&gt;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부서테이블의 추가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/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수정 </a:t>
            </a:r>
            <a:r>
              <a:rPr lang="ko-KR" altLang="en-US" sz="2400" dirty="0">
                <a:solidFill>
                  <a:schemeClr val="bg1"/>
                </a:solidFill>
                <a:latin typeface="+mn-lt"/>
              </a:rPr>
              <a:t>작업 시 직원정보의 단위가 아닌 부서단위 수정이 가능해짐  </a:t>
            </a:r>
          </a:p>
        </p:txBody>
      </p:sp>
    </p:spTree>
    <p:extLst>
      <p:ext uri="{BB962C8B-B14F-4D97-AF65-F5344CB8AC3E}">
        <p14:creationId xmlns:p14="http://schemas.microsoft.com/office/powerpoint/2010/main" val="204964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70D650-8B60-44BC-A8F8-78AAF0F419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B6BF8-999C-40C7-A01E-307BB19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9" y="-73418"/>
            <a:ext cx="10515600" cy="1325563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+mn-lt"/>
              </a:rPr>
              <a:t>3.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개발환경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214520-E539-4B74-9124-012FB5D8D7C6}"/>
              </a:ext>
            </a:extLst>
          </p:cNvPr>
          <p:cNvSpPr txBox="1">
            <a:spLocks/>
          </p:cNvSpPr>
          <p:nvPr/>
        </p:nvSpPr>
        <p:spPr>
          <a:xfrm>
            <a:off x="561384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Development Environment</a:t>
            </a:r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가로 글상자 5">
            <a:extLst>
              <a:ext uri="{FF2B5EF4-FFF2-40B4-BE49-F238E27FC236}">
                <a16:creationId xmlns:a16="http://schemas.microsoft.com/office/drawing/2014/main" id="{7A9524D9-AD6D-4290-B9BA-3D8B1B358A3F}"/>
              </a:ext>
            </a:extLst>
          </p:cNvPr>
          <p:cNvSpPr txBox="1"/>
          <p:nvPr/>
        </p:nvSpPr>
        <p:spPr>
          <a:xfrm>
            <a:off x="1446493" y="1291342"/>
            <a:ext cx="254066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FRONT LANGUAGES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8FE1CA-E03A-4B29-BE04-BCB146E42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82702" y="1879309"/>
            <a:ext cx="2248934" cy="22489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D3547F-2A04-49F0-8E25-616708AF2B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87501" y="1888640"/>
            <a:ext cx="1603246" cy="22489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890E3F-B4AC-495F-913B-38D77617A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60357" y="1793745"/>
            <a:ext cx="2392990" cy="2394944"/>
          </a:xfrm>
          <a:prstGeom prst="rect">
            <a:avLst/>
          </a:prstGeom>
        </p:spPr>
      </p:pic>
      <p:sp>
        <p:nvSpPr>
          <p:cNvPr id="14" name="가로 글상자 5">
            <a:extLst>
              <a:ext uri="{FF2B5EF4-FFF2-40B4-BE49-F238E27FC236}">
                <a16:creationId xmlns:a16="http://schemas.microsoft.com/office/drawing/2014/main" id="{B4C62B43-6117-422B-B220-C8C4E54D67B3}"/>
              </a:ext>
            </a:extLst>
          </p:cNvPr>
          <p:cNvSpPr txBox="1"/>
          <p:nvPr/>
        </p:nvSpPr>
        <p:spPr>
          <a:xfrm>
            <a:off x="7508169" y="1342332"/>
            <a:ext cx="193227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BACK LANGUAGES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FC07F7-4739-496F-8193-5603FA8457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08169" y="1951252"/>
            <a:ext cx="2031909" cy="2031909"/>
          </a:xfrm>
          <a:prstGeom prst="rect">
            <a:avLst/>
          </a:prstGeom>
        </p:spPr>
      </p:pic>
      <p:sp>
        <p:nvSpPr>
          <p:cNvPr id="16" name="가로 글상자 5">
            <a:extLst>
              <a:ext uri="{FF2B5EF4-FFF2-40B4-BE49-F238E27FC236}">
                <a16:creationId xmlns:a16="http://schemas.microsoft.com/office/drawing/2014/main" id="{EAF0A815-7517-4E1E-8AC9-534127D95194}"/>
              </a:ext>
            </a:extLst>
          </p:cNvPr>
          <p:cNvSpPr txBox="1"/>
          <p:nvPr/>
        </p:nvSpPr>
        <p:spPr>
          <a:xfrm>
            <a:off x="7270359" y="4249556"/>
            <a:ext cx="275072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DATA BASE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00725F-E0C3-4E99-A135-A674C8CA2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6664" y="4684285"/>
            <a:ext cx="1587756" cy="15877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A04B4C4-B732-40D0-ACBC-8AF55EA9FA7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5" t="4260" r="30450" b="3871"/>
          <a:stretch/>
        </p:blipFill>
        <p:spPr>
          <a:xfrm>
            <a:off x="3657944" y="4617697"/>
            <a:ext cx="1667250" cy="1652472"/>
          </a:xfrm>
          <a:prstGeom prst="rect">
            <a:avLst/>
          </a:prstGeom>
        </p:spPr>
      </p:pic>
      <p:sp>
        <p:nvSpPr>
          <p:cNvPr id="19" name="가로 글상자 5">
            <a:extLst>
              <a:ext uri="{FF2B5EF4-FFF2-40B4-BE49-F238E27FC236}">
                <a16:creationId xmlns:a16="http://schemas.microsoft.com/office/drawing/2014/main" id="{067990E4-9171-489F-AD9B-5ABC638642B9}"/>
              </a:ext>
            </a:extLst>
          </p:cNvPr>
          <p:cNvSpPr txBox="1"/>
          <p:nvPr/>
        </p:nvSpPr>
        <p:spPr>
          <a:xfrm>
            <a:off x="1414458" y="4161113"/>
            <a:ext cx="193227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Server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A560F21-1B7F-4A95-A3A7-03CB33D873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9" r="31802" b="12757"/>
          <a:stretch/>
        </p:blipFill>
        <p:spPr>
          <a:xfrm>
            <a:off x="1492810" y="4634474"/>
            <a:ext cx="1695214" cy="1635695"/>
          </a:xfrm>
          <a:prstGeom prst="rect">
            <a:avLst/>
          </a:prstGeom>
        </p:spPr>
      </p:pic>
      <p:sp>
        <p:nvSpPr>
          <p:cNvPr id="22" name="가로 글상자 5">
            <a:extLst>
              <a:ext uri="{FF2B5EF4-FFF2-40B4-BE49-F238E27FC236}">
                <a16:creationId xmlns:a16="http://schemas.microsoft.com/office/drawing/2014/main" id="{0827E77B-C6F4-42F3-A46E-8F5FEDFB6328}"/>
              </a:ext>
            </a:extLst>
          </p:cNvPr>
          <p:cNvSpPr txBox="1"/>
          <p:nvPr/>
        </p:nvSpPr>
        <p:spPr>
          <a:xfrm>
            <a:off x="2856978" y="4174908"/>
            <a:ext cx="275072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700" dirty="0">
                <a:solidFill>
                  <a:schemeClr val="bg1"/>
                </a:solidFill>
                <a:latin typeface="G마켓 산스 TTF Light"/>
                <a:ea typeface="G마켓 산스 TTF Light"/>
              </a:rPr>
              <a:t>Framework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29785A9-B857-472C-B4F3-AE49992B8C2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2" t="15957" r="28593" b="13725"/>
          <a:stretch/>
        </p:blipFill>
        <p:spPr>
          <a:xfrm>
            <a:off x="5424104" y="4628299"/>
            <a:ext cx="1873072" cy="164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70D650-8B60-44BC-A8F8-78AAF0F41950}"/>
              </a:ext>
            </a:extLst>
          </p:cNvPr>
          <p:cNvSpPr/>
          <p:nvPr/>
        </p:nvSpPr>
        <p:spPr>
          <a:xfrm>
            <a:off x="7760" y="10556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B6BF8-999C-40C7-A01E-307BB19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9" y="-36094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실행화면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214520-E539-4B74-9124-012FB5D8D7C6}"/>
              </a:ext>
            </a:extLst>
          </p:cNvPr>
          <p:cNvSpPr txBox="1">
            <a:spLocks/>
          </p:cNvSpPr>
          <p:nvPr/>
        </p:nvSpPr>
        <p:spPr>
          <a:xfrm>
            <a:off x="561384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Processing Display</a:t>
            </a:r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8D3DE-B25B-4179-BEF6-87B6F35B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313" y="1427230"/>
            <a:ext cx="5559071" cy="28446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D79F6C-C91B-4F2A-8E01-32BD32087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34" y="2164644"/>
            <a:ext cx="2856889" cy="30478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8147FA-9759-46F7-82F9-17BB22422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8" t="-2789" r="48410" b="2789"/>
          <a:stretch/>
        </p:blipFill>
        <p:spPr>
          <a:xfrm>
            <a:off x="5600512" y="4737408"/>
            <a:ext cx="1937137" cy="18642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CE8F6D-EB52-4BDE-A4ED-2578165E6C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77" t="-2115" r="42886" b="2115"/>
          <a:stretch/>
        </p:blipFill>
        <p:spPr>
          <a:xfrm>
            <a:off x="9894799" y="1427230"/>
            <a:ext cx="1937137" cy="2619151"/>
          </a:xfrm>
          <a:prstGeom prst="rect">
            <a:avLst/>
          </a:prstGeom>
        </p:spPr>
      </p:pic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A31E687F-8A1E-4304-9AEE-58B35BFF7F3D}"/>
              </a:ext>
            </a:extLst>
          </p:cNvPr>
          <p:cNvSpPr/>
          <p:nvPr/>
        </p:nvSpPr>
        <p:spPr>
          <a:xfrm rot="14674091">
            <a:off x="2445808" y="4104995"/>
            <a:ext cx="547276" cy="69203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ABB0CF5-D209-45C3-ADA7-297BDA13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665" y="3787751"/>
            <a:ext cx="1685925" cy="83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088046E5-0FC9-4945-B4DF-FD9D35B86A9F}"/>
              </a:ext>
            </a:extLst>
          </p:cNvPr>
          <p:cNvSpPr/>
          <p:nvPr/>
        </p:nvSpPr>
        <p:spPr>
          <a:xfrm rot="8558590">
            <a:off x="5075901" y="4296382"/>
            <a:ext cx="547276" cy="69203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E142E9-A6D9-4B86-9F3A-B7F6D0DD7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0323" y="3966625"/>
            <a:ext cx="1076325" cy="5143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0128935-6922-42FD-90AE-81BE7CD821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4606" y="1612021"/>
            <a:ext cx="1133475" cy="742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73C8763C-8037-4102-A536-4287EBA7B3AE}"/>
              </a:ext>
            </a:extLst>
          </p:cNvPr>
          <p:cNvSpPr/>
          <p:nvPr/>
        </p:nvSpPr>
        <p:spPr>
          <a:xfrm rot="5400000">
            <a:off x="9340319" y="1558763"/>
            <a:ext cx="547276" cy="69203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0B6F81C3-6FFE-4617-BCDB-533E95574E0E}"/>
              </a:ext>
            </a:extLst>
          </p:cNvPr>
          <p:cNvSpPr/>
          <p:nvPr/>
        </p:nvSpPr>
        <p:spPr>
          <a:xfrm rot="4167154">
            <a:off x="2838863" y="1532335"/>
            <a:ext cx="547276" cy="69203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860FEEC4-AEE8-4D5D-9C84-C695EF7A259C}"/>
              </a:ext>
            </a:extLst>
          </p:cNvPr>
          <p:cNvSpPr/>
          <p:nvPr/>
        </p:nvSpPr>
        <p:spPr>
          <a:xfrm rot="2260016">
            <a:off x="7400964" y="4225823"/>
            <a:ext cx="547276" cy="69203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96639FDA-473A-433D-9FD0-A12B47E2189A}"/>
              </a:ext>
            </a:extLst>
          </p:cNvPr>
          <p:cNvSpPr/>
          <p:nvPr/>
        </p:nvSpPr>
        <p:spPr>
          <a:xfrm rot="15484223">
            <a:off x="9253337" y="3663134"/>
            <a:ext cx="547276" cy="69203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5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70D650-8B60-44BC-A8F8-78AAF0F41950}"/>
              </a:ext>
            </a:extLst>
          </p:cNvPr>
          <p:cNvSpPr/>
          <p:nvPr/>
        </p:nvSpPr>
        <p:spPr>
          <a:xfrm>
            <a:off x="7531" y="13514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B6BF8-999C-40C7-A01E-307BB19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9" y="-36094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실행화면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214520-E539-4B74-9124-012FB5D8D7C6}"/>
              </a:ext>
            </a:extLst>
          </p:cNvPr>
          <p:cNvSpPr txBox="1">
            <a:spLocks/>
          </p:cNvSpPr>
          <p:nvPr/>
        </p:nvSpPr>
        <p:spPr>
          <a:xfrm>
            <a:off x="561384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Processing Display</a:t>
            </a:r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8D3DE-B25B-4179-BEF6-87B6F35B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39" y="1693801"/>
            <a:ext cx="5559071" cy="28446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D79F6C-C91B-4F2A-8E01-32BD32087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148" y="1693801"/>
            <a:ext cx="2856889" cy="3047837"/>
          </a:xfrm>
          <a:prstGeom prst="rect">
            <a:avLst/>
          </a:prstGeom>
        </p:spPr>
      </p:pic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A31E687F-8A1E-4304-9AEE-58B35BFF7F3D}"/>
              </a:ext>
            </a:extLst>
          </p:cNvPr>
          <p:cNvSpPr/>
          <p:nvPr/>
        </p:nvSpPr>
        <p:spPr>
          <a:xfrm rot="15843790">
            <a:off x="4201740" y="4087659"/>
            <a:ext cx="547276" cy="69203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E142E9-A6D9-4B86-9F3A-B7F6D0DD7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98" y="4227288"/>
            <a:ext cx="1076325" cy="5143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0B6F81C3-6FFE-4617-BCDB-533E95574E0E}"/>
              </a:ext>
            </a:extLst>
          </p:cNvPr>
          <p:cNvSpPr/>
          <p:nvPr/>
        </p:nvSpPr>
        <p:spPr>
          <a:xfrm rot="4167154">
            <a:off x="4368669" y="1805959"/>
            <a:ext cx="547276" cy="69203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3A2E846-9D9B-4218-A307-55F6A71E68CF}"/>
              </a:ext>
            </a:extLst>
          </p:cNvPr>
          <p:cNvSpPr txBox="1">
            <a:spLocks/>
          </p:cNvSpPr>
          <p:nvPr/>
        </p:nvSpPr>
        <p:spPr>
          <a:xfrm>
            <a:off x="1065237" y="48995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신규 입사자가 발생하는 경우</a:t>
            </a: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사원 추가를 누른다</a:t>
            </a: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사원정보를 기입 후 제출버튼을 누르면 인사정보관리 </a:t>
            </a: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DB</a:t>
            </a: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에 추가</a:t>
            </a:r>
            <a:endParaRPr lang="en-US" altLang="ko-KR" sz="20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인사정보 페이지에서 확인이 가능하다</a:t>
            </a: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049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70D650-8B60-44BC-A8F8-78AAF0F41950}"/>
              </a:ext>
            </a:extLst>
          </p:cNvPr>
          <p:cNvSpPr/>
          <p:nvPr/>
        </p:nvSpPr>
        <p:spPr>
          <a:xfrm>
            <a:off x="0" y="4337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B6BF8-999C-40C7-A01E-307BB19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9" y="-36094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실행화면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214520-E539-4B74-9124-012FB5D8D7C6}"/>
              </a:ext>
            </a:extLst>
          </p:cNvPr>
          <p:cNvSpPr txBox="1">
            <a:spLocks/>
          </p:cNvSpPr>
          <p:nvPr/>
        </p:nvSpPr>
        <p:spPr>
          <a:xfrm>
            <a:off x="561384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Processing Display</a:t>
            </a:r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088046E5-0FC9-4945-B4DF-FD9D35B86A9F}"/>
              </a:ext>
            </a:extLst>
          </p:cNvPr>
          <p:cNvSpPr/>
          <p:nvPr/>
        </p:nvSpPr>
        <p:spPr>
          <a:xfrm rot="8558590">
            <a:off x="2056921" y="4360119"/>
            <a:ext cx="547276" cy="69203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F11C8D-4C89-49C0-B842-60AF2CB4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17" y="1388001"/>
            <a:ext cx="5559071" cy="28446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ED8143-D7E1-4127-A256-93BE57895D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" t="-2789" r="48410" b="2789"/>
          <a:stretch/>
        </p:blipFill>
        <p:spPr>
          <a:xfrm>
            <a:off x="2682912" y="4331152"/>
            <a:ext cx="1937137" cy="186424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98155AA-0EDE-4823-8B0F-9726A91CE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861" y="3818174"/>
            <a:ext cx="1685925" cy="83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화살표: 위쪽 27">
            <a:extLst>
              <a:ext uri="{FF2B5EF4-FFF2-40B4-BE49-F238E27FC236}">
                <a16:creationId xmlns:a16="http://schemas.microsoft.com/office/drawing/2014/main" id="{8609A3E1-590C-4DC8-B45B-9FC31AE530B4}"/>
              </a:ext>
            </a:extLst>
          </p:cNvPr>
          <p:cNvSpPr/>
          <p:nvPr/>
        </p:nvSpPr>
        <p:spPr>
          <a:xfrm rot="2260016">
            <a:off x="4699347" y="4151921"/>
            <a:ext cx="547276" cy="69203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E7FD35E9-C836-4B60-B9A6-E1B02CF9060C}"/>
              </a:ext>
            </a:extLst>
          </p:cNvPr>
          <p:cNvSpPr txBox="1">
            <a:spLocks/>
          </p:cNvSpPr>
          <p:nvPr/>
        </p:nvSpPr>
        <p:spPr>
          <a:xfrm>
            <a:off x="5999836" y="1544760"/>
            <a:ext cx="6391765" cy="26611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사내 조직개편으로 부서명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근무지 변경 이슈 발생시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직원 단위의 해당 수정사항 반영 이슈가 발생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부서정보 수정기능을 사용시 소속 직원 전체의 정보의 변경이 가능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이슈 해결 소요시간 감소</a:t>
            </a:r>
          </a:p>
        </p:txBody>
      </p:sp>
    </p:spTree>
    <p:extLst>
      <p:ext uri="{BB962C8B-B14F-4D97-AF65-F5344CB8AC3E}">
        <p14:creationId xmlns:p14="http://schemas.microsoft.com/office/powerpoint/2010/main" val="4047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F70D650-8B60-44BC-A8F8-78AAF0F41950}"/>
              </a:ext>
            </a:extLst>
          </p:cNvPr>
          <p:cNvSpPr/>
          <p:nvPr/>
        </p:nvSpPr>
        <p:spPr>
          <a:xfrm>
            <a:off x="7760" y="1223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B6BF8-999C-40C7-A01E-307BB191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9" y="-36094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4.</a:t>
            </a:r>
            <a:r>
              <a:rPr lang="ko-KR" altLang="en-US" dirty="0">
                <a:solidFill>
                  <a:schemeClr val="bg1"/>
                </a:solidFill>
                <a:latin typeface="+mn-lt"/>
              </a:rPr>
              <a:t>실행화면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C214520-E539-4B74-9124-012FB5D8D7C6}"/>
              </a:ext>
            </a:extLst>
          </p:cNvPr>
          <p:cNvSpPr txBox="1">
            <a:spLocks/>
          </p:cNvSpPr>
          <p:nvPr/>
        </p:nvSpPr>
        <p:spPr>
          <a:xfrm>
            <a:off x="561384" y="368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Processing Display</a:t>
            </a:r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8D3DE-B25B-4179-BEF6-87B6F35B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95" y="1314495"/>
            <a:ext cx="5559071" cy="28446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CE8F6D-EB52-4BDE-A4ED-2578165E6C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77" t="-2115" r="42886" b="2115"/>
          <a:stretch/>
        </p:blipFill>
        <p:spPr>
          <a:xfrm>
            <a:off x="8698614" y="1427228"/>
            <a:ext cx="1937137" cy="261915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0128935-6922-42FD-90AE-81BE7CD82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570" y="1567424"/>
            <a:ext cx="1133475" cy="742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73C8763C-8037-4102-A536-4287EBA7B3AE}"/>
              </a:ext>
            </a:extLst>
          </p:cNvPr>
          <p:cNvSpPr/>
          <p:nvPr/>
        </p:nvSpPr>
        <p:spPr>
          <a:xfrm rot="5400000">
            <a:off x="7981319" y="1648074"/>
            <a:ext cx="547276" cy="692037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96639FDA-473A-433D-9FD0-A12B47E2189A}"/>
              </a:ext>
            </a:extLst>
          </p:cNvPr>
          <p:cNvSpPr/>
          <p:nvPr/>
        </p:nvSpPr>
        <p:spPr>
          <a:xfrm rot="15484223">
            <a:off x="7716083" y="3361107"/>
            <a:ext cx="547276" cy="69203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2887E79-2F20-4533-8CF2-258B54DBE417}"/>
              </a:ext>
            </a:extLst>
          </p:cNvPr>
          <p:cNvSpPr txBox="1">
            <a:spLocks/>
          </p:cNvSpPr>
          <p:nvPr/>
        </p:nvSpPr>
        <p:spPr>
          <a:xfrm>
            <a:off x="1684160" y="4412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임직원의 업무분장 변동</a:t>
            </a: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급여</a:t>
            </a: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상여 변동</a:t>
            </a:r>
            <a:r>
              <a:rPr lang="en-US" altLang="ko-KR" sz="20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n-lt"/>
              </a:rPr>
              <a:t>부서이동시 수정사항 반영</a:t>
            </a:r>
          </a:p>
        </p:txBody>
      </p:sp>
    </p:spTree>
    <p:extLst>
      <p:ext uri="{BB962C8B-B14F-4D97-AF65-F5344CB8AC3E}">
        <p14:creationId xmlns:p14="http://schemas.microsoft.com/office/powerpoint/2010/main" val="319391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235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G마켓 산스 TTF Light</vt:lpstr>
      <vt:lpstr>맑은 고딕</vt:lpstr>
      <vt:lpstr>Arial</vt:lpstr>
      <vt:lpstr>Office 테마</vt:lpstr>
      <vt:lpstr>인사정보  관리시스템</vt:lpstr>
      <vt:lpstr>목차</vt:lpstr>
      <vt:lpstr>1.프로젝트 주제</vt:lpstr>
      <vt:lpstr>2.ERD테이블</vt:lpstr>
      <vt:lpstr>3.개발환경</vt:lpstr>
      <vt:lpstr>4.실행화면</vt:lpstr>
      <vt:lpstr>4.실행화면</vt:lpstr>
      <vt:lpstr>4.실행화면</vt:lpstr>
      <vt:lpstr>4.실행화면</vt:lpstr>
      <vt:lpstr>5.개선사항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 Management System</dc:title>
  <dc:creator>tj-bu-702-07</dc:creator>
  <cp:lastModifiedBy>tj-bu-702-07</cp:lastModifiedBy>
  <cp:revision>25</cp:revision>
  <dcterms:created xsi:type="dcterms:W3CDTF">2024-07-29T03:57:36Z</dcterms:created>
  <dcterms:modified xsi:type="dcterms:W3CDTF">2024-07-29T08:45:14Z</dcterms:modified>
</cp:coreProperties>
</file>