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605" y="5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7433-6AC8-44C1-926E-34D29AAAE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4F6BC-0F62-4FE5-82D4-9B253FBC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53F1-08D2-4B6F-852A-17BD758F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04884-3625-4A42-A73B-274A3161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51D40-2DB7-425D-A878-854A1891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6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8D15F-AE3F-4D43-A585-2915C423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E45B6-8674-41C8-A522-D1D8977FC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27ABC-C6D8-4272-9480-AC0428DD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80CCC-A08A-47E7-A9E2-ED7F92C9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9181F-B6C7-4C31-B7C3-2F4C5D35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F49F8-0391-492C-B2CB-5229BC48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6A6A2-677A-4A06-AFD4-F4CAAFFD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FB951-4E98-4E02-98FA-563270E1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42506-9821-4C58-B4A9-2849DE7C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5529B-F834-403C-9058-195C8F64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4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9D218-FACA-40B1-827E-E7928287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F527-99C5-4713-819E-C30EBB93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FD29E-BE60-4718-BD66-2EEAE38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E528E-55A9-4EEA-A5CF-2458DAF3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F8672-7992-4F83-8E2B-52971DCB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427AF-AD9F-465B-8A70-2228A28E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9FA28-DFE0-4393-94C7-EAD0FCF8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BC634-2684-419D-AEC3-E18E4732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1B441-D59E-418F-8673-A3EFC84A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68F29-D76C-46A8-9FA3-F80D7F49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3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DCDEC-EF15-4A58-A321-03967705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4A7D9-236D-41BF-8A56-39E82A63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4C325-4CA9-47A4-910F-BA604FA7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EC51C-A63A-4E65-8463-EE55A3C9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6592E-3083-48C7-BD7F-295BA842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2DC5B-68E3-46BF-8F2E-0BB328BB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837A8-2261-4651-AA78-925148A1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B446D-0162-4F27-9120-EC009A21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EB8C5-69D6-498B-A905-20CBCE85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620BBE-E71C-457A-BC9A-D9918EEC6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052A5-CA28-4D85-BB36-A6F797A86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B1B929-5CCA-4452-A984-AE7E8707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5ED79-D478-4160-9E16-EC2FA3ED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4F2642-76D5-4E4F-9B65-AEE33E77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E1B4-B084-4B44-9EBE-72F92D9F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7231BF-D903-40AF-9150-C0160C20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2F655-1429-4AB7-BCCD-81A53C3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59207-193F-4D71-AEEC-CB7CDA8D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465132-3CA1-47E4-8BF8-D5A47726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802AD2-35A8-4A33-98DD-D435E879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EE7A8-0407-4422-8EBC-DD9357E4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EA875-B8D9-406C-A0FD-E405E490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7FBB4-DEF7-443F-83E9-F451B8EE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3BD37-C3A0-47DE-8F94-D469E44D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02F75-3628-4D86-B150-FB7149B3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0E656-7BA7-49EB-B509-4EE3E038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EE56D-4EA1-4599-AF1A-3E91772D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4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3CA20-827B-4176-BA3E-3E509DB5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55ECD3-64B5-4987-AD8D-DA66B939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63CEE-73C0-445A-A5B4-FABD7E18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78A89-8426-48AF-A3B1-90DE544E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969FD-69ED-4E19-B589-D6E97FF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548F5-55CC-4F7D-A775-BE695EE7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A48CE-FB08-42AD-A9AD-D3A3E83C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1208E-D951-4E4F-B220-C9CA40FE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A846E-5843-4AAC-B4A8-A202BAAE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F369-0018-42B5-A297-1456DB1DC90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E657-4178-4688-9670-8839047E1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6035A-8E6D-4987-A562-03946FD5E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3EAE-5B09-47EE-A696-7E60735E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403F2D-E5DE-44EC-B9C0-80CC43E2EFAD}"/>
              </a:ext>
            </a:extLst>
          </p:cNvPr>
          <p:cNvSpPr/>
          <p:nvPr/>
        </p:nvSpPr>
        <p:spPr>
          <a:xfrm>
            <a:off x="2991558" y="207391"/>
            <a:ext cx="6208886" cy="1147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프로그래밍 패러다임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5E61C7-AA68-412D-A8E4-85C3D6F204D8}"/>
              </a:ext>
            </a:extLst>
          </p:cNvPr>
          <p:cNvSpPr/>
          <p:nvPr/>
        </p:nvSpPr>
        <p:spPr>
          <a:xfrm>
            <a:off x="417691" y="1765257"/>
            <a:ext cx="4210753" cy="639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절차지향 프로그래밍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7F46F7-33A2-48CF-8CDC-1DDD56E5068A}"/>
              </a:ext>
            </a:extLst>
          </p:cNvPr>
          <p:cNvSpPr/>
          <p:nvPr/>
        </p:nvSpPr>
        <p:spPr>
          <a:xfrm>
            <a:off x="417691" y="3051492"/>
            <a:ext cx="4210753" cy="639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개체지향 프로그래밍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A7DB3D-A54E-45CE-A579-FEF6928F9455}"/>
              </a:ext>
            </a:extLst>
          </p:cNvPr>
          <p:cNvSpPr/>
          <p:nvPr/>
        </p:nvSpPr>
        <p:spPr>
          <a:xfrm>
            <a:off x="417691" y="4337727"/>
            <a:ext cx="4210753" cy="639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함수형 프로그래밍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7C6D02-EDCD-435B-AE57-24CBCE948DF0}"/>
              </a:ext>
            </a:extLst>
          </p:cNvPr>
          <p:cNvSpPr/>
          <p:nvPr/>
        </p:nvSpPr>
        <p:spPr>
          <a:xfrm>
            <a:off x="417691" y="5623961"/>
            <a:ext cx="4210753" cy="639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구조적 프로그래밍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9A87C9-6877-4790-B708-5C62425BA6A1}"/>
              </a:ext>
            </a:extLst>
          </p:cNvPr>
          <p:cNvSpPr/>
          <p:nvPr/>
        </p:nvSpPr>
        <p:spPr>
          <a:xfrm>
            <a:off x="7902222" y="1765257"/>
            <a:ext cx="3228622" cy="457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프로그래밍 언어가</a:t>
            </a:r>
            <a:endParaRPr lang="en-US" altLang="ko-KR" dirty="0"/>
          </a:p>
          <a:p>
            <a:pPr algn="ctr"/>
            <a:r>
              <a:rPr lang="ko-KR" altLang="en-US" dirty="0"/>
              <a:t>어떻게 프로그램 코드를 </a:t>
            </a:r>
            <a:r>
              <a:rPr lang="ko-KR" altLang="en-US" dirty="0" err="1"/>
              <a:t>작성해야하는지</a:t>
            </a:r>
            <a:endParaRPr lang="en-US" altLang="ko-KR" dirty="0"/>
          </a:p>
          <a:p>
            <a:pPr algn="ctr"/>
            <a:r>
              <a:rPr lang="ko-KR" altLang="en-US" dirty="0"/>
              <a:t>지향하는 방법을 가지고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D756C-0D44-4386-85F4-44E53037B195}"/>
              </a:ext>
            </a:extLst>
          </p:cNvPr>
          <p:cNvSpPr txBox="1"/>
          <p:nvPr/>
        </p:nvSpPr>
        <p:spPr>
          <a:xfrm>
            <a:off x="1004710" y="2445791"/>
            <a:ext cx="344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9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C0AB-3B2C-4E9C-ADD6-6A45E2A6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절차지향 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7BB14-9C17-4A73-824E-717C1B52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사람이 문제를 해결하기 위한 관점보다는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컴퓨터가 명령어를 처리하기 직관적인 구조를 가진 언어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12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413C-F6CD-44E9-8412-84C585BE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개체지향 프로그래밍 언어</a:t>
            </a:r>
            <a:br>
              <a:rPr lang="en-US" altLang="ko-KR" dirty="0"/>
            </a:br>
            <a:r>
              <a:rPr lang="en-US" altLang="ko-KR" sz="2800" dirty="0"/>
              <a:t>(Object Oriented Programming) OOP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335D4-1587-47E2-AD6F-F3D24DA1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0285"/>
          </a:xfrm>
        </p:spPr>
        <p:txBody>
          <a:bodyPr>
            <a:normAutofit/>
          </a:bodyPr>
          <a:lstStyle/>
          <a:p>
            <a:r>
              <a:rPr lang="ko-KR" altLang="en-US" dirty="0"/>
              <a:t>사람이 문제를 해결하기위해 바라보는 관점이 </a:t>
            </a:r>
            <a:r>
              <a:rPr lang="ko-KR" altLang="en-US" dirty="0" err="1"/>
              <a:t>어떠한지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 소스 코드에 반영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CLASS : </a:t>
            </a:r>
            <a:r>
              <a:rPr lang="ko-KR" altLang="en-US" dirty="0"/>
              <a:t>사물이 가진 상태와 행동의 명세서</a:t>
            </a:r>
            <a:endParaRPr lang="en-US" altLang="ko-KR" dirty="0"/>
          </a:p>
          <a:p>
            <a:r>
              <a:rPr lang="ko-KR" altLang="en-US" dirty="0"/>
              <a:t>사람이 세상을 어떻게 이해하는지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사물을 바라볼 때 우리가 어떻게 보지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배고픔</a:t>
            </a:r>
            <a:r>
              <a:rPr lang="en-US" altLang="ko-KR" dirty="0"/>
              <a:t>, </a:t>
            </a:r>
            <a:r>
              <a:rPr lang="ko-KR" altLang="en-US" dirty="0"/>
              <a:t>시력</a:t>
            </a:r>
            <a:r>
              <a:rPr lang="en-US" altLang="ko-KR" dirty="0"/>
              <a:t>, </a:t>
            </a:r>
            <a:r>
              <a:rPr lang="ko-KR" altLang="en-US" dirty="0"/>
              <a:t>비만도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와 행동 </a:t>
            </a:r>
            <a:r>
              <a:rPr lang="en-US" altLang="ko-KR" dirty="0"/>
              <a:t>(</a:t>
            </a:r>
            <a:r>
              <a:rPr lang="ko-KR" altLang="en-US" dirty="0"/>
              <a:t>운다</a:t>
            </a:r>
            <a:r>
              <a:rPr lang="en-US" altLang="ko-KR" dirty="0"/>
              <a:t>, </a:t>
            </a:r>
            <a:r>
              <a:rPr lang="ko-KR" altLang="en-US" dirty="0"/>
              <a:t>먹는다</a:t>
            </a:r>
            <a:r>
              <a:rPr lang="en-US" altLang="ko-KR" dirty="0"/>
              <a:t>, </a:t>
            </a:r>
            <a:r>
              <a:rPr lang="ko-KR" altLang="en-US" dirty="0"/>
              <a:t>뛴다</a:t>
            </a:r>
            <a:r>
              <a:rPr lang="en-US" altLang="ko-KR" dirty="0"/>
              <a:t>, </a:t>
            </a:r>
            <a:r>
              <a:rPr lang="ko-KR" altLang="en-US" dirty="0"/>
              <a:t>잔다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8ECDA-90D0-4DD1-8EF4-33C85C6D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15" y="3662757"/>
            <a:ext cx="2489829" cy="26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7A3A-C716-4FB6-88DA-43D0E7FCA629}"/>
              </a:ext>
            </a:extLst>
          </p:cNvPr>
          <p:cNvSpPr txBox="1"/>
          <p:nvPr/>
        </p:nvSpPr>
        <p:spPr>
          <a:xfrm>
            <a:off x="10227734" y="2881489"/>
            <a:ext cx="180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고양이다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사물</a:t>
            </a:r>
            <a:r>
              <a:rPr lang="en-US" altLang="ko-KR" dirty="0"/>
              <a:t>, Object)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1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9BDE5-976A-4B45-AACD-104F0B00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개체지향 프로그래밍 언어의 </a:t>
            </a:r>
            <a:r>
              <a:rPr lang="en-US" altLang="ko-KR" dirty="0"/>
              <a:t>4</a:t>
            </a:r>
            <a:r>
              <a:rPr lang="ko-KR" altLang="en-US" dirty="0"/>
              <a:t>대 특성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17ECDD7-4E7B-41B2-8CF8-68827113052A}"/>
              </a:ext>
            </a:extLst>
          </p:cNvPr>
          <p:cNvSpPr/>
          <p:nvPr/>
        </p:nvSpPr>
        <p:spPr>
          <a:xfrm>
            <a:off x="1325033" y="2204155"/>
            <a:ext cx="3982158" cy="150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상속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038B0B-34DD-487A-9A8C-A606BE36A036}"/>
              </a:ext>
            </a:extLst>
          </p:cNvPr>
          <p:cNvSpPr/>
          <p:nvPr/>
        </p:nvSpPr>
        <p:spPr>
          <a:xfrm>
            <a:off x="6884810" y="2204155"/>
            <a:ext cx="3982158" cy="150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추상화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5BF901-32CE-48C8-8A02-961CFC1CA532}"/>
              </a:ext>
            </a:extLst>
          </p:cNvPr>
          <p:cNvSpPr/>
          <p:nvPr/>
        </p:nvSpPr>
        <p:spPr>
          <a:xfrm>
            <a:off x="1325033" y="4529666"/>
            <a:ext cx="3982158" cy="150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/>
              <a:t>다형성</a:t>
            </a:r>
            <a:endParaRPr lang="ko-KR" altLang="en-US" sz="4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40813-724D-41D4-99FE-ADC4AE686200}"/>
              </a:ext>
            </a:extLst>
          </p:cNvPr>
          <p:cNvSpPr/>
          <p:nvPr/>
        </p:nvSpPr>
        <p:spPr>
          <a:xfrm>
            <a:off x="6884810" y="4529666"/>
            <a:ext cx="3982158" cy="150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캡슐화</a:t>
            </a:r>
          </a:p>
        </p:txBody>
      </p:sp>
    </p:spTree>
    <p:extLst>
      <p:ext uri="{BB962C8B-B14F-4D97-AF65-F5344CB8AC3E}">
        <p14:creationId xmlns:p14="http://schemas.microsoft.com/office/powerpoint/2010/main" val="353065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3A722-9A5B-4943-B83E-82616A1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D53D2-74E0-44E9-B8A5-B0FBFB13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797"/>
          </a:xfrm>
        </p:spPr>
        <p:txBody>
          <a:bodyPr/>
          <a:lstStyle/>
          <a:p>
            <a:r>
              <a:rPr lang="ko-KR" altLang="en-US" dirty="0"/>
              <a:t>같은 모양이지만 다른 행동을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같은 모양 </a:t>
            </a:r>
            <a:r>
              <a:rPr lang="en-US" altLang="ko-KR" dirty="0"/>
              <a:t>: </a:t>
            </a:r>
            <a:r>
              <a:rPr lang="ko-KR" altLang="en-US" dirty="0"/>
              <a:t>같은 함수를 가지고 있지만</a:t>
            </a:r>
            <a:r>
              <a:rPr lang="en-US" altLang="ko-KR" dirty="0"/>
              <a:t>, </a:t>
            </a:r>
            <a:r>
              <a:rPr lang="ko-KR" altLang="en-US" dirty="0"/>
              <a:t>함수 내부 구현은 각자 다른 코드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3FD02B-C268-436F-8896-1B30224D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3" y="3662757"/>
            <a:ext cx="1857079" cy="19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포메라니안 전문견사 '폼사랑' – 비마이펫 라이프">
            <a:extLst>
              <a:ext uri="{FF2B5EF4-FFF2-40B4-BE49-F238E27FC236}">
                <a16:creationId xmlns:a16="http://schemas.microsoft.com/office/drawing/2014/main" id="{494F628E-3597-4A03-B682-5B8C4606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66" y="3425128"/>
            <a:ext cx="2576388" cy="23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학꿈 해몽 18가지의 의미를 알아봅시다!">
            <a:extLst>
              <a:ext uri="{FF2B5EF4-FFF2-40B4-BE49-F238E27FC236}">
                <a16:creationId xmlns:a16="http://schemas.microsoft.com/office/drawing/2014/main" id="{3E0820DD-7E51-43E2-ABCC-B613E88B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092" y="3744355"/>
            <a:ext cx="2561194" cy="192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8979B-7D47-492A-B293-43D9E5BE183E}"/>
              </a:ext>
            </a:extLst>
          </p:cNvPr>
          <p:cNvSpPr txBox="1"/>
          <p:nvPr/>
        </p:nvSpPr>
        <p:spPr>
          <a:xfrm>
            <a:off x="1046442" y="5822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sleep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BD01E-BCAF-4A60-B5E9-452C28624EE6}"/>
              </a:ext>
            </a:extLst>
          </p:cNvPr>
          <p:cNvSpPr txBox="1"/>
          <p:nvPr/>
        </p:nvSpPr>
        <p:spPr>
          <a:xfrm>
            <a:off x="5058860" y="5822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sleep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05628-B235-4E1A-9337-09085856CFFC}"/>
              </a:ext>
            </a:extLst>
          </p:cNvPr>
          <p:cNvSpPr txBox="1"/>
          <p:nvPr/>
        </p:nvSpPr>
        <p:spPr>
          <a:xfrm>
            <a:off x="9264489" y="5822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sleep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3B65A-A164-4DCB-8D61-D9744027A169}"/>
              </a:ext>
            </a:extLst>
          </p:cNvPr>
          <p:cNvSpPr txBox="1"/>
          <p:nvPr/>
        </p:nvSpPr>
        <p:spPr>
          <a:xfrm>
            <a:off x="455995" y="6234290"/>
            <a:ext cx="209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높은 곳에서 잔다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2F2B6-0011-47A1-A58E-8D6158C9F198}"/>
              </a:ext>
            </a:extLst>
          </p:cNvPr>
          <p:cNvSpPr txBox="1"/>
          <p:nvPr/>
        </p:nvSpPr>
        <p:spPr>
          <a:xfrm>
            <a:off x="4158749" y="6234290"/>
            <a:ext cx="25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주인 근처에서 잔다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AA9B6-66CB-43BE-B015-6DC3C979C6AE}"/>
              </a:ext>
            </a:extLst>
          </p:cNvPr>
          <p:cNvSpPr txBox="1"/>
          <p:nvPr/>
        </p:nvSpPr>
        <p:spPr>
          <a:xfrm>
            <a:off x="8397727" y="6234290"/>
            <a:ext cx="25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둥지에서 잔다</a:t>
            </a:r>
          </a:p>
        </p:txBody>
      </p:sp>
    </p:spTree>
    <p:extLst>
      <p:ext uri="{BB962C8B-B14F-4D97-AF65-F5344CB8AC3E}">
        <p14:creationId xmlns:p14="http://schemas.microsoft.com/office/powerpoint/2010/main" val="316644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3A722-9A5B-4943-B83E-82616A1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D53D2-74E0-44E9-B8A5-B0FBFB13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797"/>
          </a:xfrm>
        </p:spPr>
        <p:txBody>
          <a:bodyPr/>
          <a:lstStyle/>
          <a:p>
            <a:r>
              <a:rPr lang="ko-KR" altLang="en-US" dirty="0"/>
              <a:t>같은 모양이지만 다른 행동을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같은 모양 </a:t>
            </a:r>
            <a:r>
              <a:rPr lang="en-US" altLang="ko-KR" dirty="0"/>
              <a:t>: </a:t>
            </a:r>
            <a:r>
              <a:rPr lang="ko-KR" altLang="en-US" dirty="0"/>
              <a:t>같은 함수를 가지고 있지만</a:t>
            </a:r>
            <a:r>
              <a:rPr lang="en-US" altLang="ko-KR" dirty="0"/>
              <a:t>, </a:t>
            </a:r>
            <a:r>
              <a:rPr lang="ko-KR" altLang="en-US" dirty="0"/>
              <a:t>함수 내부 구현은 각자 다른 코드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3FD02B-C268-436F-8896-1B30224D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3" y="3662757"/>
            <a:ext cx="1857079" cy="19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포메라니안 전문견사 '폼사랑' – 비마이펫 라이프">
            <a:extLst>
              <a:ext uri="{FF2B5EF4-FFF2-40B4-BE49-F238E27FC236}">
                <a16:creationId xmlns:a16="http://schemas.microsoft.com/office/drawing/2014/main" id="{494F628E-3597-4A03-B682-5B8C4606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66" y="3425128"/>
            <a:ext cx="2576388" cy="23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학꿈 해몽 18가지의 의미를 알아봅시다!">
            <a:extLst>
              <a:ext uri="{FF2B5EF4-FFF2-40B4-BE49-F238E27FC236}">
                <a16:creationId xmlns:a16="http://schemas.microsoft.com/office/drawing/2014/main" id="{3E0820DD-7E51-43E2-ABCC-B613E88B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092" y="3744355"/>
            <a:ext cx="2561194" cy="192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18979B-7D47-492A-B293-43D9E5BE183E}"/>
              </a:ext>
            </a:extLst>
          </p:cNvPr>
          <p:cNvSpPr txBox="1"/>
          <p:nvPr/>
        </p:nvSpPr>
        <p:spPr>
          <a:xfrm>
            <a:off x="1046442" y="5822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speak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BD01E-BCAF-4A60-B5E9-452C28624EE6}"/>
              </a:ext>
            </a:extLst>
          </p:cNvPr>
          <p:cNvSpPr txBox="1"/>
          <p:nvPr/>
        </p:nvSpPr>
        <p:spPr>
          <a:xfrm>
            <a:off x="5058860" y="5822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speak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05628-B235-4E1A-9337-09085856CFFC}"/>
              </a:ext>
            </a:extLst>
          </p:cNvPr>
          <p:cNvSpPr txBox="1"/>
          <p:nvPr/>
        </p:nvSpPr>
        <p:spPr>
          <a:xfrm>
            <a:off x="9264489" y="5822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speak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3B65A-A164-4DCB-8D61-D9744027A169}"/>
              </a:ext>
            </a:extLst>
          </p:cNvPr>
          <p:cNvSpPr txBox="1"/>
          <p:nvPr/>
        </p:nvSpPr>
        <p:spPr>
          <a:xfrm>
            <a:off x="455995" y="6234290"/>
            <a:ext cx="209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야옹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2F2B6-0011-47A1-A58E-8D6158C9F198}"/>
              </a:ext>
            </a:extLst>
          </p:cNvPr>
          <p:cNvSpPr txBox="1"/>
          <p:nvPr/>
        </p:nvSpPr>
        <p:spPr>
          <a:xfrm>
            <a:off x="4158749" y="6234290"/>
            <a:ext cx="25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멍멍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AA9B6-66CB-43BE-B015-6DC3C979C6AE}"/>
              </a:ext>
            </a:extLst>
          </p:cNvPr>
          <p:cNvSpPr txBox="1"/>
          <p:nvPr/>
        </p:nvSpPr>
        <p:spPr>
          <a:xfrm>
            <a:off x="8397727" y="6234290"/>
            <a:ext cx="25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꽉꽉</a:t>
            </a:r>
          </a:p>
        </p:txBody>
      </p:sp>
    </p:spTree>
    <p:extLst>
      <p:ext uri="{BB962C8B-B14F-4D97-AF65-F5344CB8AC3E}">
        <p14:creationId xmlns:p14="http://schemas.microsoft.com/office/powerpoint/2010/main" val="153503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640F049-4020-4CCD-BAE3-56FD0F899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77167"/>
              </p:ext>
            </p:extLst>
          </p:nvPr>
        </p:nvGraphicFramePr>
        <p:xfrm>
          <a:off x="1524000" y="6127044"/>
          <a:ext cx="2551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289">
                  <a:extLst>
                    <a:ext uri="{9D8B030D-6E8A-4147-A177-3AD203B41FA5}">
                      <a16:colId xmlns:a16="http://schemas.microsoft.com/office/drawing/2014/main" val="313545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Cat: Animal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87561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35DED9D0-AAEE-473A-936D-77C3114CC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36016"/>
              </p:ext>
            </p:extLst>
          </p:nvPr>
        </p:nvGraphicFramePr>
        <p:xfrm>
          <a:off x="4758267" y="6127044"/>
          <a:ext cx="2551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289">
                  <a:extLst>
                    <a:ext uri="{9D8B030D-6E8A-4147-A177-3AD203B41FA5}">
                      <a16:colId xmlns:a16="http://schemas.microsoft.com/office/drawing/2014/main" val="313545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Dog: Animal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87561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3B4CFAAD-E862-4560-A1FC-DB219C2A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86465"/>
              </p:ext>
            </p:extLst>
          </p:nvPr>
        </p:nvGraphicFramePr>
        <p:xfrm>
          <a:off x="8144933" y="6166555"/>
          <a:ext cx="25512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289">
                  <a:extLst>
                    <a:ext uri="{9D8B030D-6E8A-4147-A177-3AD203B41FA5}">
                      <a16:colId xmlns:a16="http://schemas.microsoft.com/office/drawing/2014/main" val="313545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Bird: Animal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87561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45A91B25-9D64-405D-9DC6-BFA762057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18216"/>
              </p:ext>
            </p:extLst>
          </p:nvPr>
        </p:nvGraphicFramePr>
        <p:xfrm>
          <a:off x="4588933" y="3626555"/>
          <a:ext cx="25512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289">
                  <a:extLst>
                    <a:ext uri="{9D8B030D-6E8A-4147-A177-3AD203B41FA5}">
                      <a16:colId xmlns:a16="http://schemas.microsoft.com/office/drawing/2014/main" val="313545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Animal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8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9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Speak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6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1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06559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07BD5137-0B65-42A7-91BD-728AA4D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6177CE1-700D-4316-B92A-8F5F73B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797"/>
          </a:xfrm>
        </p:spPr>
        <p:txBody>
          <a:bodyPr/>
          <a:lstStyle/>
          <a:p>
            <a:r>
              <a:rPr lang="ko-KR" altLang="en-US" dirty="0"/>
              <a:t>똑같은 상태나 행동을 가지는 특성들을 모아 부모 클래스를 만든 후 그것을 자식 클래스에 </a:t>
            </a:r>
            <a:r>
              <a:rPr lang="ko-KR" altLang="en-US" dirty="0" err="1"/>
              <a:t>상속시켜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를 작성함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5042B-C54E-40FC-9464-79F595DEB6EC}"/>
              </a:ext>
            </a:extLst>
          </p:cNvPr>
          <p:cNvSpPr txBox="1"/>
          <p:nvPr/>
        </p:nvSpPr>
        <p:spPr>
          <a:xfrm>
            <a:off x="8195734" y="4323821"/>
            <a:ext cx="206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부모클래스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B03F2-D215-4A91-A281-9056C137AE2B}"/>
              </a:ext>
            </a:extLst>
          </p:cNvPr>
          <p:cNvSpPr txBox="1"/>
          <p:nvPr/>
        </p:nvSpPr>
        <p:spPr>
          <a:xfrm>
            <a:off x="10752668" y="6110737"/>
            <a:ext cx="206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자식클래스</a:t>
            </a:r>
          </a:p>
        </p:txBody>
      </p:sp>
    </p:spTree>
    <p:extLst>
      <p:ext uri="{BB962C8B-B14F-4D97-AF65-F5344CB8AC3E}">
        <p14:creationId xmlns:p14="http://schemas.microsoft.com/office/powerpoint/2010/main" val="338975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567B-C541-4569-AD71-43902D89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프로그래밍 </a:t>
            </a:r>
            <a:r>
              <a:rPr lang="ko-KR" altLang="en-US" dirty="0" err="1"/>
              <a:t>언어든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D6592-E7A2-4BC5-B642-DD98D0D3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r>
              <a:rPr lang="ko-KR" altLang="en-US" dirty="0"/>
              <a:t>모든 사물의 조상은 </a:t>
            </a:r>
            <a:r>
              <a:rPr lang="en-US" altLang="ko-KR" dirty="0"/>
              <a:t>object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43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236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절차지향 프로그래밍 언어</vt:lpstr>
      <vt:lpstr>개체지향 프로그래밍 언어 (Object Oriented Programming) OOP</vt:lpstr>
      <vt:lpstr>개체지향 프로그래밍 언어의 4대 특성</vt:lpstr>
      <vt:lpstr>다형성</vt:lpstr>
      <vt:lpstr>다형성</vt:lpstr>
      <vt:lpstr>상속</vt:lpstr>
      <vt:lpstr>어떤 프로그래밍 언어든!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Gyucheol</dc:creator>
  <cp:lastModifiedBy>Lee Gyucheol</cp:lastModifiedBy>
  <cp:revision>41</cp:revision>
  <dcterms:created xsi:type="dcterms:W3CDTF">2020-05-12T03:42:23Z</dcterms:created>
  <dcterms:modified xsi:type="dcterms:W3CDTF">2020-05-12T04:42:50Z</dcterms:modified>
</cp:coreProperties>
</file>