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CC"/>
    <a:srgbClr val="A5D6E3"/>
    <a:srgbClr val="87C7D9"/>
    <a:srgbClr val="FFFF00"/>
    <a:srgbClr val="99D0DF"/>
    <a:srgbClr val="93C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D05C-1EE2-428C-83E5-557712FD8B83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924C-2D03-46B9-8069-59C0C47FC1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6047-5324-45A0-BC5D-984C9165CB63}" type="datetimeFigureOut">
              <a:rPr lang="ko-KR" altLang="en-US" smtClean="0"/>
              <a:pPr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91886" y="1340769"/>
            <a:ext cx="8360229" cy="5016488"/>
            <a:chOff x="341811" y="520864"/>
            <a:chExt cx="8360229" cy="5016488"/>
          </a:xfrm>
        </p:grpSpPr>
        <p:sp>
          <p:nvSpPr>
            <p:cNvPr id="5" name="직사각형 4"/>
            <p:cNvSpPr/>
            <p:nvPr/>
          </p:nvSpPr>
          <p:spPr>
            <a:xfrm>
              <a:off x="341811" y="520864"/>
              <a:ext cx="8360229" cy="501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642" y="775851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02122" y="923391"/>
              <a:ext cx="1655534" cy="157824"/>
              <a:chOff x="682053" y="1155243"/>
              <a:chExt cx="1752386" cy="167058"/>
            </a:xfrm>
          </p:grpSpPr>
          <p:sp>
            <p:nvSpPr>
              <p:cNvPr id="7" name="이등변 삼각형 6"/>
              <p:cNvSpPr/>
              <p:nvPr/>
            </p:nvSpPr>
            <p:spPr>
              <a:xfrm rot="16200000">
                <a:off x="67053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5400000" flipH="1">
                <a:off x="227890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597150" y="4166335"/>
              <a:ext cx="1809178" cy="1122297"/>
              <a:chOff x="683568" y="1864742"/>
              <a:chExt cx="1821895" cy="112229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5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05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endParaRPr lang="en-US" altLang="ko-KR" sz="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777823" y="2274117"/>
                <a:ext cx="1633385" cy="0"/>
              </a:xfrm>
              <a:prstGeom prst="line">
                <a:avLst/>
              </a:prstGeom>
              <a:ln w="28575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087167" y="725840"/>
              <a:ext cx="33746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매입총액 </a:t>
              </a:r>
              <a:r>
                <a:rPr lang="en-US" altLang="ko-KR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\958,224,000</a:t>
              </a:r>
            </a:p>
            <a:p>
              <a:pPr algn="r"/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매입건수 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1,020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39859" y="1544216"/>
              <a:ext cx="1809178" cy="1122297"/>
              <a:chOff x="683568" y="1864742"/>
              <a:chExt cx="1821895" cy="112229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6590977" y="1544216"/>
              <a:ext cx="1809178" cy="1122297"/>
              <a:chOff x="683568" y="1864742"/>
              <a:chExt cx="1821895" cy="112229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4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4615418" y="1544216"/>
              <a:ext cx="1809178" cy="1122297"/>
              <a:chOff x="683568" y="1864742"/>
              <a:chExt cx="1821895" cy="112229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639859" y="2840360"/>
              <a:ext cx="1809178" cy="1122297"/>
              <a:chOff x="683568" y="1864742"/>
              <a:chExt cx="1821895" cy="11222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6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6590977" y="2840360"/>
              <a:ext cx="1809178" cy="1122297"/>
              <a:chOff x="683568" y="1864742"/>
              <a:chExt cx="1821895" cy="112229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8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4615418" y="2840360"/>
              <a:ext cx="1809178" cy="1122297"/>
              <a:chOff x="683568" y="1864742"/>
              <a:chExt cx="1821895" cy="11222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7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639859" y="4166984"/>
              <a:ext cx="1809178" cy="1122297"/>
              <a:chOff x="683568" y="1864742"/>
              <a:chExt cx="1821895" cy="112229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10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6590977" y="4166984"/>
              <a:ext cx="1809178" cy="1122297"/>
              <a:chOff x="683568" y="1864742"/>
              <a:chExt cx="1821895" cy="112229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4615418" y="4166984"/>
              <a:ext cx="1809178" cy="1122297"/>
              <a:chOff x="683568" y="1864742"/>
              <a:chExt cx="1821895" cy="112229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11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59944" y="2840360"/>
              <a:ext cx="1809178" cy="1122297"/>
              <a:chOff x="683568" y="1864742"/>
              <a:chExt cx="1821895" cy="112229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659944" y="4166984"/>
              <a:ext cx="1809178" cy="1122297"/>
              <a:chOff x="683568" y="1864742"/>
              <a:chExt cx="1821895" cy="112229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9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653703" y="1544216"/>
              <a:ext cx="1809178" cy="1122297"/>
              <a:chOff x="683568" y="1864742"/>
              <a:chExt cx="1821895" cy="1122297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rgbClr val="87C7D9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267744" y="2348880"/>
              <a:ext cx="196200" cy="236594"/>
              <a:chOff x="179512" y="2060847"/>
              <a:chExt cx="323850" cy="390525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226219" y="2114550"/>
                <a:ext cx="223837" cy="304800"/>
              </a:xfrm>
              <a:custGeom>
                <a:avLst/>
                <a:gdLst>
                  <a:gd name="connsiteX0" fmla="*/ 57150 w 223837"/>
                  <a:gd name="connsiteY0" fmla="*/ 147638 h 304800"/>
                  <a:gd name="connsiteX1" fmla="*/ 57150 w 223837"/>
                  <a:gd name="connsiteY1" fmla="*/ 21431 h 304800"/>
                  <a:gd name="connsiteX2" fmla="*/ 73819 w 223837"/>
                  <a:gd name="connsiteY2" fmla="*/ 0 h 304800"/>
                  <a:gd name="connsiteX3" fmla="*/ 92869 w 223837"/>
                  <a:gd name="connsiteY3" fmla="*/ 14288 h 304800"/>
                  <a:gd name="connsiteX4" fmla="*/ 97631 w 223837"/>
                  <a:gd name="connsiteY4" fmla="*/ 78581 h 304800"/>
                  <a:gd name="connsiteX5" fmla="*/ 121444 w 223837"/>
                  <a:gd name="connsiteY5" fmla="*/ 73819 h 304800"/>
                  <a:gd name="connsiteX6" fmla="*/ 133350 w 223837"/>
                  <a:gd name="connsiteY6" fmla="*/ 95250 h 304800"/>
                  <a:gd name="connsiteX7" fmla="*/ 161925 w 223837"/>
                  <a:gd name="connsiteY7" fmla="*/ 85725 h 304800"/>
                  <a:gd name="connsiteX8" fmla="*/ 176212 w 223837"/>
                  <a:gd name="connsiteY8" fmla="*/ 100013 h 304800"/>
                  <a:gd name="connsiteX9" fmla="*/ 195262 w 223837"/>
                  <a:gd name="connsiteY9" fmla="*/ 102394 h 304800"/>
                  <a:gd name="connsiteX10" fmla="*/ 219075 w 223837"/>
                  <a:gd name="connsiteY10" fmla="*/ 128588 h 304800"/>
                  <a:gd name="connsiteX11" fmla="*/ 223837 w 223837"/>
                  <a:gd name="connsiteY11" fmla="*/ 207169 h 304800"/>
                  <a:gd name="connsiteX12" fmla="*/ 207169 w 223837"/>
                  <a:gd name="connsiteY12" fmla="*/ 238125 h 304800"/>
                  <a:gd name="connsiteX13" fmla="*/ 207169 w 223837"/>
                  <a:gd name="connsiteY13" fmla="*/ 252413 h 304800"/>
                  <a:gd name="connsiteX14" fmla="*/ 192881 w 223837"/>
                  <a:gd name="connsiteY14" fmla="*/ 276225 h 304800"/>
                  <a:gd name="connsiteX15" fmla="*/ 192881 w 223837"/>
                  <a:gd name="connsiteY15" fmla="*/ 295275 h 304800"/>
                  <a:gd name="connsiteX16" fmla="*/ 69056 w 223837"/>
                  <a:gd name="connsiteY16" fmla="*/ 304800 h 304800"/>
                  <a:gd name="connsiteX17" fmla="*/ 66675 w 223837"/>
                  <a:gd name="connsiteY17" fmla="*/ 278606 h 304800"/>
                  <a:gd name="connsiteX18" fmla="*/ 52387 w 223837"/>
                  <a:gd name="connsiteY18" fmla="*/ 254794 h 304800"/>
                  <a:gd name="connsiteX19" fmla="*/ 23812 w 223837"/>
                  <a:gd name="connsiteY19" fmla="*/ 188119 h 304800"/>
                  <a:gd name="connsiteX20" fmla="*/ 0 w 223837"/>
                  <a:gd name="connsiteY20" fmla="*/ 159544 h 304800"/>
                  <a:gd name="connsiteX21" fmla="*/ 2381 w 223837"/>
                  <a:gd name="connsiteY21" fmla="*/ 133350 h 304800"/>
                  <a:gd name="connsiteX22" fmla="*/ 57150 w 223837"/>
                  <a:gd name="connsiteY22" fmla="*/ 1476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37" h="304800">
                    <a:moveTo>
                      <a:pt x="57150" y="147638"/>
                    </a:moveTo>
                    <a:lnTo>
                      <a:pt x="57150" y="21431"/>
                    </a:lnTo>
                    <a:lnTo>
                      <a:pt x="73819" y="0"/>
                    </a:lnTo>
                    <a:lnTo>
                      <a:pt x="92869" y="14288"/>
                    </a:lnTo>
                    <a:lnTo>
                      <a:pt x="97631" y="78581"/>
                    </a:lnTo>
                    <a:lnTo>
                      <a:pt x="121444" y="73819"/>
                    </a:lnTo>
                    <a:lnTo>
                      <a:pt x="133350" y="95250"/>
                    </a:lnTo>
                    <a:lnTo>
                      <a:pt x="161925" y="85725"/>
                    </a:lnTo>
                    <a:lnTo>
                      <a:pt x="176212" y="100013"/>
                    </a:lnTo>
                    <a:lnTo>
                      <a:pt x="195262" y="102394"/>
                    </a:lnTo>
                    <a:lnTo>
                      <a:pt x="219075" y="128588"/>
                    </a:lnTo>
                    <a:lnTo>
                      <a:pt x="223837" y="207169"/>
                    </a:lnTo>
                    <a:lnTo>
                      <a:pt x="207169" y="238125"/>
                    </a:lnTo>
                    <a:lnTo>
                      <a:pt x="207169" y="252413"/>
                    </a:lnTo>
                    <a:lnTo>
                      <a:pt x="192881" y="276225"/>
                    </a:lnTo>
                    <a:lnTo>
                      <a:pt x="192881" y="295275"/>
                    </a:lnTo>
                    <a:lnTo>
                      <a:pt x="69056" y="304800"/>
                    </a:lnTo>
                    <a:lnTo>
                      <a:pt x="66675" y="278606"/>
                    </a:lnTo>
                    <a:lnTo>
                      <a:pt x="52387" y="254794"/>
                    </a:lnTo>
                    <a:lnTo>
                      <a:pt x="23812" y="188119"/>
                    </a:lnTo>
                    <a:lnTo>
                      <a:pt x="0" y="159544"/>
                    </a:lnTo>
                    <a:lnTo>
                      <a:pt x="2381" y="133350"/>
                    </a:lnTo>
                    <a:lnTo>
                      <a:pt x="57150" y="147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9512" y="2060847"/>
                <a:ext cx="323850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7772198" y="1298144"/>
              <a:ext cx="6896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단위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원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lang="en-US" altLang="ko-KR" sz="6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rot="16439288">
              <a:off x="2254011" y="1611275"/>
              <a:ext cx="139884" cy="126069"/>
            </a:xfrm>
            <a:custGeom>
              <a:avLst/>
              <a:gdLst>
                <a:gd name="connsiteX0" fmla="*/ 408645 w 494700"/>
                <a:gd name="connsiteY0" fmla="*/ 344222 h 344222"/>
                <a:gd name="connsiteX1" fmla="*/ 316784 w 494700"/>
                <a:gd name="connsiteY1" fmla="*/ 258167 h 344222"/>
                <a:gd name="connsiteX2" fmla="*/ 359812 w 494700"/>
                <a:gd name="connsiteY2" fmla="*/ 258167 h 344222"/>
                <a:gd name="connsiteX3" fmla="*/ 182809 w 494700"/>
                <a:gd name="connsiteY3" fmla="*/ 0 h 344222"/>
                <a:gd name="connsiteX4" fmla="*/ 268864 w 494700"/>
                <a:gd name="connsiteY4" fmla="*/ 0 h 344222"/>
                <a:gd name="connsiteX5" fmla="*/ 445867 w 494700"/>
                <a:gd name="connsiteY5" fmla="*/ 258167 h 344222"/>
                <a:gd name="connsiteX6" fmla="*/ 488895 w 494700"/>
                <a:gd name="connsiteY6" fmla="*/ 258167 h 344222"/>
                <a:gd name="connsiteX7" fmla="*/ 408645 w 494700"/>
                <a:gd name="connsiteY7" fmla="*/ 344222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6311 w 494700"/>
                <a:gd name="connsiteY3" fmla="*/ 166308 h 344222"/>
                <a:gd name="connsiteX4" fmla="*/ 225836 w 494700"/>
                <a:gd name="connsiteY4" fmla="*/ 9671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1356 w 494700"/>
                <a:gd name="connsiteY3" fmla="*/ 182770 h 344222"/>
                <a:gd name="connsiteX4" fmla="*/ 182809 w 494700"/>
                <a:gd name="connsiteY4" fmla="*/ 1 h 344222"/>
                <a:gd name="connsiteX5" fmla="*/ 268864 w 494700"/>
                <a:gd name="connsiteY5" fmla="*/ 0 h 344222"/>
                <a:gd name="connsiteX6" fmla="*/ 445867 w 494700"/>
                <a:gd name="connsiteY6" fmla="*/ 258167 h 344222"/>
                <a:gd name="connsiteX7" fmla="*/ 488895 w 494700"/>
                <a:gd name="connsiteY7" fmla="*/ 258167 h 344222"/>
                <a:gd name="connsiteX8" fmla="*/ 408645 w 494700"/>
                <a:gd name="connsiteY8" fmla="*/ 344222 h 344222"/>
                <a:gd name="connsiteX9" fmla="*/ 316784 w 494700"/>
                <a:gd name="connsiteY9" fmla="*/ 258167 h 344222"/>
                <a:gd name="connsiteX10" fmla="*/ 359812 w 494700"/>
                <a:gd name="connsiteY10" fmla="*/ 258167 h 344222"/>
                <a:gd name="connsiteX11" fmla="*/ 182809 w 494700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1356 w 488895"/>
                <a:gd name="connsiteY3" fmla="*/ 182770 h 344222"/>
                <a:gd name="connsiteX4" fmla="*/ 182809 w 488895"/>
                <a:gd name="connsiteY4" fmla="*/ 1 h 344222"/>
                <a:gd name="connsiteX5" fmla="*/ 268864 w 488895"/>
                <a:gd name="connsiteY5" fmla="*/ 0 h 344222"/>
                <a:gd name="connsiteX6" fmla="*/ 445867 w 488895"/>
                <a:gd name="connsiteY6" fmla="*/ 258167 h 344222"/>
                <a:gd name="connsiteX7" fmla="*/ 488895 w 488895"/>
                <a:gd name="connsiteY7" fmla="*/ 258167 h 344222"/>
                <a:gd name="connsiteX8" fmla="*/ 408645 w 488895"/>
                <a:gd name="connsiteY8" fmla="*/ 344222 h 344222"/>
                <a:gd name="connsiteX9" fmla="*/ 316784 w 488895"/>
                <a:gd name="connsiteY9" fmla="*/ 258167 h 344222"/>
                <a:gd name="connsiteX10" fmla="*/ 359812 w 488895"/>
                <a:gd name="connsiteY10" fmla="*/ 258167 h 344222"/>
                <a:gd name="connsiteX11" fmla="*/ 182809 w 488895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182809 w 488895"/>
                <a:gd name="connsiteY3" fmla="*/ 1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8" fmla="*/ 316784 w 488895"/>
                <a:gd name="connsiteY8" fmla="*/ 258167 h 344222"/>
                <a:gd name="connsiteX9" fmla="*/ 359812 w 488895"/>
                <a:gd name="connsiteY9" fmla="*/ 258167 h 344222"/>
                <a:gd name="connsiteX10" fmla="*/ 182809 w 488895"/>
                <a:gd name="connsiteY10" fmla="*/ 0 h 344222"/>
                <a:gd name="connsiteX0" fmla="*/ 408645 w 488895"/>
                <a:gd name="connsiteY0" fmla="*/ 344222 h 345834"/>
                <a:gd name="connsiteX1" fmla="*/ 316784 w 488895"/>
                <a:gd name="connsiteY1" fmla="*/ 258167 h 345834"/>
                <a:gd name="connsiteX2" fmla="*/ 359812 w 488895"/>
                <a:gd name="connsiteY2" fmla="*/ 258167 h 345834"/>
                <a:gd name="connsiteX3" fmla="*/ 182809 w 488895"/>
                <a:gd name="connsiteY3" fmla="*/ 0 h 345834"/>
                <a:gd name="connsiteX4" fmla="*/ 268864 w 488895"/>
                <a:gd name="connsiteY4" fmla="*/ 0 h 345834"/>
                <a:gd name="connsiteX5" fmla="*/ 445867 w 488895"/>
                <a:gd name="connsiteY5" fmla="*/ 258167 h 345834"/>
                <a:gd name="connsiteX6" fmla="*/ 488895 w 488895"/>
                <a:gd name="connsiteY6" fmla="*/ 258167 h 345834"/>
                <a:gd name="connsiteX7" fmla="*/ 408645 w 488895"/>
                <a:gd name="connsiteY7" fmla="*/ 344222 h 345834"/>
                <a:gd name="connsiteX0" fmla="*/ 225836 w 488895"/>
                <a:gd name="connsiteY0" fmla="*/ 9671 h 345834"/>
                <a:gd name="connsiteX1" fmla="*/ 86055 w 488895"/>
                <a:gd name="connsiteY1" fmla="*/ 344222 h 345834"/>
                <a:gd name="connsiteX2" fmla="*/ 0 w 488895"/>
                <a:gd name="connsiteY2" fmla="*/ 344222 h 345834"/>
                <a:gd name="connsiteX3" fmla="*/ 225836 w 488895"/>
                <a:gd name="connsiteY3" fmla="*/ 9671 h 345834"/>
                <a:gd name="connsiteX0" fmla="*/ 225836 w 488895"/>
                <a:gd name="connsiteY0" fmla="*/ 9671 h 345834"/>
                <a:gd name="connsiteX1" fmla="*/ 0 w 488895"/>
                <a:gd name="connsiteY1" fmla="*/ 344222 h 345834"/>
                <a:gd name="connsiteX2" fmla="*/ 182809 w 488895"/>
                <a:gd name="connsiteY2" fmla="*/ 1 h 345834"/>
                <a:gd name="connsiteX3" fmla="*/ 268864 w 488895"/>
                <a:gd name="connsiteY3" fmla="*/ 0 h 345834"/>
                <a:gd name="connsiteX4" fmla="*/ 445867 w 488895"/>
                <a:gd name="connsiteY4" fmla="*/ 258167 h 345834"/>
                <a:gd name="connsiteX5" fmla="*/ 488895 w 488895"/>
                <a:gd name="connsiteY5" fmla="*/ 258167 h 345834"/>
                <a:gd name="connsiteX6" fmla="*/ 408645 w 488895"/>
                <a:gd name="connsiteY6" fmla="*/ 344222 h 345834"/>
                <a:gd name="connsiteX7" fmla="*/ 316784 w 488895"/>
                <a:gd name="connsiteY7" fmla="*/ 258167 h 345834"/>
                <a:gd name="connsiteX8" fmla="*/ 359812 w 488895"/>
                <a:gd name="connsiteY8" fmla="*/ 258167 h 345834"/>
                <a:gd name="connsiteX9" fmla="*/ 182809 w 488895"/>
                <a:gd name="connsiteY9" fmla="*/ 0 h 345834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0 w 488895"/>
                <a:gd name="connsiteY1" fmla="*/ 344222 h 344222"/>
                <a:gd name="connsiteX2" fmla="*/ 225836 w 488895"/>
                <a:gd name="connsiteY2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99192 w 662251"/>
                <a:gd name="connsiteY0" fmla="*/ 9671 h 344222"/>
                <a:gd name="connsiteX1" fmla="*/ 356165 w 662251"/>
                <a:gd name="connsiteY1" fmla="*/ 1 h 344222"/>
                <a:gd name="connsiteX2" fmla="*/ 442220 w 662251"/>
                <a:gd name="connsiteY2" fmla="*/ 0 h 344222"/>
                <a:gd name="connsiteX3" fmla="*/ 619223 w 662251"/>
                <a:gd name="connsiteY3" fmla="*/ 258167 h 344222"/>
                <a:gd name="connsiteX4" fmla="*/ 662251 w 662251"/>
                <a:gd name="connsiteY4" fmla="*/ 258167 h 344222"/>
                <a:gd name="connsiteX5" fmla="*/ 582001 w 662251"/>
                <a:gd name="connsiteY5" fmla="*/ 344222 h 344222"/>
                <a:gd name="connsiteX6" fmla="*/ 490140 w 662251"/>
                <a:gd name="connsiteY6" fmla="*/ 258167 h 344222"/>
                <a:gd name="connsiteX7" fmla="*/ 533168 w 662251"/>
                <a:gd name="connsiteY7" fmla="*/ 258167 h 344222"/>
                <a:gd name="connsiteX8" fmla="*/ 356165 w 662251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56165 w 662251"/>
                <a:gd name="connsiteY0" fmla="*/ 1 h 344222"/>
                <a:gd name="connsiteX1" fmla="*/ 442220 w 662251"/>
                <a:gd name="connsiteY1" fmla="*/ 0 h 344222"/>
                <a:gd name="connsiteX2" fmla="*/ 619223 w 662251"/>
                <a:gd name="connsiteY2" fmla="*/ 258167 h 344222"/>
                <a:gd name="connsiteX3" fmla="*/ 662251 w 662251"/>
                <a:gd name="connsiteY3" fmla="*/ 258167 h 344222"/>
                <a:gd name="connsiteX4" fmla="*/ 582001 w 662251"/>
                <a:gd name="connsiteY4" fmla="*/ 344222 h 344222"/>
                <a:gd name="connsiteX5" fmla="*/ 490140 w 662251"/>
                <a:gd name="connsiteY5" fmla="*/ 258167 h 344222"/>
                <a:gd name="connsiteX6" fmla="*/ 533168 w 662251"/>
                <a:gd name="connsiteY6" fmla="*/ 258167 h 344222"/>
                <a:gd name="connsiteX7" fmla="*/ 356165 w 662251"/>
                <a:gd name="connsiteY7" fmla="*/ 0 h 344222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43027 w 306086"/>
                <a:gd name="connsiteY0" fmla="*/ 26659 h 361210"/>
                <a:gd name="connsiteX1" fmla="*/ 60132 w 306086"/>
                <a:gd name="connsiteY1" fmla="*/ 55758 h 361210"/>
                <a:gd name="connsiteX2" fmla="*/ 43027 w 306086"/>
                <a:gd name="connsiteY2" fmla="*/ 26659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60132 w 306086"/>
                <a:gd name="connsiteY0" fmla="*/ 55758 h 361210"/>
                <a:gd name="connsiteX1" fmla="*/ 43027 w 306086"/>
                <a:gd name="connsiteY1" fmla="*/ 26659 h 361210"/>
                <a:gd name="connsiteX2" fmla="*/ 82479 w 306086"/>
                <a:gd name="connsiteY2" fmla="*/ 78105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86055 w 306086"/>
                <a:gd name="connsiteY1" fmla="*/ 0 h 344222"/>
                <a:gd name="connsiteX2" fmla="*/ 263058 w 306086"/>
                <a:gd name="connsiteY2" fmla="*/ 258167 h 344222"/>
                <a:gd name="connsiteX3" fmla="*/ 306086 w 306086"/>
                <a:gd name="connsiteY3" fmla="*/ 258167 h 344222"/>
                <a:gd name="connsiteX4" fmla="*/ 225836 w 306086"/>
                <a:gd name="connsiteY4" fmla="*/ 344222 h 344222"/>
                <a:gd name="connsiteX5" fmla="*/ 133975 w 306086"/>
                <a:gd name="connsiteY5" fmla="*/ 258167 h 344222"/>
                <a:gd name="connsiteX6" fmla="*/ 177003 w 306086"/>
                <a:gd name="connsiteY6" fmla="*/ 258167 h 344222"/>
                <a:gd name="connsiteX7" fmla="*/ 0 w 306086"/>
                <a:gd name="connsiteY7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86" h="344222" stroke="0" extrusionOk="0">
                  <a:moveTo>
                    <a:pt x="225836" y="344222"/>
                  </a:move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0786" y="22007"/>
                    <a:pt x="0" y="0"/>
                  </a:cubicBezTo>
                  <a:cubicBezTo>
                    <a:pt x="192302" y="25486"/>
                    <a:pt x="248361" y="193304"/>
                    <a:pt x="263058" y="258167"/>
                  </a:cubicBezTo>
                  <a:lnTo>
                    <a:pt x="306086" y="258167"/>
                  </a:lnTo>
                  <a:lnTo>
                    <a:pt x="225836" y="344222"/>
                  </a:lnTo>
                  <a:close/>
                </a:path>
                <a:path w="306086" h="344222" fill="darkenLess" stroke="0" extrusionOk="0">
                  <a:moveTo>
                    <a:pt x="43027" y="9671"/>
                  </a:moveTo>
                  <a:cubicBezTo>
                    <a:pt x="48729" y="19371"/>
                    <a:pt x="82479" y="61117"/>
                    <a:pt x="82479" y="61117"/>
                  </a:cubicBezTo>
                </a:path>
                <a:path w="306086" h="344222" fill="none" extrusionOk="0">
                  <a:moveTo>
                    <a:pt x="0" y="1"/>
                  </a:moveTo>
                  <a:lnTo>
                    <a:pt x="263058" y="258167"/>
                  </a:lnTo>
                  <a:lnTo>
                    <a:pt x="306086" y="258167"/>
                  </a:lnTo>
                  <a:lnTo>
                    <a:pt x="225836" y="344222"/>
                  </a:ln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336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23528" y="872716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월별 매입 요약버튼 위에 마우스를 올려두면 색 반전과 내보내기 아이콘이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91886" y="1340769"/>
            <a:ext cx="8360229" cy="503390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6717" y="159575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년</a:t>
            </a:r>
            <a:endParaRPr lang="ko-KR" altLang="en-US" sz="2400" dirty="0">
              <a:solidFill>
                <a:schemeClr val="accent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52197" y="1743296"/>
            <a:ext cx="1655534" cy="157824"/>
            <a:chOff x="682053" y="1155243"/>
            <a:chExt cx="1752386" cy="167058"/>
          </a:xfrm>
        </p:grpSpPr>
        <p:sp>
          <p:nvSpPr>
            <p:cNvPr id="59" name="이등변 삼각형 58"/>
            <p:cNvSpPr/>
            <p:nvPr/>
          </p:nvSpPr>
          <p:spPr>
            <a:xfrm rot="16200000">
              <a:off x="67053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 flipH="1">
              <a:off x="227890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47225" y="4986240"/>
            <a:ext cx="1809178" cy="1122297"/>
            <a:chOff x="683568" y="1864742"/>
            <a:chExt cx="1821895" cy="1122297"/>
          </a:xfrm>
        </p:grpSpPr>
        <p:sp>
          <p:nvSpPr>
            <p:cNvPr id="62" name="직사각형 6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5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05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endParaRPr lang="en-US" altLang="ko-KR" sz="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7823" y="2274117"/>
              <a:ext cx="1633385" cy="0"/>
            </a:xfrm>
            <a:prstGeom prst="line">
              <a:avLst/>
            </a:prstGeom>
            <a:ln w="28575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137242" y="1545745"/>
            <a:ext cx="3374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\958,224,000</a:t>
            </a:r>
          </a:p>
          <a:p>
            <a:pPr algn="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1,020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89934" y="2364121"/>
            <a:ext cx="1809178" cy="1122297"/>
            <a:chOff x="683568" y="1864742"/>
            <a:chExt cx="1821895" cy="1122297"/>
          </a:xfrm>
        </p:grpSpPr>
        <p:sp>
          <p:nvSpPr>
            <p:cNvPr id="66" name="직사각형 6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641052" y="2364121"/>
            <a:ext cx="1809178" cy="1122297"/>
            <a:chOff x="683568" y="1864742"/>
            <a:chExt cx="1821895" cy="1122297"/>
          </a:xfrm>
        </p:grpSpPr>
        <p:sp>
          <p:nvSpPr>
            <p:cNvPr id="69" name="직사각형 6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4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65493" y="2364121"/>
            <a:ext cx="1809178" cy="1122297"/>
            <a:chOff x="683568" y="1864742"/>
            <a:chExt cx="1821895" cy="1122297"/>
          </a:xfrm>
        </p:grpSpPr>
        <p:sp>
          <p:nvSpPr>
            <p:cNvPr id="72" name="직사각형 7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3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689934" y="3660265"/>
            <a:ext cx="1809178" cy="1122297"/>
            <a:chOff x="683568" y="1864742"/>
            <a:chExt cx="1821895" cy="1122297"/>
          </a:xfrm>
        </p:grpSpPr>
        <p:sp>
          <p:nvSpPr>
            <p:cNvPr id="75" name="직사각형 74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6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641052" y="3660265"/>
            <a:ext cx="1809178" cy="1122297"/>
            <a:chOff x="683568" y="1864742"/>
            <a:chExt cx="1821895" cy="1122297"/>
          </a:xfrm>
        </p:grpSpPr>
        <p:sp>
          <p:nvSpPr>
            <p:cNvPr id="78" name="직사각형 77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8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65493" y="3660265"/>
            <a:ext cx="1809178" cy="1122297"/>
            <a:chOff x="683568" y="1864742"/>
            <a:chExt cx="1821895" cy="1122297"/>
          </a:xfrm>
        </p:grpSpPr>
        <p:sp>
          <p:nvSpPr>
            <p:cNvPr id="81" name="직사각형 80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7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2689934" y="4986889"/>
            <a:ext cx="1809178" cy="1122297"/>
            <a:chOff x="683568" y="1864742"/>
            <a:chExt cx="1821895" cy="1122297"/>
          </a:xfrm>
        </p:grpSpPr>
        <p:sp>
          <p:nvSpPr>
            <p:cNvPr id="84" name="직사각형 83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10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41052" y="4986889"/>
            <a:ext cx="1809178" cy="1122297"/>
            <a:chOff x="683568" y="1864742"/>
            <a:chExt cx="1821895" cy="1122297"/>
          </a:xfrm>
        </p:grpSpPr>
        <p:sp>
          <p:nvSpPr>
            <p:cNvPr id="87" name="직사각형 86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665493" y="4986889"/>
            <a:ext cx="1809178" cy="1122297"/>
            <a:chOff x="683568" y="1864742"/>
            <a:chExt cx="1821895" cy="1122297"/>
          </a:xfrm>
        </p:grpSpPr>
        <p:sp>
          <p:nvSpPr>
            <p:cNvPr id="90" name="직사각형 89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11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10019" y="3660265"/>
            <a:ext cx="1809178" cy="1122297"/>
            <a:chOff x="683568" y="1864742"/>
            <a:chExt cx="1821895" cy="1122297"/>
          </a:xfrm>
        </p:grpSpPr>
        <p:sp>
          <p:nvSpPr>
            <p:cNvPr id="93" name="직사각형 92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5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10019" y="4986889"/>
            <a:ext cx="1809178" cy="1122297"/>
            <a:chOff x="683568" y="1864742"/>
            <a:chExt cx="1821895" cy="1122297"/>
          </a:xfrm>
        </p:grpSpPr>
        <p:sp>
          <p:nvSpPr>
            <p:cNvPr id="96" name="직사각형 9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9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703778" y="2364121"/>
            <a:ext cx="1809178" cy="1122297"/>
            <a:chOff x="683568" y="1864742"/>
            <a:chExt cx="1821895" cy="1122297"/>
          </a:xfrm>
        </p:grpSpPr>
        <p:sp>
          <p:nvSpPr>
            <p:cNvPr id="99" name="직사각형 9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rgbClr val="87C7D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22273" y="2118049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단위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원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6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7" name="자유형 106"/>
          <p:cNvSpPr/>
          <p:nvPr/>
        </p:nvSpPr>
        <p:spPr>
          <a:xfrm rot="16439288">
            <a:off x="2304086" y="2431180"/>
            <a:ext cx="139884" cy="126069"/>
          </a:xfrm>
          <a:custGeom>
            <a:avLst/>
            <a:gdLst>
              <a:gd name="connsiteX0" fmla="*/ 408645 w 494700"/>
              <a:gd name="connsiteY0" fmla="*/ 344222 h 344222"/>
              <a:gd name="connsiteX1" fmla="*/ 316784 w 494700"/>
              <a:gd name="connsiteY1" fmla="*/ 258167 h 344222"/>
              <a:gd name="connsiteX2" fmla="*/ 359812 w 494700"/>
              <a:gd name="connsiteY2" fmla="*/ 258167 h 344222"/>
              <a:gd name="connsiteX3" fmla="*/ 182809 w 494700"/>
              <a:gd name="connsiteY3" fmla="*/ 0 h 344222"/>
              <a:gd name="connsiteX4" fmla="*/ 268864 w 494700"/>
              <a:gd name="connsiteY4" fmla="*/ 0 h 344222"/>
              <a:gd name="connsiteX5" fmla="*/ 445867 w 494700"/>
              <a:gd name="connsiteY5" fmla="*/ 258167 h 344222"/>
              <a:gd name="connsiteX6" fmla="*/ 488895 w 494700"/>
              <a:gd name="connsiteY6" fmla="*/ 258167 h 344222"/>
              <a:gd name="connsiteX7" fmla="*/ 408645 w 494700"/>
              <a:gd name="connsiteY7" fmla="*/ 344222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6311 w 494700"/>
              <a:gd name="connsiteY3" fmla="*/ 166308 h 344222"/>
              <a:gd name="connsiteX4" fmla="*/ 225836 w 494700"/>
              <a:gd name="connsiteY4" fmla="*/ 9671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1356 w 494700"/>
              <a:gd name="connsiteY3" fmla="*/ 182770 h 344222"/>
              <a:gd name="connsiteX4" fmla="*/ 182809 w 494700"/>
              <a:gd name="connsiteY4" fmla="*/ 1 h 344222"/>
              <a:gd name="connsiteX5" fmla="*/ 268864 w 494700"/>
              <a:gd name="connsiteY5" fmla="*/ 0 h 344222"/>
              <a:gd name="connsiteX6" fmla="*/ 445867 w 494700"/>
              <a:gd name="connsiteY6" fmla="*/ 258167 h 344222"/>
              <a:gd name="connsiteX7" fmla="*/ 488895 w 494700"/>
              <a:gd name="connsiteY7" fmla="*/ 258167 h 344222"/>
              <a:gd name="connsiteX8" fmla="*/ 408645 w 494700"/>
              <a:gd name="connsiteY8" fmla="*/ 344222 h 344222"/>
              <a:gd name="connsiteX9" fmla="*/ 316784 w 494700"/>
              <a:gd name="connsiteY9" fmla="*/ 258167 h 344222"/>
              <a:gd name="connsiteX10" fmla="*/ 359812 w 494700"/>
              <a:gd name="connsiteY10" fmla="*/ 258167 h 344222"/>
              <a:gd name="connsiteX11" fmla="*/ 182809 w 494700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1356 w 488895"/>
              <a:gd name="connsiteY3" fmla="*/ 182770 h 344222"/>
              <a:gd name="connsiteX4" fmla="*/ 182809 w 488895"/>
              <a:gd name="connsiteY4" fmla="*/ 1 h 344222"/>
              <a:gd name="connsiteX5" fmla="*/ 268864 w 488895"/>
              <a:gd name="connsiteY5" fmla="*/ 0 h 344222"/>
              <a:gd name="connsiteX6" fmla="*/ 445867 w 488895"/>
              <a:gd name="connsiteY6" fmla="*/ 258167 h 344222"/>
              <a:gd name="connsiteX7" fmla="*/ 488895 w 488895"/>
              <a:gd name="connsiteY7" fmla="*/ 258167 h 344222"/>
              <a:gd name="connsiteX8" fmla="*/ 408645 w 488895"/>
              <a:gd name="connsiteY8" fmla="*/ 344222 h 344222"/>
              <a:gd name="connsiteX9" fmla="*/ 316784 w 488895"/>
              <a:gd name="connsiteY9" fmla="*/ 258167 h 344222"/>
              <a:gd name="connsiteX10" fmla="*/ 359812 w 488895"/>
              <a:gd name="connsiteY10" fmla="*/ 258167 h 344222"/>
              <a:gd name="connsiteX11" fmla="*/ 182809 w 488895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182809 w 488895"/>
              <a:gd name="connsiteY3" fmla="*/ 1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8" fmla="*/ 316784 w 488895"/>
              <a:gd name="connsiteY8" fmla="*/ 258167 h 344222"/>
              <a:gd name="connsiteX9" fmla="*/ 359812 w 488895"/>
              <a:gd name="connsiteY9" fmla="*/ 258167 h 344222"/>
              <a:gd name="connsiteX10" fmla="*/ 182809 w 488895"/>
              <a:gd name="connsiteY10" fmla="*/ 0 h 344222"/>
              <a:gd name="connsiteX0" fmla="*/ 408645 w 488895"/>
              <a:gd name="connsiteY0" fmla="*/ 344222 h 345834"/>
              <a:gd name="connsiteX1" fmla="*/ 316784 w 488895"/>
              <a:gd name="connsiteY1" fmla="*/ 258167 h 345834"/>
              <a:gd name="connsiteX2" fmla="*/ 359812 w 488895"/>
              <a:gd name="connsiteY2" fmla="*/ 258167 h 345834"/>
              <a:gd name="connsiteX3" fmla="*/ 182809 w 488895"/>
              <a:gd name="connsiteY3" fmla="*/ 0 h 345834"/>
              <a:gd name="connsiteX4" fmla="*/ 268864 w 488895"/>
              <a:gd name="connsiteY4" fmla="*/ 0 h 345834"/>
              <a:gd name="connsiteX5" fmla="*/ 445867 w 488895"/>
              <a:gd name="connsiteY5" fmla="*/ 258167 h 345834"/>
              <a:gd name="connsiteX6" fmla="*/ 488895 w 488895"/>
              <a:gd name="connsiteY6" fmla="*/ 258167 h 345834"/>
              <a:gd name="connsiteX7" fmla="*/ 408645 w 488895"/>
              <a:gd name="connsiteY7" fmla="*/ 344222 h 345834"/>
              <a:gd name="connsiteX0" fmla="*/ 225836 w 488895"/>
              <a:gd name="connsiteY0" fmla="*/ 9671 h 345834"/>
              <a:gd name="connsiteX1" fmla="*/ 86055 w 488895"/>
              <a:gd name="connsiteY1" fmla="*/ 344222 h 345834"/>
              <a:gd name="connsiteX2" fmla="*/ 0 w 488895"/>
              <a:gd name="connsiteY2" fmla="*/ 344222 h 345834"/>
              <a:gd name="connsiteX3" fmla="*/ 225836 w 488895"/>
              <a:gd name="connsiteY3" fmla="*/ 9671 h 345834"/>
              <a:gd name="connsiteX0" fmla="*/ 225836 w 488895"/>
              <a:gd name="connsiteY0" fmla="*/ 9671 h 345834"/>
              <a:gd name="connsiteX1" fmla="*/ 0 w 488895"/>
              <a:gd name="connsiteY1" fmla="*/ 344222 h 345834"/>
              <a:gd name="connsiteX2" fmla="*/ 182809 w 488895"/>
              <a:gd name="connsiteY2" fmla="*/ 1 h 345834"/>
              <a:gd name="connsiteX3" fmla="*/ 268864 w 488895"/>
              <a:gd name="connsiteY3" fmla="*/ 0 h 345834"/>
              <a:gd name="connsiteX4" fmla="*/ 445867 w 488895"/>
              <a:gd name="connsiteY4" fmla="*/ 258167 h 345834"/>
              <a:gd name="connsiteX5" fmla="*/ 488895 w 488895"/>
              <a:gd name="connsiteY5" fmla="*/ 258167 h 345834"/>
              <a:gd name="connsiteX6" fmla="*/ 408645 w 488895"/>
              <a:gd name="connsiteY6" fmla="*/ 344222 h 345834"/>
              <a:gd name="connsiteX7" fmla="*/ 316784 w 488895"/>
              <a:gd name="connsiteY7" fmla="*/ 258167 h 345834"/>
              <a:gd name="connsiteX8" fmla="*/ 359812 w 488895"/>
              <a:gd name="connsiteY8" fmla="*/ 258167 h 345834"/>
              <a:gd name="connsiteX9" fmla="*/ 182809 w 488895"/>
              <a:gd name="connsiteY9" fmla="*/ 0 h 345834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0 w 488895"/>
              <a:gd name="connsiteY1" fmla="*/ 344222 h 344222"/>
              <a:gd name="connsiteX2" fmla="*/ 225836 w 488895"/>
              <a:gd name="connsiteY2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99192 w 662251"/>
              <a:gd name="connsiteY0" fmla="*/ 9671 h 344222"/>
              <a:gd name="connsiteX1" fmla="*/ 356165 w 662251"/>
              <a:gd name="connsiteY1" fmla="*/ 1 h 344222"/>
              <a:gd name="connsiteX2" fmla="*/ 442220 w 662251"/>
              <a:gd name="connsiteY2" fmla="*/ 0 h 344222"/>
              <a:gd name="connsiteX3" fmla="*/ 619223 w 662251"/>
              <a:gd name="connsiteY3" fmla="*/ 258167 h 344222"/>
              <a:gd name="connsiteX4" fmla="*/ 662251 w 662251"/>
              <a:gd name="connsiteY4" fmla="*/ 258167 h 344222"/>
              <a:gd name="connsiteX5" fmla="*/ 582001 w 662251"/>
              <a:gd name="connsiteY5" fmla="*/ 344222 h 344222"/>
              <a:gd name="connsiteX6" fmla="*/ 490140 w 662251"/>
              <a:gd name="connsiteY6" fmla="*/ 258167 h 344222"/>
              <a:gd name="connsiteX7" fmla="*/ 533168 w 662251"/>
              <a:gd name="connsiteY7" fmla="*/ 258167 h 344222"/>
              <a:gd name="connsiteX8" fmla="*/ 356165 w 662251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56165 w 662251"/>
              <a:gd name="connsiteY0" fmla="*/ 1 h 344222"/>
              <a:gd name="connsiteX1" fmla="*/ 442220 w 662251"/>
              <a:gd name="connsiteY1" fmla="*/ 0 h 344222"/>
              <a:gd name="connsiteX2" fmla="*/ 619223 w 662251"/>
              <a:gd name="connsiteY2" fmla="*/ 258167 h 344222"/>
              <a:gd name="connsiteX3" fmla="*/ 662251 w 662251"/>
              <a:gd name="connsiteY3" fmla="*/ 258167 h 344222"/>
              <a:gd name="connsiteX4" fmla="*/ 582001 w 662251"/>
              <a:gd name="connsiteY4" fmla="*/ 344222 h 344222"/>
              <a:gd name="connsiteX5" fmla="*/ 490140 w 662251"/>
              <a:gd name="connsiteY5" fmla="*/ 258167 h 344222"/>
              <a:gd name="connsiteX6" fmla="*/ 533168 w 662251"/>
              <a:gd name="connsiteY6" fmla="*/ 258167 h 344222"/>
              <a:gd name="connsiteX7" fmla="*/ 356165 w 662251"/>
              <a:gd name="connsiteY7" fmla="*/ 0 h 344222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43027 w 306086"/>
              <a:gd name="connsiteY0" fmla="*/ 26659 h 361210"/>
              <a:gd name="connsiteX1" fmla="*/ 60132 w 306086"/>
              <a:gd name="connsiteY1" fmla="*/ 55758 h 361210"/>
              <a:gd name="connsiteX2" fmla="*/ 43027 w 306086"/>
              <a:gd name="connsiteY2" fmla="*/ 26659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60132 w 306086"/>
              <a:gd name="connsiteY0" fmla="*/ 55758 h 361210"/>
              <a:gd name="connsiteX1" fmla="*/ 43027 w 306086"/>
              <a:gd name="connsiteY1" fmla="*/ 26659 h 361210"/>
              <a:gd name="connsiteX2" fmla="*/ 82479 w 306086"/>
              <a:gd name="connsiteY2" fmla="*/ 78105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86055 w 306086"/>
              <a:gd name="connsiteY1" fmla="*/ 0 h 344222"/>
              <a:gd name="connsiteX2" fmla="*/ 263058 w 306086"/>
              <a:gd name="connsiteY2" fmla="*/ 258167 h 344222"/>
              <a:gd name="connsiteX3" fmla="*/ 306086 w 306086"/>
              <a:gd name="connsiteY3" fmla="*/ 258167 h 344222"/>
              <a:gd name="connsiteX4" fmla="*/ 225836 w 306086"/>
              <a:gd name="connsiteY4" fmla="*/ 344222 h 344222"/>
              <a:gd name="connsiteX5" fmla="*/ 133975 w 306086"/>
              <a:gd name="connsiteY5" fmla="*/ 258167 h 344222"/>
              <a:gd name="connsiteX6" fmla="*/ 177003 w 306086"/>
              <a:gd name="connsiteY6" fmla="*/ 258167 h 344222"/>
              <a:gd name="connsiteX7" fmla="*/ 0 w 306086"/>
              <a:gd name="connsiteY7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086" h="344222" stroke="0" extrusionOk="0">
                <a:moveTo>
                  <a:pt x="225836" y="344222"/>
                </a:move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0786" y="22007"/>
                  <a:pt x="0" y="0"/>
                </a:cubicBezTo>
                <a:cubicBezTo>
                  <a:pt x="192302" y="25486"/>
                  <a:pt x="248361" y="193304"/>
                  <a:pt x="263058" y="258167"/>
                </a:cubicBezTo>
                <a:lnTo>
                  <a:pt x="306086" y="258167"/>
                </a:lnTo>
                <a:lnTo>
                  <a:pt x="225836" y="344222"/>
                </a:lnTo>
                <a:close/>
              </a:path>
              <a:path w="306086" h="344222" fill="darkenLess" stroke="0" extrusionOk="0">
                <a:moveTo>
                  <a:pt x="43027" y="9671"/>
                </a:moveTo>
                <a:cubicBezTo>
                  <a:pt x="48729" y="19371"/>
                  <a:pt x="82479" y="61117"/>
                  <a:pt x="82479" y="61117"/>
                </a:cubicBezTo>
              </a:path>
              <a:path w="306086" h="344222" fill="none" extrusionOk="0">
                <a:moveTo>
                  <a:pt x="0" y="1"/>
                </a:moveTo>
                <a:lnTo>
                  <a:pt x="263058" y="258167"/>
                </a:lnTo>
                <a:lnTo>
                  <a:pt x="306086" y="258167"/>
                </a:lnTo>
                <a:lnTo>
                  <a:pt x="225836" y="344222"/>
                </a:ln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3360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77639" y="2512309"/>
            <a:ext cx="196200" cy="236594"/>
            <a:chOff x="179512" y="2060847"/>
            <a:chExt cx="323850" cy="390525"/>
          </a:xfrm>
        </p:grpSpPr>
        <p:sp>
          <p:nvSpPr>
            <p:cNvPr id="102" name="자유형 101"/>
            <p:cNvSpPr/>
            <p:nvPr/>
          </p:nvSpPr>
          <p:spPr>
            <a:xfrm>
              <a:off x="226219" y="2114550"/>
              <a:ext cx="223837" cy="304800"/>
            </a:xfrm>
            <a:custGeom>
              <a:avLst/>
              <a:gdLst>
                <a:gd name="connsiteX0" fmla="*/ 57150 w 223837"/>
                <a:gd name="connsiteY0" fmla="*/ 147638 h 304800"/>
                <a:gd name="connsiteX1" fmla="*/ 57150 w 223837"/>
                <a:gd name="connsiteY1" fmla="*/ 21431 h 304800"/>
                <a:gd name="connsiteX2" fmla="*/ 73819 w 223837"/>
                <a:gd name="connsiteY2" fmla="*/ 0 h 304800"/>
                <a:gd name="connsiteX3" fmla="*/ 92869 w 223837"/>
                <a:gd name="connsiteY3" fmla="*/ 14288 h 304800"/>
                <a:gd name="connsiteX4" fmla="*/ 97631 w 223837"/>
                <a:gd name="connsiteY4" fmla="*/ 78581 h 304800"/>
                <a:gd name="connsiteX5" fmla="*/ 121444 w 223837"/>
                <a:gd name="connsiteY5" fmla="*/ 73819 h 304800"/>
                <a:gd name="connsiteX6" fmla="*/ 133350 w 223837"/>
                <a:gd name="connsiteY6" fmla="*/ 95250 h 304800"/>
                <a:gd name="connsiteX7" fmla="*/ 161925 w 223837"/>
                <a:gd name="connsiteY7" fmla="*/ 85725 h 304800"/>
                <a:gd name="connsiteX8" fmla="*/ 176212 w 223837"/>
                <a:gd name="connsiteY8" fmla="*/ 100013 h 304800"/>
                <a:gd name="connsiteX9" fmla="*/ 195262 w 223837"/>
                <a:gd name="connsiteY9" fmla="*/ 102394 h 304800"/>
                <a:gd name="connsiteX10" fmla="*/ 219075 w 223837"/>
                <a:gd name="connsiteY10" fmla="*/ 128588 h 304800"/>
                <a:gd name="connsiteX11" fmla="*/ 223837 w 223837"/>
                <a:gd name="connsiteY11" fmla="*/ 207169 h 304800"/>
                <a:gd name="connsiteX12" fmla="*/ 207169 w 223837"/>
                <a:gd name="connsiteY12" fmla="*/ 238125 h 304800"/>
                <a:gd name="connsiteX13" fmla="*/ 207169 w 223837"/>
                <a:gd name="connsiteY13" fmla="*/ 252413 h 304800"/>
                <a:gd name="connsiteX14" fmla="*/ 192881 w 223837"/>
                <a:gd name="connsiteY14" fmla="*/ 276225 h 304800"/>
                <a:gd name="connsiteX15" fmla="*/ 192881 w 223837"/>
                <a:gd name="connsiteY15" fmla="*/ 295275 h 304800"/>
                <a:gd name="connsiteX16" fmla="*/ 69056 w 223837"/>
                <a:gd name="connsiteY16" fmla="*/ 304800 h 304800"/>
                <a:gd name="connsiteX17" fmla="*/ 66675 w 223837"/>
                <a:gd name="connsiteY17" fmla="*/ 278606 h 304800"/>
                <a:gd name="connsiteX18" fmla="*/ 52387 w 223837"/>
                <a:gd name="connsiteY18" fmla="*/ 254794 h 304800"/>
                <a:gd name="connsiteX19" fmla="*/ 23812 w 223837"/>
                <a:gd name="connsiteY19" fmla="*/ 188119 h 304800"/>
                <a:gd name="connsiteX20" fmla="*/ 0 w 223837"/>
                <a:gd name="connsiteY20" fmla="*/ 159544 h 304800"/>
                <a:gd name="connsiteX21" fmla="*/ 2381 w 223837"/>
                <a:gd name="connsiteY21" fmla="*/ 133350 h 304800"/>
                <a:gd name="connsiteX22" fmla="*/ 57150 w 223837"/>
                <a:gd name="connsiteY22" fmla="*/ 14763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37" h="304800">
                  <a:moveTo>
                    <a:pt x="57150" y="147638"/>
                  </a:moveTo>
                  <a:lnTo>
                    <a:pt x="57150" y="21431"/>
                  </a:lnTo>
                  <a:lnTo>
                    <a:pt x="73819" y="0"/>
                  </a:lnTo>
                  <a:lnTo>
                    <a:pt x="92869" y="14288"/>
                  </a:lnTo>
                  <a:lnTo>
                    <a:pt x="97631" y="78581"/>
                  </a:lnTo>
                  <a:lnTo>
                    <a:pt x="121444" y="73819"/>
                  </a:lnTo>
                  <a:lnTo>
                    <a:pt x="133350" y="95250"/>
                  </a:lnTo>
                  <a:lnTo>
                    <a:pt x="161925" y="85725"/>
                  </a:lnTo>
                  <a:lnTo>
                    <a:pt x="176212" y="100013"/>
                  </a:lnTo>
                  <a:lnTo>
                    <a:pt x="195262" y="102394"/>
                  </a:lnTo>
                  <a:lnTo>
                    <a:pt x="219075" y="128588"/>
                  </a:lnTo>
                  <a:lnTo>
                    <a:pt x="223837" y="207169"/>
                  </a:lnTo>
                  <a:lnTo>
                    <a:pt x="207169" y="238125"/>
                  </a:lnTo>
                  <a:lnTo>
                    <a:pt x="207169" y="252413"/>
                  </a:lnTo>
                  <a:lnTo>
                    <a:pt x="192881" y="276225"/>
                  </a:lnTo>
                  <a:lnTo>
                    <a:pt x="192881" y="295275"/>
                  </a:lnTo>
                  <a:lnTo>
                    <a:pt x="69056" y="304800"/>
                  </a:lnTo>
                  <a:lnTo>
                    <a:pt x="66675" y="278606"/>
                  </a:lnTo>
                  <a:lnTo>
                    <a:pt x="52387" y="254794"/>
                  </a:lnTo>
                  <a:lnTo>
                    <a:pt x="23812" y="188119"/>
                  </a:lnTo>
                  <a:lnTo>
                    <a:pt x="0" y="159544"/>
                  </a:lnTo>
                  <a:lnTo>
                    <a:pt x="2381" y="133350"/>
                  </a:lnTo>
                  <a:lnTo>
                    <a:pt x="57150" y="147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2060847"/>
              <a:ext cx="323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" name="직사각형 107"/>
          <p:cNvSpPr/>
          <p:nvPr/>
        </p:nvSpPr>
        <p:spPr>
          <a:xfrm>
            <a:off x="2342315" y="2737604"/>
            <a:ext cx="451097" cy="136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내보내기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528" y="800708"/>
            <a:ext cx="679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굳이 월별 세부 매입사항을 열어보지 않아도 내보낼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or PDF or EXCEL Export)</a:t>
            </a: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연간 모두 내보내기 버튼이 있어도 좋을 듯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1-2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내보내기 버튼 위에 마우스 올려둔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91886" y="1737360"/>
            <a:ext cx="8360229" cy="43559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세부내역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특정 월 요약버튼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3528" y="548680"/>
            <a:ext cx="868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달력을 만들어서 보여주는 등의 스크린도 괜찮을 듯 싶으나 오히려 엑셀 시트를 직접 편집하듯이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출력하고 직접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내용을 수정하도록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달력을 보여주고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를 추가할 수 있는 폼을 만드는 것 보다는 엑셀과 유사한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형태로 출력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삭제 등의 작업 시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낯설지 않으며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itchFamily="2" charset="2"/>
              </a:rPr>
              <a:t>직관적인듯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싶다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수정된 사항이 있으나 저장을 하지 않고 창을 닫는 경우 저장할 것인지 묻는다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569"/>
          <a:stretch>
            <a:fillRect/>
          </a:stretch>
        </p:blipFill>
        <p:spPr bwMode="auto">
          <a:xfrm>
            <a:off x="623888" y="3401893"/>
            <a:ext cx="7896225" cy="24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7" name="그룹 156"/>
          <p:cNvGrpSpPr/>
          <p:nvPr/>
        </p:nvGrpSpPr>
        <p:grpSpPr>
          <a:xfrm>
            <a:off x="3347864" y="1959992"/>
            <a:ext cx="2379643" cy="461665"/>
            <a:chOff x="752197" y="1595756"/>
            <a:chExt cx="2379643" cy="461665"/>
          </a:xfrm>
        </p:grpSpPr>
        <p:sp>
          <p:nvSpPr>
            <p:cNvPr id="149" name="TextBox 148"/>
            <p:cNvSpPr txBox="1"/>
            <p:nvPr/>
          </p:nvSpPr>
          <p:spPr>
            <a:xfrm>
              <a:off x="976717" y="1595756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 </a:t>
              </a:r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6200000">
              <a:off x="741313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 flipH="1">
              <a:off x="2984900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020272" y="3430741"/>
            <a:ext cx="648072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8" idx="2"/>
            <a:endCxn id="163" idx="0"/>
          </p:cNvCxnSpPr>
          <p:nvPr/>
        </p:nvCxnSpPr>
        <p:spPr>
          <a:xfrm>
            <a:off x="7344308" y="5879013"/>
            <a:ext cx="356981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4248" y="616704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과세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영세 선택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851920" y="3456265"/>
            <a:ext cx="88772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endCxn id="166" idx="0"/>
          </p:cNvCxnSpPr>
          <p:nvPr/>
        </p:nvCxnSpPr>
        <p:spPr>
          <a:xfrm flipH="1">
            <a:off x="3635896" y="5879013"/>
            <a:ext cx="684076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27784" y="61670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세액 대신 세율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받기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840" y="3456265"/>
            <a:ext cx="98678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endCxn id="169" idx="0"/>
          </p:cNvCxnSpPr>
          <p:nvPr/>
        </p:nvCxnSpPr>
        <p:spPr>
          <a:xfrm>
            <a:off x="5292080" y="5879013"/>
            <a:ext cx="396044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788024" y="616704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15816" y="2466608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  <a:r>
              <a:rPr lang="ko-KR" altLang="en-US" u="sng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간</a:t>
            </a:r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\5,555,555</a:t>
            </a:r>
          </a:p>
          <a:p>
            <a:pPr algn="ct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436096" y="3068960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내보내기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닫기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32460" y="4411980"/>
            <a:ext cx="7863840" cy="1752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>
            <a:endCxn id="181" idx="0"/>
          </p:cNvCxnSpPr>
          <p:nvPr/>
        </p:nvCxnSpPr>
        <p:spPr>
          <a:xfrm>
            <a:off x="1115616" y="4581128"/>
            <a:ext cx="360040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67544" y="5445224"/>
            <a:ext cx="201622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수정한 항목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Row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하이라이트 처리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2460" y="3467004"/>
            <a:ext cx="7863840" cy="225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1475656" y="2996952"/>
            <a:ext cx="216024" cy="46801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7544" y="2780928"/>
            <a:ext cx="2160240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</a:rPr>
              <a:t>Column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은 더블클릭으로 </a:t>
            </a:r>
            <a:r>
              <a:rPr lang="en-US" altLang="ko-KR" sz="900" b="1" dirty="0" smtClean="0">
                <a:solidFill>
                  <a:srgbClr val="7030A0"/>
                </a:solidFill>
              </a:rPr>
              <a:t>Sorting 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가능</a:t>
            </a:r>
            <a:endParaRPr lang="en-US" altLang="ko-KR" sz="9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2984"/>
            <a:ext cx="1809178" cy="1122297"/>
          </a:xfrm>
          <a:prstGeom prst="rect">
            <a:avLst/>
          </a:prstGeom>
          <a:solidFill>
            <a:schemeClr val="bg1"/>
          </a:solidFill>
          <a:ln>
            <a:solidFill>
              <a:srgbClr val="87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endParaRPr lang="en-US" altLang="ko-KR" sz="3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</a:p>
          <a:p>
            <a:pPr algn="ctr"/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(85</a:t>
            </a:r>
            <a:r>
              <a:rPr lang="ko-KR" altLang="en-US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  <a:p>
            <a:pPr algn="ctr"/>
            <a:endParaRPr lang="en-US" altLang="ko-KR" sz="7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매입총액 </a:t>
            </a:r>
            <a:r>
              <a:rPr lang="en-US" altLang="ko-KR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79,852,000</a:t>
            </a:r>
          </a:p>
          <a:p>
            <a:pPr algn="ctr"/>
            <a:endParaRPr lang="en-US" altLang="ko-KR" sz="2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95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공급가액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71,866,800</a:t>
            </a:r>
          </a:p>
          <a:p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 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세액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7,985,200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45566"/>
            <a:ext cx="2795966" cy="1532334"/>
          </a:xfrm>
          <a:prstGeom prst="roundRect">
            <a:avLst/>
          </a:prstGeom>
          <a:noFill/>
          <a:ln w="28575">
            <a:solidFill>
              <a:srgbClr val="87C7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200" dirty="0" err="1" smtClean="0">
                <a:latin typeface="나눔스퀘어 Bold" pitchFamily="50" charset="-127"/>
                <a:ea typeface="나눔스퀘어 Bold" pitchFamily="50" charset="-127"/>
              </a:rPr>
              <a:t>해야할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Data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월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거래 건수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매입 총액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공급가액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세액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→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한 달의 거래 요약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필요로 함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4151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SummaryButton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71600" y="2161888"/>
            <a:ext cx="7048232" cy="1339120"/>
            <a:chOff x="115988" y="2636912"/>
            <a:chExt cx="7048232" cy="1339120"/>
          </a:xfrm>
        </p:grpSpPr>
        <p:grpSp>
          <p:nvGrpSpPr>
            <p:cNvPr id="11" name="그룹 10"/>
            <p:cNvGrpSpPr/>
            <p:nvPr/>
          </p:nvGrpSpPr>
          <p:grpSpPr>
            <a:xfrm>
              <a:off x="115988" y="3081739"/>
              <a:ext cx="1359668" cy="894293"/>
              <a:chOff x="115988" y="3645024"/>
              <a:chExt cx="1359668" cy="89429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7316" y="3645024"/>
                <a:ext cx="597012" cy="643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15988" y="4293096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스퀘어 Bold" pitchFamily="50" charset="-127"/>
                    <a:ea typeface="나눔스퀘어 Bold" pitchFamily="50" charset="-127"/>
                  </a:rPr>
                  <a:t>매입실적</a:t>
                </a:r>
                <a:r>
                  <a:rPr lang="en-US" altLang="ko-KR" sz="1000" dirty="0" smtClean="0">
                    <a:latin typeface="나눔스퀘어 Bold" pitchFamily="50" charset="-127"/>
                    <a:ea typeface="나눔스퀘어 Bold" pitchFamily="50" charset="-127"/>
                  </a:rPr>
                  <a:t>\2019.xlsx</a:t>
                </a:r>
                <a:endParaRPr lang="ko-KR" altLang="en-US" sz="1000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08830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TradingWorkBook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837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WorkBook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82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File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155584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99586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XX 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ViewModel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ViewModel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46340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940084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PurchaseSalesInput</a:t>
              </a:r>
              <a:endParaRPr lang="ko-KR" altLang="en-US" sz="9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015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5407624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73598" y="3559668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</a:t>
              </a:r>
              <a:endParaRPr lang="ko-KR" altLang="en-US" sz="8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2587" y="3559668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Binding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79512" y="1916832"/>
            <a:ext cx="878497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4073" y="256277"/>
            <a:ext cx="3234392" cy="129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UserControl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만들게되면서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ViewModel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하기가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쉽지않음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4073" y="260648"/>
            <a:ext cx="323439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문제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1600" dirty="0" smtClean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9" name="직선 화살표 연결선 38"/>
          <p:cNvCxnSpPr>
            <a:stCxn id="29" idx="2"/>
          </p:cNvCxnSpPr>
          <p:nvPr/>
        </p:nvCxnSpPr>
        <p:spPr>
          <a:xfrm flipH="1">
            <a:off x="4499992" y="3300088"/>
            <a:ext cx="12309" cy="63296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7624" y="4221088"/>
            <a:ext cx="722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Trading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User Control </a:t>
            </a:r>
            <a:r>
              <a:rPr lang="ko-KR" altLang="en-US" dirty="0" smtClean="0"/>
              <a:t>에서 필요로 하는</a:t>
            </a:r>
            <a:endParaRPr lang="en-US" altLang="ko-KR" dirty="0" smtClean="0"/>
          </a:p>
          <a:p>
            <a:r>
              <a:rPr lang="ko-KR" altLang="en-US" dirty="0" smtClean="0"/>
              <a:t>다섯 가지 데이터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필드로 가지는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넘겨준다면</a:t>
            </a:r>
            <a:endParaRPr lang="en-US" altLang="ko-KR" dirty="0" smtClean="0"/>
          </a:p>
          <a:p>
            <a:r>
              <a:rPr lang="en-US" altLang="ko-KR" dirty="0" smtClean="0"/>
              <a:t>User Control</a:t>
            </a:r>
            <a:r>
              <a:rPr lang="ko-KR" altLang="en-US" dirty="0" smtClean="0"/>
              <a:t>의 종속성 속성으로 해당 클래스 타입을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8478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하나에</a:t>
            </a:r>
            <a:endParaRPr lang="en-US" altLang="ko-KR" dirty="0" smtClean="0"/>
          </a:p>
          <a:p>
            <a:r>
              <a:rPr lang="ko-KR" altLang="en-US" dirty="0" smtClean="0"/>
              <a:t>모든 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월의 매출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매입 데이터 저장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분산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1026" name="Picture 2" descr="D:\GitHub\konito_project\src\konito_project\Assets\konito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356992"/>
            <a:ext cx="8001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872</Words>
  <Application>Microsoft Office PowerPoint</Application>
  <PresentationFormat>화면 슬라이드 쇼(4:3)</PresentationFormat>
  <Paragraphs>281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</cp:lastModifiedBy>
  <cp:revision>47</cp:revision>
  <dcterms:created xsi:type="dcterms:W3CDTF">2019-01-09T16:12:02Z</dcterms:created>
  <dcterms:modified xsi:type="dcterms:W3CDTF">2019-01-13T11:44:52Z</dcterms:modified>
</cp:coreProperties>
</file>