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57" r:id="rId3"/>
    <p:sldId id="269" r:id="rId4"/>
    <p:sldId id="283" r:id="rId5"/>
    <p:sldId id="276" r:id="rId6"/>
    <p:sldId id="282" r:id="rId7"/>
    <p:sldId id="278" r:id="rId8"/>
    <p:sldId id="286" r:id="rId9"/>
    <p:sldId id="271" r:id="rId10"/>
    <p:sldId id="285" r:id="rId11"/>
    <p:sldId id="284" r:id="rId12"/>
    <p:sldId id="287" r:id="rId13"/>
    <p:sldId id="288" r:id="rId14"/>
    <p:sldId id="291" r:id="rId15"/>
    <p:sldId id="274" r:id="rId16"/>
    <p:sldId id="292" r:id="rId17"/>
    <p:sldId id="293" r:id="rId18"/>
    <p:sldId id="294" r:id="rId19"/>
    <p:sldId id="296" r:id="rId20"/>
    <p:sldId id="264" r:id="rId21"/>
    <p:sldId id="290" r:id="rId22"/>
    <p:sldId id="289" r:id="rId23"/>
    <p:sldId id="295" r:id="rId24"/>
    <p:sldId id="297" r:id="rId25"/>
    <p:sldId id="266" r:id="rId26"/>
    <p:sldId id="299" r:id="rId27"/>
    <p:sldId id="298" r:id="rId28"/>
    <p:sldId id="300" r:id="rId29"/>
    <p:sldId id="302" r:id="rId30"/>
    <p:sldId id="301" r:id="rId31"/>
    <p:sldId id="304" r:id="rId32"/>
    <p:sldId id="306" r:id="rId33"/>
    <p:sldId id="305" r:id="rId34"/>
    <p:sldId id="267" r:id="rId35"/>
    <p:sldId id="277" r:id="rId36"/>
    <p:sldId id="308" r:id="rId3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31498E67-CEA0-4571-B7AB-26A2113144F6}" type="presOf" srcId="{FBA29113-7A70-4E0E-B036-871C49B835F1}" destId="{8734DFB3-ADD8-4FD2-87D8-1981AA0ADD0B}" srcOrd="0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2020년 6월 14일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6월 14일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2869989-EB00-4EE7-BCB5-25BDC5BB29F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773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71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943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4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64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2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390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40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320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252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36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12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52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32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17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1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03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8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 smtClean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pPr/>
              <a:t>2020년 6월 14일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8EB6286-0DE7-4336-9826-977AD102FCF2}" type="datetime4">
              <a:rPr lang="ko-KR" altLang="en-US" smtClean="0"/>
              <a:pPr/>
              <a:t>2020년 6월 14일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6월 14일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498C52F-1DF1-4226-BAB6-C1E2EE4C9D62}" type="datetime4">
              <a:rPr lang="ko-KR" altLang="en-US" smtClean="0"/>
              <a:pPr/>
              <a:t>2020년 6월 14일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B1E1FFC-F755-4558-8D3C-A157D1A01A8A}" type="datetime4">
              <a:rPr lang="ko-KR" altLang="en-US" smtClean="0"/>
              <a:pPr/>
              <a:t>2020년 6월 14일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6월 14일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3CB1B8F-A14A-4BE4-A9B9-3B263F04145C}" type="datetime4">
              <a:rPr lang="ko-KR" altLang="en-US" smtClean="0"/>
              <a:pPr/>
              <a:t>2020년 6월 14일</a:t>
            </a:fld>
            <a:endParaRPr lang="ko-KR" altLang="en-US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B9196A3-957C-4113-A568-B6ED9AEA3D01}" type="datetime4">
              <a:rPr lang="ko-KR" altLang="en-US" smtClean="0"/>
              <a:pPr/>
              <a:t>2020년 6월 14일</a:t>
            </a:fld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8BEB146-D335-4DA5-9826-58595BCDBE2E}" type="datetime4">
              <a:rPr lang="ko-KR" altLang="en-US" smtClean="0"/>
              <a:pPr/>
              <a:t>2020년 6월 14일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lphasis/light-weight-cnn-lb-0-7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media" Target="../media/media5.wav"/><Relationship Id="rId7" Type="http://schemas.openxmlformats.org/officeDocument/2006/relationships/image" Target="../media/image20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5.wav"/><Relationship Id="rId9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ha-AI/DACON-semiconductor-competition/blob/feature/dev/keras_process6.ipynb" TargetMode="External"/><Relationship Id="rId3" Type="http://schemas.openxmlformats.org/officeDocument/2006/relationships/hyperlink" Target="https://m.blog.naver.com/PostView.nhn?blogId=sk4683&amp;logNo=40051548471&amp;proxyReferer=https://www.google.com/" TargetMode="External"/><Relationship Id="rId7" Type="http://schemas.openxmlformats.org/officeDocument/2006/relationships/hyperlink" Target="https://github.com/GyuYoungCho/Deep_learning/blob/master/audio/audio_deep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vids1992/speech-representation-and-data-exploration" TargetMode="External"/><Relationship Id="rId5" Type="http://schemas.openxmlformats.org/officeDocument/2006/relationships/hyperlink" Target="https://www.kaggle.com/alphasis/light-weight-cnn-lb-0-74" TargetMode="External"/><Relationship Id="rId4" Type="http://schemas.openxmlformats.org/officeDocument/2006/relationships/hyperlink" Target="https://towardsdatascience.com/kaggle-tensorflow-speech-recognition-challenge-b46a3bca250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ensorflow-speech-recognition-challen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6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음성 데이터 분류하기</a:t>
            </a:r>
            <a:endParaRPr lang="ko-KR" alt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en-US" altLang="ko-KR" dirty="0" smtClean="0"/>
              <a:t>12151487 </a:t>
            </a:r>
            <a:r>
              <a:rPr lang="ko-KR" altLang="en-US" dirty="0" smtClean="0"/>
              <a:t>조규영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7835" y="0"/>
            <a:ext cx="9601200" cy="1142385"/>
          </a:xfrm>
        </p:spPr>
        <p:txBody>
          <a:bodyPr/>
          <a:lstStyle/>
          <a:p>
            <a:r>
              <a:rPr lang="en-US" altLang="ko-KR" dirty="0" smtClean="0"/>
              <a:t>ex) no </a:t>
            </a:r>
            <a:endParaRPr lang="ko-KR" altLang="en-US" dirty="0"/>
          </a:p>
        </p:txBody>
      </p:sp>
      <p:pic>
        <p:nvPicPr>
          <p:cNvPr id="3" name="sam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58164" y="1308547"/>
            <a:ext cx="487363" cy="487363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57835" y="3591821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sampling as 4000</a:t>
            </a:r>
            <a:endParaRPr lang="ko-KR" altLang="en-US" dirty="0"/>
          </a:p>
        </p:txBody>
      </p:sp>
      <p:pic>
        <p:nvPicPr>
          <p:cNvPr id="5" name="sam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58162" y="4900369"/>
            <a:ext cx="487363" cy="48736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57835" y="179591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sampling as 8000</a:t>
            </a:r>
            <a:endParaRPr lang="ko-KR" altLang="en-US" dirty="0"/>
          </a:p>
        </p:txBody>
      </p:sp>
      <p:pic>
        <p:nvPicPr>
          <p:cNvPr id="8" name="sam6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58163" y="3238856"/>
            <a:ext cx="487363" cy="4873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5854" y="854282"/>
            <a:ext cx="5647292" cy="3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0" dirty="0" smtClean="0"/>
              <a:t>Normalization </a:t>
            </a:r>
            <a:r>
              <a:rPr lang="en-US" altLang="ko-KR" b="0" dirty="0"/>
              <a:t>&amp; Quantization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2765081"/>
            <a:ext cx="7572907" cy="2242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212121"/>
                </a:solidFill>
                <a:latin typeface="나눔고딕" panose="020D0604000000000000" pitchFamily="50" charset="-127"/>
              </a:rPr>
              <a:t>진폭을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기준으로 시그널의 값을 조절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함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. 이산적인 구간으로 나누고,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signal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 데이터의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진폭을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반올림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212121"/>
                </a:solidFill>
                <a:latin typeface="나눔고딕" panose="020D0604000000000000" pitchFamily="50" charset="-127"/>
              </a:rPr>
              <a:t>-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위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값들은 보통 -1.0 ~ 1.0 영역으로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scaling되기도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함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나눔고딕" panose="020D0604000000000000" pitchFamily="50" charset="-127"/>
              </a:rPr>
              <a:t>.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212121"/>
              </a:solidFill>
              <a:latin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 smtClean="0">
                <a:solidFill>
                  <a:srgbClr val="212121"/>
                </a:solidFill>
                <a:latin typeface="나눔고딕" panose="020D0604000000000000" pitchFamily="50" charset="-127"/>
              </a:rPr>
              <a:t> </a:t>
            </a:r>
            <a:r>
              <a:rPr lang="en-US" altLang="ko-KR" dirty="0" smtClean="0"/>
              <a:t>quantization</a:t>
            </a:r>
            <a:r>
              <a:rPr lang="en-US" altLang="ko-KR" dirty="0"/>
              <a:t> </a:t>
            </a:r>
            <a:r>
              <a:rPr lang="ko-KR" altLang="en-US" dirty="0"/>
              <a:t>하면 음질은 떨어지지만 </a:t>
            </a:r>
            <a:r>
              <a:rPr lang="en-US" altLang="ko-KR" dirty="0"/>
              <a:t>light</a:t>
            </a:r>
            <a:r>
              <a:rPr lang="ko-KR" altLang="en-US" dirty="0"/>
              <a:t>한 </a:t>
            </a:r>
            <a:r>
              <a:rPr lang="ko-KR" altLang="en-US" dirty="0" err="1"/>
              <a:t>자료형이</a:t>
            </a:r>
            <a:r>
              <a:rPr lang="ko-KR" altLang="en-US" dirty="0"/>
              <a:t> 됨</a:t>
            </a:r>
            <a:r>
              <a:rPr lang="en-US" altLang="ko-KR" dirty="0" smtClean="0"/>
              <a:t>.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1953" y="624876"/>
            <a:ext cx="9601200" cy="1142385"/>
          </a:xfrm>
        </p:spPr>
        <p:txBody>
          <a:bodyPr/>
          <a:lstStyle/>
          <a:p>
            <a:r>
              <a:rPr lang="en-US" altLang="ko-KR" dirty="0" smtClean="0"/>
              <a:t>ex) no (normalization)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281953" y="293910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tx2"/>
                </a:solidFill>
              </a:rPr>
              <a:t>크게 차이는 없음</a:t>
            </a:r>
            <a:r>
              <a:rPr lang="en-US" altLang="ko-KR" sz="20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tx2"/>
                </a:solidFill>
              </a:rPr>
              <a:t>quantization</a:t>
            </a:r>
            <a:r>
              <a:rPr lang="ko-KR" altLang="en-US" sz="2000" dirty="0" smtClean="0">
                <a:solidFill>
                  <a:schemeClr val="tx2"/>
                </a:solidFill>
              </a:rPr>
              <a:t>은 큰 데이터가 아니면 굳이 하진 않음</a:t>
            </a:r>
            <a:r>
              <a:rPr lang="en-US" altLang="ko-KR" sz="2000" dirty="0" smtClean="0">
                <a:solidFill>
                  <a:schemeClr val="tx2"/>
                </a:solidFill>
              </a:rPr>
              <a:t>.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pic>
        <p:nvPicPr>
          <p:cNvPr id="7" name="sam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53031" y="202158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0" dirty="0"/>
              <a:t>Fourier transform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4741" y="1882589"/>
            <a:ext cx="9941859" cy="1452282"/>
          </a:xfrm>
        </p:spPr>
        <p:txBody>
          <a:bodyPr/>
          <a:lstStyle/>
          <a:p>
            <a:r>
              <a:rPr lang="ko-KR" altLang="en-US" dirty="0"/>
              <a:t> 임의의 입력 신호를 다양한 주파수를 갖는 </a:t>
            </a:r>
            <a:r>
              <a:rPr lang="ko-KR" altLang="en-US" dirty="0" smtClean="0"/>
              <a:t>주기 함수</a:t>
            </a:r>
            <a:r>
              <a:rPr lang="en-US" altLang="ko-KR" dirty="0"/>
              <a:t>(</a:t>
            </a:r>
            <a:r>
              <a:rPr lang="ko-KR" altLang="en-US" dirty="0"/>
              <a:t>복수 지수함수</a:t>
            </a:r>
            <a:r>
              <a:rPr lang="en-US" altLang="ko-KR" dirty="0"/>
              <a:t>)</a:t>
            </a:r>
            <a:r>
              <a:rPr lang="ko-KR" altLang="en-US" dirty="0"/>
              <a:t>들의 합으로 분해하여 표현하는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r>
              <a:rPr lang="ko-KR" altLang="en-US" dirty="0" smtClean="0"/>
              <a:t>일반적으로 </a:t>
            </a:r>
            <a:r>
              <a:rPr lang="ko-KR" altLang="en-US" dirty="0" smtClean="0"/>
              <a:t>음악이나 </a:t>
            </a:r>
            <a:r>
              <a:rPr lang="ko-KR" altLang="en-US" dirty="0"/>
              <a:t>목소리 같은 </a:t>
            </a:r>
            <a:r>
              <a:rPr lang="ko-KR" altLang="en-US" dirty="0" smtClean="0"/>
              <a:t>데이터는</a:t>
            </a:r>
            <a:r>
              <a:rPr lang="en-US" altLang="ko-KR" dirty="0" smtClean="0"/>
              <a:t>complex tone</a:t>
            </a:r>
            <a:r>
              <a:rPr lang="ko-KR" altLang="en-US" dirty="0" smtClean="0"/>
              <a:t>으로 여러 개의 주파수 영역이 </a:t>
            </a:r>
            <a:r>
              <a:rPr lang="ko-KR" altLang="en-US" dirty="0"/>
              <a:t>합쳐진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이러한 주파수를 분리하는 것이 주요 아이디어 </a:t>
            </a: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295400" y="298259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b="0" dirty="0" smtClean="0"/>
              <a:t>STFT(Short-Time Fourier Transform)</a:t>
            </a:r>
            <a:endParaRPr lang="en-US" altLang="ko-KR" b="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54741" y="4361330"/>
            <a:ext cx="9941859" cy="145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 임의의 입력 신호를 다양한 주파수를 갖는 주기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복수 지수함수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들의 합으로 분해하여 표현하는 것</a:t>
            </a:r>
            <a:endParaRPr lang="en-US" altLang="ko-KR" dirty="0" smtClean="0"/>
          </a:p>
          <a:p>
            <a:r>
              <a:rPr lang="ko-KR" altLang="en-US" dirty="0"/>
              <a:t> 데이터를 일정한 시간 구간 </a:t>
            </a:r>
            <a:r>
              <a:rPr lang="en-US" altLang="ko-KR" dirty="0"/>
              <a:t>(window size)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각 구간에 대해서 스펙트럼을 </a:t>
            </a:r>
            <a:r>
              <a:rPr lang="ko-KR" altLang="en-US" dirty="0" smtClean="0"/>
              <a:t>구하는 것이라 할 수 있음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757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5" y="1077165"/>
            <a:ext cx="8736792" cy="805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5424" y="2474258"/>
            <a:ext cx="10892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ea typeface="나눔고딕" panose="020D0604000000000000" pitchFamily="50" charset="-127"/>
              </a:rPr>
              <a:t>window size </a:t>
            </a:r>
            <a:r>
              <a:rPr lang="ko-KR" altLang="en-US" sz="2000" dirty="0" smtClean="0">
                <a:ea typeface="나눔고딕" panose="020D0604000000000000" pitchFamily="50" charset="-127"/>
              </a:rPr>
              <a:t>크기만큼 나눠지는 개념</a:t>
            </a:r>
            <a:endParaRPr lang="en-US" altLang="ko-KR" sz="2000" dirty="0" smtClean="0"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ea typeface="나눔고딕" panose="020D0604000000000000" pitchFamily="50" charset="-127"/>
              </a:rPr>
              <a:t>hop_length</a:t>
            </a:r>
            <a:r>
              <a:rPr lang="en-US" altLang="ko-KR" sz="2000" dirty="0" smtClean="0">
                <a:ea typeface="나눔고딕" panose="020D0604000000000000" pitchFamily="50" charset="-127"/>
              </a:rPr>
              <a:t> : </a:t>
            </a:r>
            <a:r>
              <a:rPr lang="ko-KR" altLang="en-US" sz="2000" dirty="0" smtClean="0">
                <a:ea typeface="나눔고딕" panose="020D0604000000000000" pitchFamily="50" charset="-127"/>
              </a:rPr>
              <a:t>겹쳐지는 정도</a:t>
            </a:r>
            <a:endParaRPr lang="en-US" altLang="ko-KR" sz="2000" dirty="0" smtClean="0"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ea typeface="나눔고딕" panose="020D0604000000000000" pitchFamily="50" charset="-127"/>
              </a:rPr>
              <a:t>허수부를</a:t>
            </a:r>
            <a:r>
              <a:rPr lang="ko-KR" altLang="en-US" sz="2000" dirty="0" smtClean="0">
                <a:ea typeface="나눔고딕" panose="020D0604000000000000" pitchFamily="50" charset="-127"/>
              </a:rPr>
              <a:t> 날리기 위해 절대값의 제곱 취함</a:t>
            </a:r>
            <a:endParaRPr lang="en-US" altLang="ko-KR" sz="2000" dirty="0" smtClean="0"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ea typeface="나눔고딕" panose="020D0604000000000000" pitchFamily="50" charset="-127"/>
              </a:rPr>
              <a:t>단위를 </a:t>
            </a:r>
            <a:r>
              <a:rPr lang="en-US" altLang="ko-KR" sz="2000" dirty="0" smtClean="0">
                <a:ea typeface="나눔고딕" panose="020D0604000000000000" pitchFamily="50" charset="-127"/>
              </a:rPr>
              <a:t>Db(</a:t>
            </a:r>
            <a:r>
              <a:rPr lang="ko-KR" altLang="en-US" sz="2000" dirty="0" smtClean="0">
                <a:ea typeface="나눔고딕" panose="020D0604000000000000" pitchFamily="50" charset="-127"/>
              </a:rPr>
              <a:t>데시벨</a:t>
            </a:r>
            <a:r>
              <a:rPr lang="en-US" altLang="ko-KR" sz="2000" dirty="0" smtClean="0"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ea typeface="나눔고딕" panose="020D0604000000000000" pitchFamily="50" charset="-127"/>
              </a:rPr>
              <a:t>로 바꿈</a:t>
            </a:r>
            <a:endParaRPr lang="en-US" altLang="ko-KR" sz="2000" dirty="0" smtClean="0"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ea typeface="나눔고딕" panose="020D0604000000000000" pitchFamily="50" charset="-127"/>
              </a:rPr>
              <a:t>513</a:t>
            </a:r>
            <a:r>
              <a:rPr lang="ko-KR" altLang="en-US" sz="2000" dirty="0" smtClean="0">
                <a:ea typeface="나눔고딕" panose="020D0604000000000000" pitchFamily="50" charset="-127"/>
              </a:rPr>
              <a:t>개의 </a:t>
            </a:r>
            <a:r>
              <a:rPr lang="en-US" altLang="ko-KR" sz="2000" dirty="0" smtClean="0">
                <a:ea typeface="나눔고딕" panose="020D0604000000000000" pitchFamily="50" charset="-127"/>
              </a:rPr>
              <a:t>frequency </a:t>
            </a:r>
            <a:r>
              <a:rPr lang="ko-KR" altLang="en-US" sz="2000" dirty="0" smtClean="0">
                <a:ea typeface="나눔고딕" panose="020D0604000000000000" pitchFamily="50" charset="-127"/>
              </a:rPr>
              <a:t>차원</a:t>
            </a:r>
            <a:endParaRPr lang="en-US" altLang="ko-KR" sz="2000" dirty="0"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16" y="3994336"/>
            <a:ext cx="6235513" cy="2374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601" y="2474258"/>
            <a:ext cx="1305486" cy="9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0" dirty="0" smtClean="0"/>
              <a:t>Mel – Spectrogram(Scale)</a:t>
            </a:r>
            <a:endParaRPr lang="en-US" altLang="ko-KR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주파수 영역을 </a:t>
            </a:r>
            <a:r>
              <a:rPr lang="en-US" altLang="ko-KR" dirty="0" smtClean="0"/>
              <a:t>Scaling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linear scale</a:t>
            </a:r>
            <a:r>
              <a:rPr lang="ko-KR" altLang="en-US" dirty="0" smtClean="0"/>
              <a:t>이 아닌 </a:t>
            </a:r>
            <a:r>
              <a:rPr lang="en-US" altLang="ko-KR" dirty="0" err="1" smtClean="0"/>
              <a:t>mel</a:t>
            </a:r>
            <a:r>
              <a:rPr lang="en-US" altLang="ko-KR" dirty="0" smtClean="0"/>
              <a:t> scale (</a:t>
            </a:r>
            <a:r>
              <a:rPr lang="ko-KR" altLang="en-US" dirty="0" smtClean="0"/>
              <a:t>인접한 소리를 구분하기 어렵기 때문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23" y="3699621"/>
            <a:ext cx="8105775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564" y="4691809"/>
            <a:ext cx="1806389" cy="11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1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87" y="709893"/>
            <a:ext cx="8324850" cy="2990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2" y="3700743"/>
            <a:ext cx="8543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9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0" dirty="0" smtClean="0"/>
              <a:t>MFCC</a:t>
            </a:r>
            <a:endParaRPr lang="en-US" altLang="ko-KR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Mel-log-Spectrum 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list 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전체에 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DCT(Discrete Cosine transform) </a:t>
            </a:r>
            <a:r>
              <a:rPr lang="ko-KR" altLang="en-US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</a:t>
            </a:r>
            <a:endParaRPr lang="en-US" altLang="ko-KR" dirty="0" smtClean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저주파에 에너지가 집중</a:t>
            </a:r>
            <a:r>
              <a:rPr lang="en-US" altLang="ko-KR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고주파 영역 에너지 감소</a:t>
            </a:r>
            <a:endParaRPr lang="en-US" altLang="ko-KR" dirty="0" smtClean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에너지들 사이의 상관관계를 분리하는 역할을 함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얻어진 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Coefficients 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앞에서부터 </a:t>
            </a: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개만 남기고 </a:t>
            </a:r>
            <a:r>
              <a:rPr lang="ko-KR" altLang="en-US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</a:t>
            </a:r>
            <a:r>
              <a:rPr lang="ko-KR" altLang="en-US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림</a:t>
            </a:r>
            <a:r>
              <a:rPr lang="en-US" altLang="ko-KR" dirty="0" smtClean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Tx/>
              <a:buChar char="-"/>
            </a:pPr>
            <a:r>
              <a:rPr lang="en-US" altLang="ko-KR" dirty="0" smtClean="0"/>
              <a:t>delta-</a:t>
            </a:r>
            <a:r>
              <a:rPr lang="en-US" altLang="ko-KR" dirty="0" err="1" smtClean="0"/>
              <a:t>mfcc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파동의 형태 고려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미분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27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91" y="2022892"/>
            <a:ext cx="11074507" cy="40820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35" y="639575"/>
            <a:ext cx="2294064" cy="10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0" dirty="0" smtClean="0"/>
              <a:t>add work</a:t>
            </a:r>
            <a:endParaRPr lang="en-US" altLang="ko-KR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background noise </a:t>
            </a:r>
            <a:r>
              <a:rPr lang="ko-KR" altLang="en-US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폴더에는</a:t>
            </a:r>
            <a:r>
              <a:rPr lang="en-US" altLang="ko-KR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 6</a:t>
            </a:r>
            <a:r>
              <a:rPr lang="ko-KR" altLang="en-US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개의 </a:t>
            </a:r>
            <a:r>
              <a:rPr lang="en-US" altLang="ko-KR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분 가량의 파일이 들어 있었음 </a:t>
            </a:r>
            <a:r>
              <a:rPr lang="en-US" altLang="ko-KR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-&gt; 1</a:t>
            </a:r>
            <a:r>
              <a:rPr lang="ko-KR" altLang="en-US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초 단위로 쪼갠 후 </a:t>
            </a:r>
            <a:r>
              <a:rPr lang="en-US" altLang="ko-KR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silence </a:t>
            </a:r>
            <a:r>
              <a:rPr lang="ko-KR" altLang="en-US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폴더를 만들어 저장</a:t>
            </a:r>
            <a:endParaRPr lang="en-US" altLang="ko-KR" dirty="0" smtClean="0">
              <a:solidFill>
                <a:srgbClr val="000000"/>
              </a:solidFill>
              <a:ea typeface="Apple SD Gothic Neo" panose="02000300000000000000" pitchFamily="2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초가 되지 않는 파일 다수 존재 </a:t>
            </a:r>
            <a:r>
              <a:rPr lang="en-US" altLang="ko-KR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-&gt; padding </a:t>
            </a:r>
            <a:r>
              <a:rPr lang="ko-KR" altLang="en-US" dirty="0" smtClean="0">
                <a:solidFill>
                  <a:srgbClr val="000000"/>
                </a:solidFill>
                <a:ea typeface="Apple SD Gothic Neo" panose="02000300000000000000" pitchFamily="2" charset="-127"/>
              </a:rPr>
              <a:t>작업</a:t>
            </a:r>
            <a:endParaRPr lang="en-US" altLang="ko-KR" dirty="0" smtClean="0">
              <a:solidFill>
                <a:srgbClr val="000000"/>
              </a:solidFill>
              <a:ea typeface="Apple SD Gothic Neo" panose="02000300000000000000" pitchFamily="2" charset="-127"/>
            </a:endParaRPr>
          </a:p>
          <a:p>
            <a:endParaRPr lang="en-US" altLang="ko-KR" dirty="0">
              <a:solidFill>
                <a:srgbClr val="000000"/>
              </a:solidFill>
              <a:ea typeface="Apple SD Gothic Neo" panose="02000300000000000000" pitchFamily="2" charset="-127"/>
            </a:endParaRPr>
          </a:p>
          <a:p>
            <a:endParaRPr lang="en-US" altLang="ko-KR" dirty="0" smtClean="0">
              <a:solidFill>
                <a:srgbClr val="000000"/>
              </a:solidFill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목적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처리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아쉬운 점 및 개선 방향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rtl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final processing</a:t>
            </a:r>
            <a:endParaRPr lang="ko-KR" altLang="en-US" dirty="0"/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98792"/>
              </p:ext>
            </p:extLst>
          </p:nvPr>
        </p:nvGraphicFramePr>
        <p:xfrm>
          <a:off x="811306" y="1646238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2874028" y="2346509"/>
            <a:ext cx="793377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32329" y="2245659"/>
            <a:ext cx="1945342" cy="18422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93846" y="1889310"/>
            <a:ext cx="1461247" cy="1438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초 이하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padding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808007" y="2346510"/>
            <a:ext cx="793377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3850" y="1889311"/>
            <a:ext cx="1461247" cy="1438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샘플링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8947335" y="2346509"/>
            <a:ext cx="793377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273178" y="1889310"/>
            <a:ext cx="1461247" cy="1438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STFT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874028" y="4129971"/>
            <a:ext cx="793377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93846" y="3672772"/>
            <a:ext cx="1461247" cy="1438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Mel -scale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808007" y="4129972"/>
            <a:ext cx="793377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33850" y="3672773"/>
            <a:ext cx="1461247" cy="1438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단위로 </a:t>
            </a:r>
            <a:r>
              <a:rPr lang="ko-KR" altLang="en-US" sz="1400" dirty="0" smtClean="0">
                <a:solidFill>
                  <a:schemeClr val="tx1"/>
                </a:solidFill>
              </a:rPr>
              <a:t>바꾸기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73178" y="3672772"/>
            <a:ext cx="1461247" cy="1438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mfcc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(delta)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data split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validation_list.txt, testing_list.txt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validation, test </a:t>
            </a:r>
            <a:r>
              <a:rPr lang="ko-KR" altLang="en-US" dirty="0" smtClean="0"/>
              <a:t>로 사용할 파일 리스트가 있어서 파일을 이용해 나눔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88" y="3886200"/>
            <a:ext cx="4219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695597" y="7239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참고 사이트에 있는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 모델로 학습을 해보고 새로운 모델을 만들어 학습해 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3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CNN(2D)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4540624" cy="380999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www.kaggle.com/alphasis/light-weight-cnn-lb-0-74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모델 일부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loss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categorical_crossentropy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optimizer : Adam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0"/>
            <a:ext cx="272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9332"/>
            <a:ext cx="4028884" cy="54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callback function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9220200" cy="3809999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학습 과정의 특정 단계에서 </a:t>
            </a:r>
            <a:r>
              <a:rPr lang="ko-KR" altLang="en-US" dirty="0" smtClean="0"/>
              <a:t>적용하는 함수 세트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b="1" dirty="0" err="1" smtClean="0"/>
              <a:t>EarlyStopping</a:t>
            </a:r>
            <a:r>
              <a:rPr lang="en-US" altLang="ko-KR" b="1" dirty="0" smtClean="0"/>
              <a:t> :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만큼 학습 개선이 이루어지지 않으면 학습을 멈춤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ReduceLROnPlateau</a:t>
            </a:r>
            <a:r>
              <a:rPr lang="en-US" altLang="ko-KR" b="1" dirty="0" smtClean="0"/>
              <a:t> </a:t>
            </a:r>
            <a:r>
              <a:rPr lang="en-US" altLang="ko-KR" b="1" dirty="0"/>
              <a:t>: </a:t>
            </a:r>
            <a:r>
              <a:rPr lang="ko-KR" altLang="en-US" dirty="0" smtClean="0"/>
              <a:t>학습 </a:t>
            </a:r>
            <a:r>
              <a:rPr lang="ko-KR" altLang="en-US" dirty="0"/>
              <a:t>개선이 이루어지지 </a:t>
            </a:r>
            <a:r>
              <a:rPr lang="ko-KR" altLang="en-US" dirty="0" smtClean="0"/>
              <a:t>않을 때 </a:t>
            </a:r>
            <a:r>
              <a:rPr lang="en-US" altLang="ko-KR" dirty="0" smtClean="0"/>
              <a:t>learning rate</a:t>
            </a:r>
            <a:r>
              <a:rPr lang="ko-KR" altLang="en-US" dirty="0" smtClean="0"/>
              <a:t>를 줄임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dirty="0" smtClean="0"/>
              <a:t>개선이 되지 않았을 때 </a:t>
            </a:r>
            <a:r>
              <a:rPr lang="en-US" altLang="ko-KR" dirty="0" smtClean="0"/>
              <a:t>learning rate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0.8</a:t>
            </a:r>
            <a:r>
              <a:rPr lang="ko-KR" altLang="en-US" dirty="0" smtClean="0"/>
              <a:t>을 곱하고 </a:t>
            </a:r>
            <a:r>
              <a:rPr lang="en-US" altLang="ko-KR" dirty="0" smtClean="0"/>
              <a:t>3 epoch </a:t>
            </a:r>
            <a:r>
              <a:rPr lang="ko-KR" altLang="en-US" dirty="0" smtClean="0"/>
              <a:t>동안 개선이 되지 않으면 학습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1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CNN(2D)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layer </a:t>
            </a:r>
            <a:r>
              <a:rPr lang="ko-KR" altLang="en-US" dirty="0" smtClean="0"/>
              <a:t>수 변경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(1 – 8 – 16)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(1 – 16 – 32)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11153" y="564776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 : 0.3402  accuracy : 0.9153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17277" y="564776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 : 0.3127  accuracy : 0.8941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8564" y="5647765"/>
            <a:ext cx="10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:</a:t>
            </a:r>
            <a:endParaRPr lang="ko-KR" altLang="en-US" dirty="0"/>
          </a:p>
        </p:txBody>
      </p:sp>
      <p:pic>
        <p:nvPicPr>
          <p:cNvPr id="20" name="내용 개체 틀 1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0" y="2917071"/>
            <a:ext cx="4572000" cy="2460546"/>
          </a:xfrm>
          <a:prstGeom prst="rect">
            <a:avLst/>
          </a:prstGeom>
        </p:spPr>
      </p:pic>
      <p:pic>
        <p:nvPicPr>
          <p:cNvPr id="22" name="내용 개체 틀 2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95400" y="2887256"/>
            <a:ext cx="4572000" cy="25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err="1" smtClean="0"/>
              <a:t>regularizers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(l2)</a:t>
            </a:r>
            <a:endParaRPr lang="en-US" altLang="ko-KR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458" y="1846730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69" y="1646238"/>
            <a:ext cx="7743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결과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4782671" cy="3809999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정확도가 대략 </a:t>
            </a:r>
            <a:r>
              <a:rPr lang="en-US" altLang="ko-KR" dirty="0" smtClean="0"/>
              <a:t>90</a:t>
            </a:r>
            <a:r>
              <a:rPr lang="ko-KR" altLang="en-US" dirty="0" smtClean="0"/>
              <a:t>퍼 정도로 잘 맞추는 편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비슷한 발음인 </a:t>
            </a:r>
            <a:r>
              <a:rPr lang="en-US" altLang="ko-KR" dirty="0"/>
              <a:t>go</a:t>
            </a:r>
            <a:r>
              <a:rPr lang="ko-KR" altLang="en-US" dirty="0"/>
              <a:t>와</a:t>
            </a:r>
            <a:r>
              <a:rPr lang="en-US" altLang="ko-KR" dirty="0"/>
              <a:t> no, </a:t>
            </a:r>
            <a:r>
              <a:rPr lang="ko-KR" altLang="en-US" dirty="0"/>
              <a:t>그 외 </a:t>
            </a:r>
            <a:r>
              <a:rPr lang="en-US" altLang="ko-KR" dirty="0"/>
              <a:t>unknown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개의 단어의 발음과 비슷한 단어들의 </a:t>
            </a:r>
            <a:r>
              <a:rPr lang="ko-KR" altLang="en-US" dirty="0" err="1"/>
              <a:t>오분류</a:t>
            </a:r>
            <a:r>
              <a:rPr lang="ko-KR" altLang="en-US" dirty="0"/>
              <a:t> 정도가 높은 편임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mel</a:t>
            </a:r>
            <a:r>
              <a:rPr lang="en-US" altLang="ko-KR" dirty="0" smtClean="0"/>
              <a:t> – scale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mfcc</a:t>
            </a:r>
            <a:r>
              <a:rPr lang="ko-KR" altLang="en-US" dirty="0" smtClean="0"/>
              <a:t>의 사용으로 학습 시간이 많이 줄었고 성능도 보장됨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62" y="255495"/>
            <a:ext cx="543887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data augmentation</a:t>
            </a:r>
            <a:endParaRPr lang="en-US" altLang="ko-KR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458" y="1846730"/>
            <a:ext cx="10148048" cy="4029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change_pitch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옥타브를 높이거나 낮춰서 새로운 데이터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stretch : </a:t>
            </a:r>
            <a:r>
              <a:rPr lang="ko-KR" altLang="en-US" dirty="0" smtClean="0"/>
              <a:t> 소리 빨리 감기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느리게 재생 효과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2347" y="4299138"/>
            <a:ext cx="6785442" cy="1481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2347" y="2275357"/>
            <a:ext cx="6825502" cy="1416782"/>
          </a:xfrm>
          <a:prstGeom prst="rect">
            <a:avLst/>
          </a:prstGeom>
        </p:spPr>
      </p:pic>
      <p:pic>
        <p:nvPicPr>
          <p:cNvPr id="8" name="sam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339996" y="4435101"/>
            <a:ext cx="487363" cy="487363"/>
          </a:xfrm>
          <a:prstGeom prst="rect">
            <a:avLst/>
          </a:prstGeom>
        </p:spPr>
      </p:pic>
      <p:pic>
        <p:nvPicPr>
          <p:cNvPr id="9" name="sam9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325757" y="265355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 smtClean="0"/>
              <a:t>Resnet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function</a:t>
            </a:r>
            <a:endParaRPr lang="en-US" altLang="ko-KR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458" y="1846730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57972"/>
            <a:ext cx="4203688" cy="2346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57" y="2157972"/>
            <a:ext cx="6132259" cy="23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 데이터 처리하는 방법을 배워 활용해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보고 싶었음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음성 데이터를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DNN, 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 smtClean="0"/>
              <a:t>Autoencoder</a:t>
            </a:r>
            <a:endParaRPr lang="en-US" altLang="ko-KR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458" y="1846730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58" y="1846730"/>
            <a:ext cx="4105625" cy="31012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246" y="2006694"/>
            <a:ext cx="62960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8679" y="-25050"/>
            <a:ext cx="9601200" cy="1142385"/>
          </a:xfrm>
        </p:spPr>
        <p:txBody>
          <a:bodyPr rtlCol="0"/>
          <a:lstStyle/>
          <a:p>
            <a:pPr rtl="0"/>
            <a:r>
              <a:rPr lang="en-US" altLang="ko-KR" dirty="0" err="1" smtClean="0"/>
              <a:t>Autoencoder</a:t>
            </a:r>
            <a:endParaRPr lang="en-US" altLang="ko-KR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458" y="1846730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79" y="3749907"/>
            <a:ext cx="4810682" cy="2108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947" y="1380004"/>
            <a:ext cx="1143000" cy="4276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5714" y="3193528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model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17491" y="910426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5epoch loss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679" y="1599002"/>
            <a:ext cx="40767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8679" y="-25050"/>
            <a:ext cx="9601200" cy="1142385"/>
          </a:xfrm>
        </p:spPr>
        <p:txBody>
          <a:bodyPr rtlCol="0"/>
          <a:lstStyle/>
          <a:p>
            <a:pPr rtl="0"/>
            <a:r>
              <a:rPr lang="en-US" altLang="ko-KR" dirty="0" err="1" smtClean="0"/>
              <a:t>new_model</a:t>
            </a:r>
            <a:endParaRPr lang="en-US" altLang="ko-KR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458" y="1846730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8679" y="1397952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79" y="2052811"/>
            <a:ext cx="6496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55521"/>
            <a:ext cx="6442306" cy="3503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37706" y="22228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 : 0.3362  accuracy : 0.9023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7706" y="3123750"/>
            <a:ext cx="357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앞의 모델에 비해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현상이 잘 드러나지만 </a:t>
            </a:r>
            <a:r>
              <a:rPr lang="en-US" altLang="ko-KR" dirty="0" smtClean="0"/>
              <a:t>1epoch</a:t>
            </a:r>
            <a:r>
              <a:rPr lang="ko-KR" altLang="en-US" dirty="0" smtClean="0"/>
              <a:t>만에 높은 성능을 보여 잘 정비하면 좋은 모델이 될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아쉬운 점 및 개선 방향</a:t>
            </a:r>
            <a:endParaRPr lang="en-US" altLang="ko-KR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458" y="1846730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/>
              <a:t>site</a:t>
            </a:r>
            <a:r>
              <a:rPr lang="ko-KR" altLang="en-US" dirty="0"/>
              <a:t>의 </a:t>
            </a:r>
            <a:r>
              <a:rPr lang="en-US" altLang="ko-KR" dirty="0"/>
              <a:t>test data</a:t>
            </a:r>
            <a:r>
              <a:rPr lang="ko-KR" altLang="en-US" dirty="0"/>
              <a:t>가 </a:t>
            </a:r>
            <a:r>
              <a:rPr lang="en-US" altLang="ko-KR" dirty="0"/>
              <a:t>150000</a:t>
            </a:r>
            <a:r>
              <a:rPr lang="ko-KR" altLang="en-US" dirty="0"/>
              <a:t>개 정도 되어 </a:t>
            </a:r>
            <a:r>
              <a:rPr lang="en-US" altLang="ko-KR" dirty="0"/>
              <a:t>memory </a:t>
            </a:r>
            <a:r>
              <a:rPr lang="ko-KR" altLang="en-US" dirty="0"/>
              <a:t>문제로 </a:t>
            </a:r>
            <a:r>
              <a:rPr lang="en-US" altLang="ko-KR" dirty="0"/>
              <a:t>train data</a:t>
            </a:r>
            <a:r>
              <a:rPr lang="ko-KR" altLang="en-US" dirty="0"/>
              <a:t>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소리 앞 뒤로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를 시도해 보았지만 일부만 정상적으로 잘리고 많은 파일에서 이상하게 잘리거나 에러가 발생하여 시도하지 못함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unknown 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under sampling</a:t>
            </a:r>
            <a:r>
              <a:rPr lang="ko-KR" altLang="en-US" dirty="0" smtClean="0"/>
              <a:t>을 통해 어느 정도 균형을 맞추는 방법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학습에 필요 없을 것 같은 데이터 제거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정보가 없는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이상치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dropout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regularizers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보완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Reference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https://m.blog.naver.com/PostView.nhn?blogId=sk4683&amp;logNo=40051548471&amp;proxyReferer=https:%2F%2Fwww.google.com%2F</a:t>
            </a:r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towardsdatascience.com/kaggle-tensorflow-speech-recognition-challenge-b46a3bca2501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https://www.kaggle.com/alphasis/light-weight-cnn-lb-0-74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www.kaggle.com/davids1992/speech-representation-and-data-exploration</a:t>
            </a:r>
            <a:endParaRPr lang="en-US" altLang="ko-KR" dirty="0" smtClean="0"/>
          </a:p>
          <a:p>
            <a:r>
              <a:rPr lang="en-US" altLang="ko-KR" dirty="0" smtClean="0">
                <a:hlinkClick r:id="rId7"/>
              </a:rPr>
              <a:t>My_github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>
                <a:hlinkClick r:id="rId8"/>
              </a:rPr>
              <a:t>My_github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9530" y="2668830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573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소리는 진동으로 </a:t>
            </a:r>
            <a:r>
              <a:rPr lang="ko-KR" altLang="en-US" dirty="0"/>
              <a:t>인한 공기의 </a:t>
            </a:r>
            <a:r>
              <a:rPr lang="ko-KR" altLang="en-US" dirty="0" smtClean="0"/>
              <a:t>압력 변화로 생성됨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파동은 </a:t>
            </a:r>
            <a:r>
              <a:rPr lang="ko-KR" altLang="en-US" dirty="0"/>
              <a:t>진동하며 공간</a:t>
            </a:r>
            <a:r>
              <a:rPr lang="en-US" altLang="ko-KR" dirty="0"/>
              <a:t>/</a:t>
            </a:r>
            <a:r>
              <a:rPr lang="ko-KR" altLang="en-US" dirty="0"/>
              <a:t>매질을 전파해 나가는 </a:t>
            </a:r>
            <a:r>
              <a:rPr lang="ko-KR" altLang="en-US" dirty="0" smtClean="0"/>
              <a:t>현상이고 이는 압력에 </a:t>
            </a:r>
            <a:r>
              <a:rPr lang="ko-KR" altLang="en-US" dirty="0"/>
              <a:t>따라 </a:t>
            </a:r>
            <a:r>
              <a:rPr lang="ko-KR" altLang="en-US" dirty="0" smtClean="0"/>
              <a:t>표현됨</a:t>
            </a:r>
            <a:r>
              <a:rPr lang="en-US" altLang="ko-KR" dirty="0" smtClean="0"/>
              <a:t>. </a:t>
            </a:r>
            <a:r>
              <a:rPr lang="ko-KR" altLang="en-US" dirty="0"/>
              <a:t>질량의 이동은 없지만 에너지</a:t>
            </a:r>
            <a:r>
              <a:rPr lang="en-US" altLang="ko-KR" dirty="0"/>
              <a:t>/</a:t>
            </a:r>
            <a:r>
              <a:rPr lang="ko-KR" altLang="en-US" dirty="0"/>
              <a:t>운동량의 운반은 </a:t>
            </a:r>
            <a:r>
              <a:rPr lang="ko-KR" altLang="en-US" dirty="0" smtClean="0"/>
              <a:t>존재함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파동에서 얻을 수 </a:t>
            </a:r>
            <a:r>
              <a:rPr lang="ko-KR" altLang="en-US" dirty="0"/>
              <a:t>있는 </a:t>
            </a:r>
            <a:r>
              <a:rPr lang="ko-KR" altLang="en-US" dirty="0" smtClean="0"/>
              <a:t>정보</a:t>
            </a:r>
            <a:endParaRPr lang="en-US" altLang="ko-KR" dirty="0"/>
          </a:p>
          <a:p>
            <a:r>
              <a:rPr lang="en-US" altLang="ko-KR" dirty="0"/>
              <a:t>Phase(</a:t>
            </a:r>
            <a:r>
              <a:rPr lang="en-US" altLang="ko-KR" dirty="0" err="1"/>
              <a:t>Degress</a:t>
            </a:r>
            <a:r>
              <a:rPr lang="en-US" altLang="ko-KR" dirty="0"/>
              <a:t> of displacement) : </a:t>
            </a:r>
            <a:r>
              <a:rPr lang="ko-KR" altLang="en-US" dirty="0"/>
              <a:t>위상</a:t>
            </a:r>
          </a:p>
          <a:p>
            <a:r>
              <a:rPr lang="en-US" altLang="ko-KR" dirty="0"/>
              <a:t>Amplitude(Intensity) : </a:t>
            </a:r>
            <a:r>
              <a:rPr lang="ko-KR" altLang="en-US" dirty="0"/>
              <a:t>진폭</a:t>
            </a:r>
          </a:p>
          <a:p>
            <a:r>
              <a:rPr lang="en-US" altLang="ko-KR" dirty="0"/>
              <a:t>Frequency : </a:t>
            </a:r>
            <a:r>
              <a:rPr lang="ko-KR" altLang="en-US" dirty="0"/>
              <a:t>주파수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7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설명 및 목적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ko-KR" b="1" dirty="0" err="1"/>
              <a:t>TensorFlow</a:t>
            </a:r>
            <a:r>
              <a:rPr lang="en-US" altLang="ko-KR" b="1" dirty="0"/>
              <a:t> Speech Recognition Challenge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https://www.kaggle.com/c/tensorflow-speech-recognition-challenge</a:t>
            </a:r>
            <a:endParaRPr lang="en-US" altLang="ko-KR" dirty="0"/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 data </a:t>
            </a:r>
          </a:p>
          <a:p>
            <a:pPr marL="0" indent="0" rtl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- 65000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정도의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wav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rtl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rtl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folder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발음한 파일이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folder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마다 들어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0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070847"/>
            <a:ext cx="9601200" cy="3079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700" dirty="0" smtClean="0">
                <a:solidFill>
                  <a:schemeClr val="tx2"/>
                </a:solidFill>
              </a:rPr>
              <a:t>소리를 데이터 </a:t>
            </a:r>
            <a:r>
              <a:rPr lang="en-US" altLang="ko-KR" sz="2700" dirty="0" smtClean="0">
                <a:solidFill>
                  <a:schemeClr val="tx2"/>
                </a:solidFill>
              </a:rPr>
              <a:t>type</a:t>
            </a:r>
            <a:r>
              <a:rPr lang="ko-KR" altLang="en-US" sz="2700" dirty="0" smtClean="0">
                <a:solidFill>
                  <a:schemeClr val="tx2"/>
                </a:solidFill>
              </a:rPr>
              <a:t>으로 표현해 </a:t>
            </a:r>
            <a:r>
              <a:rPr lang="en-US" altLang="ko-KR" sz="2700" dirty="0" smtClean="0">
                <a:solidFill>
                  <a:schemeClr val="tx2"/>
                </a:solidFill>
              </a:rPr>
              <a:t>task </a:t>
            </a:r>
            <a:r>
              <a:rPr lang="ko-KR" altLang="en-US" sz="2700" dirty="0" smtClean="0">
                <a:solidFill>
                  <a:schemeClr val="tx2"/>
                </a:solidFill>
              </a:rPr>
              <a:t>처리</a:t>
            </a:r>
            <a:r>
              <a:rPr lang="en-US" altLang="ko-KR" dirty="0" smtClean="0">
                <a:solidFill>
                  <a:schemeClr val="tx2"/>
                </a:solidFill>
              </a:rPr>
              <a:t/>
            </a:r>
            <a:br>
              <a:rPr lang="en-US" altLang="ko-KR" dirty="0" smtClean="0">
                <a:solidFill>
                  <a:schemeClr val="tx2"/>
                </a:solidFill>
              </a:rPr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>
                <a:solidFill>
                  <a:schemeClr val="tx2"/>
                </a:solidFill>
              </a:rPr>
              <a:t>위의 </a:t>
            </a:r>
            <a:r>
              <a:rPr lang="en-US" altLang="ko-KR" dirty="0" smtClean="0">
                <a:solidFill>
                  <a:schemeClr val="tx2"/>
                </a:solidFill>
              </a:rPr>
              <a:t>label</a:t>
            </a:r>
            <a:r>
              <a:rPr lang="ko-KR" altLang="en-US" dirty="0" smtClean="0">
                <a:solidFill>
                  <a:schemeClr val="tx2"/>
                </a:solidFill>
              </a:rPr>
              <a:t>중 상위 </a:t>
            </a:r>
            <a:r>
              <a:rPr lang="en-US" altLang="ko-KR" dirty="0" smtClean="0">
                <a:solidFill>
                  <a:schemeClr val="tx2"/>
                </a:solidFill>
              </a:rPr>
              <a:t>10</a:t>
            </a:r>
            <a:r>
              <a:rPr lang="ko-KR" altLang="en-US" dirty="0" smtClean="0">
                <a:solidFill>
                  <a:schemeClr val="tx2"/>
                </a:solidFill>
              </a:rPr>
              <a:t>개</a:t>
            </a:r>
            <a:r>
              <a:rPr lang="en-US" altLang="ko-KR" dirty="0" smtClean="0">
                <a:solidFill>
                  <a:schemeClr val="tx2"/>
                </a:solidFill>
              </a:rPr>
              <a:t>(yes, no, up, down, left, right, on ,off, stop, go)</a:t>
            </a:r>
            <a:r>
              <a:rPr lang="ko-KR" altLang="en-US" dirty="0" smtClean="0">
                <a:solidFill>
                  <a:schemeClr val="tx2"/>
                </a:solidFill>
              </a:rPr>
              <a:t>와 </a:t>
            </a:r>
            <a:r>
              <a:rPr lang="en-US" altLang="ko-KR" dirty="0" smtClean="0">
                <a:solidFill>
                  <a:schemeClr val="tx2"/>
                </a:solidFill>
              </a:rPr>
              <a:t>silence(</a:t>
            </a:r>
            <a:r>
              <a:rPr lang="en-US" altLang="ko-KR" dirty="0" err="1" smtClean="0">
                <a:solidFill>
                  <a:schemeClr val="tx2"/>
                </a:solidFill>
              </a:rPr>
              <a:t>background_noise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해당</a:t>
            </a:r>
            <a:r>
              <a:rPr lang="en-US" altLang="ko-KR" dirty="0" smtClean="0">
                <a:solidFill>
                  <a:schemeClr val="tx2"/>
                </a:solidFill>
              </a:rPr>
              <a:t>), unknown(</a:t>
            </a:r>
            <a:r>
              <a:rPr lang="ko-KR" altLang="en-US" dirty="0" smtClean="0">
                <a:solidFill>
                  <a:schemeClr val="tx2"/>
                </a:solidFill>
              </a:rPr>
              <a:t>그 외 나머지 </a:t>
            </a:r>
            <a:r>
              <a:rPr lang="en-US" altLang="ko-KR" dirty="0" smtClean="0">
                <a:solidFill>
                  <a:schemeClr val="tx2"/>
                </a:solidFill>
              </a:rPr>
              <a:t>label) </a:t>
            </a:r>
            <a:r>
              <a:rPr lang="ko-KR" altLang="en-US" dirty="0" smtClean="0">
                <a:solidFill>
                  <a:schemeClr val="tx2"/>
                </a:solidFill>
              </a:rPr>
              <a:t>분류하기</a:t>
            </a:r>
            <a:r>
              <a:rPr lang="en-US" altLang="ko-KR" dirty="0" smtClean="0">
                <a:solidFill>
                  <a:schemeClr val="tx2"/>
                </a:solidFill>
              </a:rPr>
              <a:t>!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699247"/>
            <a:ext cx="9601200" cy="1568824"/>
          </a:xfrm>
        </p:spPr>
        <p:txBody>
          <a:bodyPr/>
          <a:lstStyle/>
          <a:p>
            <a:r>
              <a:rPr lang="ko-KR" altLang="en-US" dirty="0" smtClean="0"/>
              <a:t>다음의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들이 존재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236009"/>
            <a:ext cx="10258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/>
              <a:t>음성 데이터를 처리하는 다양한 방법 적용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dirty="0" smtClean="0"/>
              <a:t>sampling</a:t>
            </a:r>
          </a:p>
          <a:p>
            <a:pPr>
              <a:buFontTx/>
              <a:buChar char="-"/>
            </a:pPr>
            <a:r>
              <a:rPr lang="en-US" altLang="ko-KR" dirty="0" smtClean="0"/>
              <a:t>Normalization</a:t>
            </a:r>
          </a:p>
          <a:p>
            <a:pPr>
              <a:buFontTx/>
              <a:buChar char="-"/>
            </a:pPr>
            <a:r>
              <a:rPr lang="en-US" altLang="ko-KR" dirty="0" smtClean="0"/>
              <a:t>STFT</a:t>
            </a:r>
          </a:p>
          <a:p>
            <a:pPr>
              <a:buFontTx/>
              <a:buChar char="-"/>
            </a:pPr>
            <a:r>
              <a:rPr lang="en-US" altLang="ko-KR" dirty="0" smtClean="0"/>
              <a:t>Mel - scale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음성 데이터 처리를 위한 </a:t>
            </a:r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librosa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scipy.signal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IPython.display.ipd.Audio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2486025"/>
            <a:ext cx="4295775" cy="280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9912" y="2003612"/>
            <a:ext cx="307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ea typeface="나눔고딕" panose="020D0604000000000000" pitchFamily="50" charset="-127"/>
              </a:rPr>
              <a:t>waveplot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6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Sampling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아날로그 정보를 잘게 쪼개서 </a:t>
            </a:r>
            <a:r>
              <a:rPr lang="en-US" altLang="ko-KR" dirty="0" smtClean="0"/>
              <a:t>discrete</a:t>
            </a:r>
            <a:r>
              <a:rPr lang="ko-KR" altLang="en-US" dirty="0" smtClean="0"/>
              <a:t>한 디지털 정보로 만드는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sampling rate : </a:t>
            </a:r>
            <a:r>
              <a:rPr lang="ko-KR" altLang="en-US" dirty="0" smtClean="0"/>
              <a:t>아날로그 정보를 쪼개는 단위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잘게 쪼갤수록 원본 데이터와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크게 쪼개면 원본으로 </a:t>
            </a:r>
            <a:r>
              <a:rPr lang="en-US" altLang="ko-KR" dirty="0" smtClean="0"/>
              <a:t>reconstruct </a:t>
            </a:r>
            <a:r>
              <a:rPr lang="ko-KR" altLang="en-US" dirty="0" smtClean="0"/>
              <a:t>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4801</TotalTime>
  <Words>723</Words>
  <Application>Microsoft Office PowerPoint</Application>
  <PresentationFormat>와이드스크린</PresentationFormat>
  <Paragraphs>195</Paragraphs>
  <Slides>36</Slides>
  <Notes>24</Notes>
  <HiddenSlides>0</HiddenSlides>
  <MMClips>6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Apple SD Gothic Neo</vt:lpstr>
      <vt:lpstr>HY중고딕</vt:lpstr>
      <vt:lpstr>나눔고딕</vt:lpstr>
      <vt:lpstr>Arial</vt:lpstr>
      <vt:lpstr>다이아몬드 눈금 16x9</vt:lpstr>
      <vt:lpstr>음성 데이터 분류하기</vt:lpstr>
      <vt:lpstr>목차</vt:lpstr>
      <vt:lpstr>개요</vt:lpstr>
      <vt:lpstr>sound</vt:lpstr>
      <vt:lpstr>데이터 설명 및 목적</vt:lpstr>
      <vt:lpstr>목적  소리를 데이터 type으로 표현해 task 처리  위의 label중 상위 10개(yes, no, up, down, left, right, on ,off, stop, go)와 silence(background_noise 해당), unknown(그 외 나머지 label) 분류하기!</vt:lpstr>
      <vt:lpstr>데이터 처리</vt:lpstr>
      <vt:lpstr>음성 데이터 처리를 위한 library</vt:lpstr>
      <vt:lpstr>Sampling </vt:lpstr>
      <vt:lpstr>ex) no </vt:lpstr>
      <vt:lpstr>Normalization &amp; Quantization</vt:lpstr>
      <vt:lpstr>ex) no (normalization)</vt:lpstr>
      <vt:lpstr>Fourier transform</vt:lpstr>
      <vt:lpstr>PowerPoint 프레젠테이션</vt:lpstr>
      <vt:lpstr>Mel – Spectrogram(Scale)</vt:lpstr>
      <vt:lpstr>PowerPoint 프레젠테이션</vt:lpstr>
      <vt:lpstr>MFCC</vt:lpstr>
      <vt:lpstr>PowerPoint 프레젠테이션</vt:lpstr>
      <vt:lpstr>add work</vt:lpstr>
      <vt:lpstr>final processing</vt:lpstr>
      <vt:lpstr>data split</vt:lpstr>
      <vt:lpstr>모델링</vt:lpstr>
      <vt:lpstr>CNN(2D)</vt:lpstr>
      <vt:lpstr>callback function</vt:lpstr>
      <vt:lpstr>CNN(2D) layer 수 변경</vt:lpstr>
      <vt:lpstr>regularizers 적용(l2)</vt:lpstr>
      <vt:lpstr>결과</vt:lpstr>
      <vt:lpstr>data augmentation</vt:lpstr>
      <vt:lpstr>Resnet 기반 function</vt:lpstr>
      <vt:lpstr>Autoencoder</vt:lpstr>
      <vt:lpstr>Autoencoder</vt:lpstr>
      <vt:lpstr>new_model</vt:lpstr>
      <vt:lpstr>결과</vt:lpstr>
      <vt:lpstr>아쉬운 점 및 개선 방향</vt:lpstr>
      <vt:lpstr>Reference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조 규영</dc:creator>
  <cp:lastModifiedBy>조 규영</cp:lastModifiedBy>
  <cp:revision>64</cp:revision>
  <dcterms:created xsi:type="dcterms:W3CDTF">2020-06-08T14:04:40Z</dcterms:created>
  <dcterms:modified xsi:type="dcterms:W3CDTF">2020-06-15T06:32:24Z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