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embeddedFontLst>
    <p:embeddedFont>
      <p:font typeface="Archivo Black"/>
      <p:regular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ArchivoBlack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16d63e2f_2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c16d63e2f_2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c2b3c9414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7c2b3c9414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c2b3c9414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7c2b3c9414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c2b3c9414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7c2b3c9414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c2b3c9414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7c2b3c9414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c2b3c9414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7c2b3c9414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c16d63e2f_2_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7c16d63e2f_2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c16d63e2f_6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7c16d63e2f_6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c16d63e2f_6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7c16d63e2f_6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c2b3c9414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7c2b3c9414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c2006e0ff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7c2006e0ff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16d63e2f_2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c16d63e2f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c16d63e2f_6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7c16d63e2f_6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c16d63e2f_6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7c16d63e2f_6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c2006e0ff_1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7c2006e0ff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c2b3c9414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7c2b3c9414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c2006e0ff_1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7c2006e0ff_1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c2006e0ff_1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7c2006e0ff_1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c2006e0ff_1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7c2006e0ff_1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c2006e0ff_1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7c2006e0ff_1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c2006e0ff_1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7c2006e0ff_1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c2006e0ff_1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7c2006e0ff_1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2b3c9414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c2b3c9414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c2b3c9414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7c2b3c9414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c2006e0ff_1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7c2006e0ff_1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c2006e0ff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7c2006e0ff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c2b3c94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7c2b3c94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c16d63e2f_2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7c16d63e2f_2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c16d63e2f_2_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7c16d63e2f_2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7c16d63e2f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7c16d63e2f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c16d63e2f_2_1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7c16d63e2f_2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7c16d63e2f_2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7c16d63e2f_2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c16d63e2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7c16d63e2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16d63e2f_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c16d63e2f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7c2006e0f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7c2006e0f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7c2006e0f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7c2006e0f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c2006e0f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7c2006e0f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c2006e0ff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7c2006e0ff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c2006e0f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7c2006e0f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c2006e0ff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7c2006e0ff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c2006e0ff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7c2006e0ff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7c2006e0ff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7c2006e0ff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c2006e0ff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7c2006e0ff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7c226f584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7c226f584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c2b3c941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c2b3c94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7c226f584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7c226f584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c226f584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7c226f5840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c2006e0ff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7c2006e0ff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c226f5840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7c226f5840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7c226f5840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7c226f5840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7c2006e0ff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7c2006e0ff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7c2b3c941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7c2b3c941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c2b3c941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c2b3c941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c16d63e2f_2_1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7c16d63e2f_2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c226f5840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7c226f5840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c2b3c941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c2b3c941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c2006e0ff_1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7c2006e0ff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c2b3c9414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7c2b3c9414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2b3c9414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c2b3c9414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c2b3c9414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7c2b3c9414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F6F5F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957263" y="273844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 to edit Master title style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65294" y="4140962"/>
            <a:ext cx="642938" cy="6357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421481" y="1265667"/>
            <a:ext cx="642938" cy="6357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957263" y="273844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35744" y="948928"/>
            <a:ext cx="1001315" cy="9465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438275" y="948928"/>
            <a:ext cx="6924675" cy="946548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957263" y="273844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 to edit Master title style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70;p16"/>
          <p:cNvCxnSpPr/>
          <p:nvPr/>
        </p:nvCxnSpPr>
        <p:spPr>
          <a:xfrm>
            <a:off x="0" y="948928"/>
            <a:ext cx="143827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235744" y="2019863"/>
            <a:ext cx="3868340" cy="2763441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4494610" y="2019863"/>
            <a:ext cx="3868340" cy="2763441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957263" y="273844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074444" y="1235869"/>
            <a:ext cx="3690937" cy="928688"/>
          </a:xfrm>
          <a:prstGeom prst="rect">
            <a:avLst/>
          </a:prstGeom>
          <a:solidFill>
            <a:srgbClr val="757070">
              <a:alpha val="25882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742950" y="1235869"/>
            <a:ext cx="214313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1120380" y="1243013"/>
            <a:ext cx="2949178" cy="792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i="1"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986338" y="963844"/>
            <a:ext cx="2343151" cy="300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5074444" y="2650331"/>
            <a:ext cx="3690937" cy="928688"/>
          </a:xfrm>
          <a:prstGeom prst="rect">
            <a:avLst/>
          </a:prstGeom>
          <a:solidFill>
            <a:srgbClr val="757070">
              <a:alpha val="25882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1" name="Google Shape;81;p17"/>
          <p:cNvSpPr txBox="1"/>
          <p:nvPr>
            <p:ph idx="5" type="body"/>
          </p:nvPr>
        </p:nvSpPr>
        <p:spPr>
          <a:xfrm>
            <a:off x="4986338" y="2378306"/>
            <a:ext cx="2343151" cy="300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2" name="Google Shape;82;p17"/>
          <p:cNvSpPr txBox="1"/>
          <p:nvPr>
            <p:ph idx="6" type="body"/>
          </p:nvPr>
        </p:nvSpPr>
        <p:spPr>
          <a:xfrm>
            <a:off x="5074444" y="4064794"/>
            <a:ext cx="3690937" cy="928688"/>
          </a:xfrm>
          <a:prstGeom prst="rect">
            <a:avLst/>
          </a:prstGeom>
          <a:solidFill>
            <a:srgbClr val="757070">
              <a:alpha val="25882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3" name="Google Shape;83;p17"/>
          <p:cNvSpPr txBox="1"/>
          <p:nvPr>
            <p:ph idx="7" type="body"/>
          </p:nvPr>
        </p:nvSpPr>
        <p:spPr>
          <a:xfrm>
            <a:off x="4986338" y="3792769"/>
            <a:ext cx="2343151" cy="300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89385" y="1117402"/>
            <a:ext cx="7565233" cy="818552"/>
          </a:xfrm>
          <a:prstGeom prst="rect">
            <a:avLst/>
          </a:prstGeom>
          <a:solidFill>
            <a:srgbClr val="D0CECE">
              <a:alpha val="46666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87" name="Google Shape;87;p18"/>
          <p:cNvCxnSpPr/>
          <p:nvPr/>
        </p:nvCxnSpPr>
        <p:spPr>
          <a:xfrm>
            <a:off x="789382" y="1117401"/>
            <a:ext cx="7565233" cy="0"/>
          </a:xfrm>
          <a:prstGeom prst="straightConnector1">
            <a:avLst/>
          </a:prstGeom>
          <a:noFill/>
          <a:ln cap="flat" cmpd="sng" w="412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89382" y="2235998"/>
            <a:ext cx="7565234" cy="25645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957263" y="273844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27459" y="1139429"/>
            <a:ext cx="3868340" cy="53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4951810" y="1139429"/>
            <a:ext cx="3727846" cy="350281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57263" y="273844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92906" y="1021556"/>
            <a:ext cx="3886200" cy="3745706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5074444" y="1122511"/>
            <a:ext cx="3690937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0" name="Google Shape;100;p20"/>
          <p:cNvSpPr txBox="1"/>
          <p:nvPr>
            <p:ph idx="3" type="body"/>
          </p:nvPr>
        </p:nvSpPr>
        <p:spPr>
          <a:xfrm>
            <a:off x="4986338" y="850486"/>
            <a:ext cx="2343151" cy="300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0"/>
          <p:cNvSpPr txBox="1"/>
          <p:nvPr>
            <p:ph idx="4" type="body"/>
          </p:nvPr>
        </p:nvSpPr>
        <p:spPr>
          <a:xfrm>
            <a:off x="5060156" y="2179786"/>
            <a:ext cx="3690937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20"/>
          <p:cNvSpPr txBox="1"/>
          <p:nvPr>
            <p:ph idx="5" type="body"/>
          </p:nvPr>
        </p:nvSpPr>
        <p:spPr>
          <a:xfrm>
            <a:off x="4972050" y="1907761"/>
            <a:ext cx="2343151" cy="300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0"/>
          <p:cNvSpPr txBox="1"/>
          <p:nvPr>
            <p:ph idx="6" type="body"/>
          </p:nvPr>
        </p:nvSpPr>
        <p:spPr>
          <a:xfrm>
            <a:off x="5060156" y="3274375"/>
            <a:ext cx="3690937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0"/>
          <p:cNvSpPr txBox="1"/>
          <p:nvPr>
            <p:ph idx="7" type="body"/>
          </p:nvPr>
        </p:nvSpPr>
        <p:spPr>
          <a:xfrm>
            <a:off x="4972050" y="3002350"/>
            <a:ext cx="2343151" cy="300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0"/>
          <p:cNvSpPr txBox="1"/>
          <p:nvPr>
            <p:ph idx="8" type="body"/>
          </p:nvPr>
        </p:nvSpPr>
        <p:spPr>
          <a:xfrm>
            <a:off x="5074444" y="4368965"/>
            <a:ext cx="3690937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6" name="Google Shape;106;p20"/>
          <p:cNvSpPr txBox="1"/>
          <p:nvPr>
            <p:ph idx="9" type="body"/>
          </p:nvPr>
        </p:nvSpPr>
        <p:spPr>
          <a:xfrm>
            <a:off x="4986338" y="4096940"/>
            <a:ext cx="2343151" cy="300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915591" y="273844"/>
            <a:ext cx="7886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627459" y="1139429"/>
            <a:ext cx="3868340" cy="53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3" type="body"/>
          </p:nvPr>
        </p:nvSpPr>
        <p:spPr>
          <a:xfrm>
            <a:off x="4626768" y="1135857"/>
            <a:ext cx="3887391" cy="53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3" name="Google Shape;113;p21"/>
          <p:cNvSpPr txBox="1"/>
          <p:nvPr>
            <p:ph idx="4" type="body"/>
          </p:nvPr>
        </p:nvSpPr>
        <p:spPr>
          <a:xfrm>
            <a:off x="464582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957263" y="273844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 to edit Master title style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92906" y="1021556"/>
            <a:ext cx="3886200" cy="3745706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572000" y="1021556"/>
            <a:ext cx="2949178" cy="26217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27459" y="1778794"/>
            <a:ext cx="2949178" cy="28586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179093" y="942975"/>
            <a:ext cx="4150519" cy="3745706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F5F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57263" y="273844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214313" y="273842"/>
            <a:ext cx="585787" cy="54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0" y="273842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7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52.png"/><Relationship Id="rId5" Type="http://schemas.openxmlformats.org/officeDocument/2006/relationships/image" Target="../media/image44.png"/><Relationship Id="rId6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7.png"/><Relationship Id="rId4" Type="http://schemas.openxmlformats.org/officeDocument/2006/relationships/image" Target="../media/image86.png"/><Relationship Id="rId5" Type="http://schemas.openxmlformats.org/officeDocument/2006/relationships/image" Target="../media/image9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6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0.png"/><Relationship Id="rId4" Type="http://schemas.openxmlformats.org/officeDocument/2006/relationships/image" Target="../media/image6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3.png"/><Relationship Id="rId4" Type="http://schemas.openxmlformats.org/officeDocument/2006/relationships/image" Target="../media/image9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6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8.png"/><Relationship Id="rId4" Type="http://schemas.openxmlformats.org/officeDocument/2006/relationships/image" Target="../media/image73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3.png"/><Relationship Id="rId4" Type="http://schemas.openxmlformats.org/officeDocument/2006/relationships/image" Target="../media/image72.png"/><Relationship Id="rId5" Type="http://schemas.openxmlformats.org/officeDocument/2006/relationships/image" Target="../media/image8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8.png"/><Relationship Id="rId4" Type="http://schemas.openxmlformats.org/officeDocument/2006/relationships/image" Target="../media/image74.png"/><Relationship Id="rId5" Type="http://schemas.openxmlformats.org/officeDocument/2006/relationships/image" Target="../media/image87.png"/><Relationship Id="rId6" Type="http://schemas.openxmlformats.org/officeDocument/2006/relationships/image" Target="../media/image80.png"/><Relationship Id="rId7" Type="http://schemas.openxmlformats.org/officeDocument/2006/relationships/image" Target="../media/image7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4.png"/><Relationship Id="rId4" Type="http://schemas.openxmlformats.org/officeDocument/2006/relationships/image" Target="../media/image102.png"/><Relationship Id="rId5" Type="http://schemas.openxmlformats.org/officeDocument/2006/relationships/image" Target="../media/image1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8.png"/><Relationship Id="rId4" Type="http://schemas.openxmlformats.org/officeDocument/2006/relationships/image" Target="../media/image116.png"/><Relationship Id="rId5" Type="http://schemas.openxmlformats.org/officeDocument/2006/relationships/image" Target="../media/image111.png"/><Relationship Id="rId6" Type="http://schemas.openxmlformats.org/officeDocument/2006/relationships/image" Target="../media/image113.png"/><Relationship Id="rId7" Type="http://schemas.openxmlformats.org/officeDocument/2006/relationships/image" Target="../media/image115.png"/><Relationship Id="rId8" Type="http://schemas.openxmlformats.org/officeDocument/2006/relationships/image" Target="../media/image10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5.png"/><Relationship Id="rId4" Type="http://schemas.openxmlformats.org/officeDocument/2006/relationships/image" Target="../media/image114.png"/><Relationship Id="rId5" Type="http://schemas.openxmlformats.org/officeDocument/2006/relationships/image" Target="../media/image8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3.png"/><Relationship Id="rId4" Type="http://schemas.openxmlformats.org/officeDocument/2006/relationships/image" Target="../media/image107.png"/><Relationship Id="rId5" Type="http://schemas.openxmlformats.org/officeDocument/2006/relationships/image" Target="../media/image1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6.png"/><Relationship Id="rId4" Type="http://schemas.openxmlformats.org/officeDocument/2006/relationships/image" Target="../media/image105.png"/><Relationship Id="rId5" Type="http://schemas.openxmlformats.org/officeDocument/2006/relationships/image" Target="../media/image93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1.png"/><Relationship Id="rId4" Type="http://schemas.openxmlformats.org/officeDocument/2006/relationships/image" Target="../media/image7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bitbucket.org/eunjeon/mecab-ko-dic/src/master/" TargetMode="External"/><Relationship Id="rId4" Type="http://schemas.openxmlformats.org/officeDocument/2006/relationships/hyperlink" Target="https://cleancode-ws.tistory.com/97" TargetMode="External"/><Relationship Id="rId5" Type="http://schemas.openxmlformats.org/officeDocument/2006/relationships/hyperlink" Target="https://data.world/datafiniti/womens-shoe-prices" TargetMode="External"/><Relationship Id="rId6" Type="http://schemas.openxmlformats.org/officeDocument/2006/relationships/image" Target="../media/image92.png"/><Relationship Id="rId7" Type="http://schemas.openxmlformats.org/officeDocument/2006/relationships/image" Target="../media/image10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9.png"/><Relationship Id="rId4" Type="http://schemas.openxmlformats.org/officeDocument/2006/relationships/image" Target="../media/image1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253603" y="422672"/>
            <a:ext cx="1778793" cy="1893094"/>
          </a:xfrm>
          <a:prstGeom prst="rect">
            <a:avLst/>
          </a:prstGeom>
          <a:solidFill>
            <a:srgbClr val="2F5496">
              <a:alpha val="9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2032396" y="409454"/>
            <a:ext cx="232225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3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제 6회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2089546" y="970195"/>
            <a:ext cx="4964907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L.POINT Big Data Competition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2089546" y="1608426"/>
            <a:ext cx="51184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F5496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member  </a:t>
            </a:r>
            <a:r>
              <a:rPr lang="ko">
                <a:solidFill>
                  <a:srgbClr val="2F5496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조규영, 방성원, 안재원 </a:t>
            </a:r>
            <a:r>
              <a:rPr lang="ko" sz="1400">
                <a:solidFill>
                  <a:srgbClr val="2F549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9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53603" y="3337322"/>
            <a:ext cx="1778793" cy="548879"/>
          </a:xfrm>
          <a:prstGeom prst="rect">
            <a:avLst/>
          </a:prstGeom>
          <a:solidFill>
            <a:srgbClr val="2F5496">
              <a:alpha val="7294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253603" y="4358879"/>
            <a:ext cx="1778793" cy="184546"/>
          </a:xfrm>
          <a:prstGeom prst="rect">
            <a:avLst/>
          </a:prstGeom>
          <a:solidFill>
            <a:srgbClr val="2F5496">
              <a:alpha val="709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전처리 </a:t>
            </a:r>
            <a:endParaRPr sz="1800"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233" name="Google Shape;233;p33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4" name="Google Shape;234;p33"/>
          <p:cNvSpPr txBox="1"/>
          <p:nvPr>
            <p:ph idx="4294967295" type="body"/>
          </p:nvPr>
        </p:nvSpPr>
        <p:spPr>
          <a:xfrm>
            <a:off x="673350" y="1092550"/>
            <a:ext cx="24300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2. 사전 데이터 확인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35" name="Google Shape;235;p33"/>
          <p:cNvSpPr txBox="1"/>
          <p:nvPr>
            <p:ph idx="4294967295" type="body"/>
          </p:nvPr>
        </p:nvSpPr>
        <p:spPr>
          <a:xfrm>
            <a:off x="673350" y="1544138"/>
            <a:ext cx="4903200" cy="26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온라인 행동 정보에서 총 세션 시간, 페이지 수 결측값 존재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" y="1880488"/>
            <a:ext cx="21145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3218525" y="1972514"/>
            <a:ext cx="17715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총 세션 시간 결측값에서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총 페이지 값을 정렬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25" y="4222225"/>
            <a:ext cx="21145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3200950" y="4294225"/>
            <a:ext cx="1771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총 페이지 평균 값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700" y="1880502"/>
            <a:ext cx="7048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2450" y="4294227"/>
            <a:ext cx="19716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7088250" y="4294225"/>
            <a:ext cx="1971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조회 경과 시간 평균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6192275" y="1971027"/>
            <a:ext cx="17715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총 페이지 결측값에서 조회 경과 시간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(세션시간 NA제외)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1263" y="3396702"/>
            <a:ext cx="15335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/>
          <p:nvPr/>
        </p:nvSpPr>
        <p:spPr>
          <a:xfrm>
            <a:off x="5677300" y="3422925"/>
            <a:ext cx="5151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8030325" y="3359175"/>
            <a:ext cx="705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평균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1800"/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253" name="Google Shape;253;p34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4" name="Google Shape;254;p34"/>
          <p:cNvSpPr txBox="1"/>
          <p:nvPr>
            <p:ph idx="4294967295" type="body"/>
          </p:nvPr>
        </p:nvSpPr>
        <p:spPr>
          <a:xfrm>
            <a:off x="673350" y="1544550"/>
            <a:ext cx="49032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기기 유형에서 많은 결측값이 발견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유입채널에서 unknown 값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55" name="Google Shape;255;p34"/>
          <p:cNvSpPr txBox="1"/>
          <p:nvPr>
            <p:ph idx="4294967295" type="body"/>
          </p:nvPr>
        </p:nvSpPr>
        <p:spPr>
          <a:xfrm>
            <a:off x="673350" y="1092550"/>
            <a:ext cx="24300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2. 사전 데이터 확인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46" y="2571750"/>
            <a:ext cx="19776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/>
          <p:nvPr/>
        </p:nvSpPr>
        <p:spPr>
          <a:xfrm>
            <a:off x="5802025" y="3060109"/>
            <a:ext cx="875100" cy="54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5802025" y="2292909"/>
            <a:ext cx="875100" cy="54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6807200" y="2292888"/>
            <a:ext cx="1771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절반 이상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6807200" y="3117688"/>
            <a:ext cx="1771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¼ 정도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161" y="2953250"/>
            <a:ext cx="2264925" cy="16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6163" y="2217338"/>
            <a:ext cx="2264925" cy="57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1800"/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269" name="Google Shape;269;p35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0" name="Google Shape;270;p35"/>
          <p:cNvSpPr txBox="1"/>
          <p:nvPr>
            <p:ph idx="4294967295" type="body"/>
          </p:nvPr>
        </p:nvSpPr>
        <p:spPr>
          <a:xfrm>
            <a:off x="673350" y="1092550"/>
            <a:ext cx="24300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2. 데이터 클렌징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71" name="Google Shape;271;p35"/>
          <p:cNvSpPr txBox="1"/>
          <p:nvPr>
            <p:ph idx="4294967295" type="body"/>
          </p:nvPr>
        </p:nvSpPr>
        <p:spPr>
          <a:xfrm>
            <a:off x="673350" y="1565574"/>
            <a:ext cx="4903200" cy="2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" sz="1100">
                <a:solidFill>
                  <a:srgbClr val="FFFFFF"/>
                </a:solidFill>
              </a:rPr>
              <a:t>거래 정보에서 환불된 내역도 들어가 있음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" y="3633700"/>
            <a:ext cx="51452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/>
        </p:nvSpPr>
        <p:spPr>
          <a:xfrm>
            <a:off x="673350" y="3236125"/>
            <a:ext cx="3150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거래 정보 내역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673350" y="1795050"/>
            <a:ext cx="3150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온라인 거래 내역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6782000" y="2269550"/>
            <a:ext cx="2005200" cy="166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trans_id 내역에서 구매기록이 발견됨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5640950" y="2829809"/>
            <a:ext cx="875100" cy="54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46" y="2135413"/>
            <a:ext cx="4619251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클렌징 </a:t>
            </a:r>
            <a:endParaRPr sz="1800"/>
          </a:p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284" name="Google Shape;284;p36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5" name="Google Shape;285;p36"/>
          <p:cNvSpPr txBox="1"/>
          <p:nvPr>
            <p:ph idx="4294967295" type="body"/>
          </p:nvPr>
        </p:nvSpPr>
        <p:spPr>
          <a:xfrm>
            <a:off x="673350" y="1092550"/>
            <a:ext cx="24300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3</a:t>
            </a:r>
            <a:r>
              <a:rPr lang="ko" sz="1100">
                <a:solidFill>
                  <a:srgbClr val="FFFFFF"/>
                </a:solidFill>
              </a:rPr>
              <a:t>. 데이터 클렌징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673350" y="1850150"/>
            <a:ext cx="7797300" cy="373500"/>
          </a:xfrm>
          <a:prstGeom prst="rect">
            <a:avLst/>
          </a:prstGeom>
          <a:solidFill>
            <a:srgbClr val="757070">
              <a:alpha val="2588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 10대와 20대를 합치고 50대와 60대를 합침</a:t>
            </a:r>
            <a:endParaRPr sz="1100"/>
          </a:p>
        </p:txBody>
      </p:sp>
      <p:sp>
        <p:nvSpPr>
          <p:cNvPr id="287" name="Google Shape;287;p36"/>
          <p:cNvSpPr txBox="1"/>
          <p:nvPr>
            <p:ph idx="4294967295" type="body"/>
          </p:nvPr>
        </p:nvSpPr>
        <p:spPr>
          <a:xfrm>
            <a:off x="673350" y="1568225"/>
            <a:ext cx="4903200" cy="26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고객 데이터에서 10대와 60의 비율이 매우 적음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88" name="Google Shape;288;p36"/>
          <p:cNvSpPr txBox="1"/>
          <p:nvPr>
            <p:ph idx="4294967295" type="body"/>
          </p:nvPr>
        </p:nvSpPr>
        <p:spPr>
          <a:xfrm>
            <a:off x="673350" y="2831324"/>
            <a:ext cx="7797300" cy="697200"/>
          </a:xfrm>
          <a:prstGeom prst="rect">
            <a:avLst/>
          </a:prstGeom>
          <a:solidFill>
            <a:srgbClr val="757070">
              <a:alpha val="2588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pd_c 하나에도 다양한 가격대의 상품이 나뉘어져 있어 가격 추정이 어렵고 수량 추정도 마찬가지임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채우더라도 의미있다고 생각되진 않아 삭제</a:t>
            </a:r>
            <a:endParaRPr sz="1100"/>
          </a:p>
        </p:txBody>
      </p:sp>
      <p:sp>
        <p:nvSpPr>
          <p:cNvPr id="289" name="Google Shape;289;p36"/>
          <p:cNvSpPr txBox="1"/>
          <p:nvPr>
            <p:ph idx="4294967295" type="body"/>
          </p:nvPr>
        </p:nvSpPr>
        <p:spPr>
          <a:xfrm>
            <a:off x="673350" y="2399330"/>
            <a:ext cx="49032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거래 정보에서 pd_c를 알 수없는 것 존재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수량과 금액이 0이거나 금액값이 비정상적인 것이 존재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673350" y="3958100"/>
            <a:ext cx="7886700" cy="843900"/>
          </a:xfrm>
          <a:prstGeom prst="rect">
            <a:avLst/>
          </a:prstGeom>
          <a:solidFill>
            <a:srgbClr val="757070">
              <a:alpha val="2588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 총 페이지 수 결측값 데이터에서 조회 경과 시간, 행동 패턴을 보았을 때 error 발생 등으로 인한 결측값으로 추정되었음.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 세션 시간 결측값 데이터에서는 페이지 수가 1,2, NA값으로 평균 값보다 매우 작음 -&gt; 위와 비슷한 이유 추정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 결측값 부분 모두 삭제 결정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291" name="Google Shape;291;p36"/>
          <p:cNvSpPr txBox="1"/>
          <p:nvPr>
            <p:ph idx="4294967295" type="body"/>
          </p:nvPr>
        </p:nvSpPr>
        <p:spPr>
          <a:xfrm>
            <a:off x="673350" y="3676175"/>
            <a:ext cx="4903200" cy="26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온라인 행동 정보에서 총 세션 시간, 페이지 수 결측값 존재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클렌징</a:t>
            </a:r>
            <a:endParaRPr sz="1800"/>
          </a:p>
        </p:txBody>
      </p:sp>
      <p:sp>
        <p:nvSpPr>
          <p:cNvPr id="297" name="Google Shape;297;p37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298" name="Google Shape;298;p37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99" name="Google Shape;299;p37"/>
          <p:cNvSpPr txBox="1"/>
          <p:nvPr>
            <p:ph idx="4294967295" type="body"/>
          </p:nvPr>
        </p:nvSpPr>
        <p:spPr>
          <a:xfrm>
            <a:off x="673350" y="1975813"/>
            <a:ext cx="7886700" cy="550800"/>
          </a:xfrm>
          <a:prstGeom prst="rect">
            <a:avLst/>
          </a:prstGeom>
          <a:solidFill>
            <a:srgbClr val="757070">
              <a:alpha val="2588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 결측값의 정도가 데이터의 많은 부분을 차지하여 결측값은 “unknown”으로 대체하고 유입채널의 “unknown”도 그대로 둠</a:t>
            </a:r>
            <a:endParaRPr sz="1100"/>
          </a:p>
        </p:txBody>
      </p:sp>
      <p:sp>
        <p:nvSpPr>
          <p:cNvPr id="300" name="Google Shape;300;p37"/>
          <p:cNvSpPr txBox="1"/>
          <p:nvPr>
            <p:ph idx="4294967295" type="body"/>
          </p:nvPr>
        </p:nvSpPr>
        <p:spPr>
          <a:xfrm>
            <a:off x="673350" y="1543812"/>
            <a:ext cx="49032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기기 유형에서 많은 결측값이 발견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유입채널에서 unknown 값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01" name="Google Shape;301;p37"/>
          <p:cNvSpPr txBox="1"/>
          <p:nvPr>
            <p:ph idx="4294967295" type="body"/>
          </p:nvPr>
        </p:nvSpPr>
        <p:spPr>
          <a:xfrm>
            <a:off x="673350" y="1092550"/>
            <a:ext cx="24300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3</a:t>
            </a:r>
            <a:r>
              <a:rPr lang="ko" sz="1100">
                <a:solidFill>
                  <a:srgbClr val="FFFFFF"/>
                </a:solidFill>
              </a:rPr>
              <a:t>. 데이터 클렌징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302" name="Google Shape;302;p37"/>
          <p:cNvSpPr txBox="1"/>
          <p:nvPr>
            <p:ph idx="4294967295" type="body"/>
          </p:nvPr>
        </p:nvSpPr>
        <p:spPr>
          <a:xfrm>
            <a:off x="673350" y="2961401"/>
            <a:ext cx="7886700" cy="668400"/>
          </a:xfrm>
          <a:prstGeom prst="rect">
            <a:avLst/>
          </a:prstGeom>
          <a:solidFill>
            <a:srgbClr val="757070">
              <a:alpha val="2588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 온라인 행동 정보에서 환불 내역을 가져와 거래정보에서 삭제</a:t>
            </a:r>
            <a:endParaRPr sz="11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 거래 내역 정보에서도 환불 내역 삭제</a:t>
            </a:r>
            <a:endParaRPr sz="1100"/>
          </a:p>
        </p:txBody>
      </p:sp>
      <p:sp>
        <p:nvSpPr>
          <p:cNvPr id="303" name="Google Shape;303;p37"/>
          <p:cNvSpPr txBox="1"/>
          <p:nvPr>
            <p:ph idx="4294967295" type="body"/>
          </p:nvPr>
        </p:nvSpPr>
        <p:spPr>
          <a:xfrm>
            <a:off x="673350" y="2687500"/>
            <a:ext cx="4959300" cy="2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" sz="1100">
                <a:solidFill>
                  <a:srgbClr val="FFFFFF"/>
                </a:solidFill>
              </a:rPr>
              <a:t>거래 정보에서 환불된 내역도 들어가 있음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데이터 탐색/고객 분석</a:t>
            </a:r>
            <a:endParaRPr sz="1800"/>
          </a:p>
        </p:txBody>
      </p:sp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1007275" y="4339823"/>
            <a:ext cx="7565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/>
              <a:t>30, 40대의 비율이 높고 여성의 비율이 압도적으로 높음</a:t>
            </a:r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" y="1583838"/>
            <a:ext cx="6204349" cy="2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13" name="Google Shape;313;p38"/>
          <p:cNvSpPr txBox="1"/>
          <p:nvPr>
            <p:ph idx="4294967295" type="body"/>
          </p:nvPr>
        </p:nvSpPr>
        <p:spPr>
          <a:xfrm>
            <a:off x="673350" y="1092550"/>
            <a:ext cx="24300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4. </a:t>
            </a:r>
            <a:r>
              <a:rPr lang="ko" sz="1100">
                <a:solidFill>
                  <a:srgbClr val="FFFFFF"/>
                </a:solidFill>
              </a:rPr>
              <a:t>데이터 탐색/고객 분석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검색대비 구매비율</a:t>
            </a:r>
            <a:endParaRPr sz="1800"/>
          </a:p>
        </p:txBody>
      </p:sp>
      <p:sp>
        <p:nvSpPr>
          <p:cNvPr id="319" name="Google Shape;319;p39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5304225" y="1925825"/>
            <a:ext cx="25503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400"/>
              <a:t>.</a:t>
            </a:r>
            <a:endParaRPr sz="1400"/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38" y="1682350"/>
            <a:ext cx="37433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/>
          <p:nvPr/>
        </p:nvSpPr>
        <p:spPr>
          <a:xfrm>
            <a:off x="5368450" y="2097325"/>
            <a:ext cx="3150300" cy="15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대비 구매비율 값이 대체로 0과 2사이에 몰려있는 것을 알 수 있다.</a:t>
            </a:r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825100" y="1243025"/>
            <a:ext cx="315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검색어 탐색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789460" y="299077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기기유형에 따른 검색량</a:t>
            </a:r>
            <a:endParaRPr sz="1800"/>
          </a:p>
        </p:txBody>
      </p:sp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331" name="Google Shape;331;p40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686725" y="3851950"/>
            <a:ext cx="7604700" cy="10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üMobile_app의 경우 가장 높은 구매 건수를 보이고 있다. 기기 유형이 구매 건수를 예측하는 데에 어느정도 유의미한 변수이다. PC와 mobile_web은 1.99,2.02 평균값을 보이지만 mobile_app의 경우 2.03의 평균값을 가진다.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750" y="1164450"/>
            <a:ext cx="6634650" cy="2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789460" y="299077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성별 / </a:t>
            </a:r>
            <a:r>
              <a:rPr lang="ko" sz="1800"/>
              <a:t>기기유형에 따른 검색량</a:t>
            </a:r>
            <a:endParaRPr sz="1800"/>
          </a:p>
        </p:txBody>
      </p:sp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340" name="Google Shape;340;p41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25" y="1463052"/>
            <a:ext cx="68770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유입채널에 따른 검색량</a:t>
            </a:r>
            <a:endParaRPr sz="1800"/>
          </a:p>
        </p:txBody>
      </p:sp>
      <p:sp>
        <p:nvSpPr>
          <p:cNvPr id="347" name="Google Shape;347;p42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19" y="2586690"/>
            <a:ext cx="2236032" cy="141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825" y="1142525"/>
            <a:ext cx="2269240" cy="141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465" y="2586692"/>
            <a:ext cx="2269240" cy="141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059" y="1142525"/>
            <a:ext cx="2236032" cy="141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4082" y="2586693"/>
            <a:ext cx="2236032" cy="141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0693" y="1142533"/>
            <a:ext cx="2236032" cy="141428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2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789450" y="4095550"/>
            <a:ext cx="75651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DIRECT &gt; PUSH &gt; PORTAL_2 순으로 많은 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239316" y="179784"/>
            <a:ext cx="1778793" cy="4120754"/>
          </a:xfrm>
          <a:prstGeom prst="rect">
            <a:avLst/>
          </a:prstGeom>
          <a:solidFill>
            <a:srgbClr val="2F5496">
              <a:alpha val="94901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1100"/>
          </a:p>
        </p:txBody>
      </p:sp>
      <p:sp>
        <p:nvSpPr>
          <p:cNvPr id="139" name="Google Shape;139;p25"/>
          <p:cNvSpPr/>
          <p:nvPr/>
        </p:nvSpPr>
        <p:spPr>
          <a:xfrm>
            <a:off x="589360" y="842963"/>
            <a:ext cx="1589484" cy="3729037"/>
          </a:xfrm>
          <a:prstGeom prst="rect">
            <a:avLst/>
          </a:prstGeom>
          <a:solidFill>
            <a:srgbClr val="2F5496">
              <a:alpha val="65882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0" name="Google Shape;140;p25"/>
          <p:cNvGrpSpPr/>
          <p:nvPr/>
        </p:nvGrpSpPr>
        <p:grpSpPr>
          <a:xfrm>
            <a:off x="2684907" y="1024741"/>
            <a:ext cx="5264911" cy="438581"/>
            <a:chOff x="272072" y="1950876"/>
            <a:chExt cx="1779648" cy="584775"/>
          </a:xfrm>
        </p:grpSpPr>
        <p:sp>
          <p:nvSpPr>
            <p:cNvPr id="141" name="Google Shape;141;p25"/>
            <p:cNvSpPr txBox="1"/>
            <p:nvPr/>
          </p:nvSpPr>
          <p:spPr>
            <a:xfrm>
              <a:off x="272072" y="1950876"/>
              <a:ext cx="10081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5"/>
            <p:cNvSpPr txBox="1"/>
            <p:nvPr/>
          </p:nvSpPr>
          <p:spPr>
            <a:xfrm>
              <a:off x="683568" y="2104086"/>
              <a:ext cx="13681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비즈니스 전략</a:t>
              </a:r>
              <a:endPara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25"/>
          <p:cNvGrpSpPr/>
          <p:nvPr/>
        </p:nvGrpSpPr>
        <p:grpSpPr>
          <a:xfrm>
            <a:off x="2684907" y="2464058"/>
            <a:ext cx="5264911" cy="438581"/>
            <a:chOff x="272072" y="1950876"/>
            <a:chExt cx="1779648" cy="584775"/>
          </a:xfrm>
        </p:grpSpPr>
        <p:sp>
          <p:nvSpPr>
            <p:cNvPr id="144" name="Google Shape;144;p25"/>
            <p:cNvSpPr txBox="1"/>
            <p:nvPr/>
          </p:nvSpPr>
          <p:spPr>
            <a:xfrm>
              <a:off x="272072" y="1950876"/>
              <a:ext cx="10081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5"/>
            <p:cNvSpPr txBox="1"/>
            <p:nvPr/>
          </p:nvSpPr>
          <p:spPr>
            <a:xfrm>
              <a:off x="683568" y="2104086"/>
              <a:ext cx="13681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rgbClr val="262626"/>
                  </a:solidFill>
                </a:rPr>
                <a:t>비식별 고객 </a:t>
              </a:r>
              <a:r>
                <a:rPr lang="ko" sz="15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추천 알고리즘</a:t>
              </a:r>
              <a:endPara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25"/>
          <p:cNvGrpSpPr/>
          <p:nvPr/>
        </p:nvGrpSpPr>
        <p:grpSpPr>
          <a:xfrm>
            <a:off x="2684907" y="1754483"/>
            <a:ext cx="5264911" cy="576572"/>
            <a:chOff x="272072" y="1950876"/>
            <a:chExt cx="1779648" cy="768763"/>
          </a:xfrm>
        </p:grpSpPr>
        <p:sp>
          <p:nvSpPr>
            <p:cNvPr id="147" name="Google Shape;147;p25"/>
            <p:cNvSpPr txBox="1"/>
            <p:nvPr/>
          </p:nvSpPr>
          <p:spPr>
            <a:xfrm>
              <a:off x="272072" y="1950876"/>
              <a:ext cx="10081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5"/>
            <p:cNvSpPr txBox="1"/>
            <p:nvPr/>
          </p:nvSpPr>
          <p:spPr>
            <a:xfrm>
              <a:off x="683568" y="2104086"/>
              <a:ext cx="1368152" cy="6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데이터 </a:t>
              </a:r>
              <a:r>
                <a:rPr lang="ko" sz="1500">
                  <a:solidFill>
                    <a:srgbClr val="262626"/>
                  </a:solidFill>
                </a:rPr>
                <a:t>클렌징</a:t>
              </a:r>
              <a:r>
                <a:rPr lang="ko" sz="15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" sz="1500">
                  <a:solidFill>
                    <a:srgbClr val="262626"/>
                  </a:solidFill>
                </a:rPr>
                <a:t>탐색 및 분석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5"/>
          <p:cNvGrpSpPr/>
          <p:nvPr/>
        </p:nvGrpSpPr>
        <p:grpSpPr>
          <a:xfrm>
            <a:off x="2684907" y="3207860"/>
            <a:ext cx="5264911" cy="438581"/>
            <a:chOff x="272072" y="1950876"/>
            <a:chExt cx="1779648" cy="584775"/>
          </a:xfrm>
        </p:grpSpPr>
        <p:sp>
          <p:nvSpPr>
            <p:cNvPr id="150" name="Google Shape;150;p25"/>
            <p:cNvSpPr txBox="1"/>
            <p:nvPr/>
          </p:nvSpPr>
          <p:spPr>
            <a:xfrm>
              <a:off x="272072" y="1950876"/>
              <a:ext cx="10081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683568" y="2104086"/>
              <a:ext cx="13681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외부 데이터 </a:t>
              </a:r>
              <a:r>
                <a:rPr lang="ko" sz="1500">
                  <a:solidFill>
                    <a:srgbClr val="262626"/>
                  </a:solidFill>
                </a:rPr>
                <a:t>설명</a:t>
              </a:r>
              <a:endPara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5"/>
          <p:cNvGrpSpPr/>
          <p:nvPr/>
        </p:nvGrpSpPr>
        <p:grpSpPr>
          <a:xfrm>
            <a:off x="2684907" y="3951662"/>
            <a:ext cx="5264911" cy="438581"/>
            <a:chOff x="272072" y="1950876"/>
            <a:chExt cx="1779648" cy="584775"/>
          </a:xfrm>
        </p:grpSpPr>
        <p:sp>
          <p:nvSpPr>
            <p:cNvPr id="153" name="Google Shape;153;p25"/>
            <p:cNvSpPr txBox="1"/>
            <p:nvPr/>
          </p:nvSpPr>
          <p:spPr>
            <a:xfrm>
              <a:off x="272072" y="1950876"/>
              <a:ext cx="10081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5"/>
            <p:cNvSpPr txBox="1"/>
            <p:nvPr/>
          </p:nvSpPr>
          <p:spPr>
            <a:xfrm>
              <a:off x="683568" y="2104086"/>
              <a:ext cx="13681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결론</a:t>
              </a:r>
              <a:endPara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>
                <a:latin typeface="Archivo Black"/>
                <a:ea typeface="Archivo Black"/>
                <a:cs typeface="Archivo Black"/>
                <a:sym typeface="Archivo Black"/>
              </a:rPr>
              <a:t>성별 연령별 키워드</a:t>
            </a:r>
            <a:endParaRPr sz="18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61" name="Google Shape;361;p43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789450" y="1218049"/>
            <a:ext cx="266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ko" sz="1100">
                <a:latin typeface="Georgia"/>
                <a:ea typeface="Georgia"/>
                <a:cs typeface="Georgia"/>
                <a:sym typeface="Georgia"/>
              </a:rPr>
              <a:t>30대 여성 키워드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3" name="Google Shape;3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0" y="1491950"/>
            <a:ext cx="3223025" cy="16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275" y="1491950"/>
            <a:ext cx="3230570" cy="163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988" y="3419460"/>
            <a:ext cx="3223950" cy="163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3400" y="3417775"/>
            <a:ext cx="3230575" cy="164128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4486275" y="1218049"/>
            <a:ext cx="266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ko" sz="1100"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b="1" lang="ko" sz="1100">
                <a:latin typeface="Georgia"/>
                <a:ea typeface="Georgia"/>
                <a:cs typeface="Georgia"/>
                <a:sym typeface="Georgia"/>
              </a:rPr>
              <a:t>0대 여성 키워드</a:t>
            </a:r>
            <a:endParaRPr sz="1100"/>
          </a:p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4486275" y="3129874"/>
            <a:ext cx="266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ko" sz="1100"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b="1" lang="ko" sz="1100">
                <a:latin typeface="Georgia"/>
                <a:ea typeface="Georgia"/>
                <a:cs typeface="Georgia"/>
                <a:sym typeface="Georgia"/>
              </a:rPr>
              <a:t>0대 남성 키워드</a:t>
            </a:r>
            <a:endParaRPr sz="1100"/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789450" y="3129874"/>
            <a:ext cx="266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ko" sz="1100">
                <a:latin typeface="Georgia"/>
                <a:ea typeface="Georgia"/>
                <a:cs typeface="Georgia"/>
                <a:sym typeface="Georgia"/>
              </a:rPr>
              <a:t>30대 남성 키워드</a:t>
            </a:r>
            <a:endParaRPr sz="1100"/>
          </a:p>
        </p:txBody>
      </p:sp>
      <p:sp>
        <p:nvSpPr>
          <p:cNvPr id="370" name="Google Shape;370;p43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일별 구매 금액</a:t>
            </a:r>
            <a:endParaRPr sz="1800"/>
          </a:p>
        </p:txBody>
      </p:sp>
      <p:sp>
        <p:nvSpPr>
          <p:cNvPr id="376" name="Google Shape;376;p44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377" name="Google Shape;377;p44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78" name="Google Shape;3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00" y="1725250"/>
            <a:ext cx="3796223" cy="311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4"/>
          <p:cNvSpPr/>
          <p:nvPr/>
        </p:nvSpPr>
        <p:spPr>
          <a:xfrm>
            <a:off x="5022975" y="1816350"/>
            <a:ext cx="3331500" cy="27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일자에서 낮아지는 이유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⟹ 매월 2/4째 주마다 대형마트 휴무일의 영향으로 판단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1443200" y="3816700"/>
            <a:ext cx="193200" cy="193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"/>
          <p:cNvSpPr/>
          <p:nvPr/>
        </p:nvSpPr>
        <p:spPr>
          <a:xfrm>
            <a:off x="1960688" y="3969100"/>
            <a:ext cx="193200" cy="193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4"/>
          <p:cNvSpPr/>
          <p:nvPr/>
        </p:nvSpPr>
        <p:spPr>
          <a:xfrm>
            <a:off x="2478175" y="3969100"/>
            <a:ext cx="193200" cy="193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4"/>
          <p:cNvSpPr/>
          <p:nvPr/>
        </p:nvSpPr>
        <p:spPr>
          <a:xfrm>
            <a:off x="3038625" y="3694025"/>
            <a:ext cx="193200" cy="193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4"/>
          <p:cNvSpPr/>
          <p:nvPr/>
        </p:nvSpPr>
        <p:spPr>
          <a:xfrm>
            <a:off x="3730000" y="4162900"/>
            <a:ext cx="193200" cy="193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요일별 구매</a:t>
            </a:r>
            <a:endParaRPr sz="1800"/>
          </a:p>
        </p:txBody>
      </p:sp>
      <p:sp>
        <p:nvSpPr>
          <p:cNvPr id="390" name="Google Shape;390;p45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391" name="Google Shape;391;p45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0" y="1137800"/>
            <a:ext cx="4844499" cy="18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/>
          <p:nvPr/>
        </p:nvSpPr>
        <p:spPr>
          <a:xfrm>
            <a:off x="5884425" y="1658350"/>
            <a:ext cx="2631000" cy="24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금요일 구매액 평균 가장 낮고, 일요일 구매평균이 가장 높은것을 확인할 수 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4" name="Google Shape;39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99" y="3000225"/>
            <a:ext cx="4889824" cy="1821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요일별 구매</a:t>
            </a:r>
            <a:endParaRPr sz="1800"/>
          </a:p>
        </p:txBody>
      </p:sp>
      <p:sp>
        <p:nvSpPr>
          <p:cNvPr id="400" name="Google Shape;400;p46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401" name="Google Shape;401;p46"/>
          <p:cNvSpPr txBox="1"/>
          <p:nvPr/>
        </p:nvSpPr>
        <p:spPr>
          <a:xfrm>
            <a:off x="596538" y="1550523"/>
            <a:ext cx="6138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46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3" name="Google Shape;403;p46"/>
          <p:cNvSpPr/>
          <p:nvPr/>
        </p:nvSpPr>
        <p:spPr>
          <a:xfrm>
            <a:off x="662950" y="4189800"/>
            <a:ext cx="7865400" cy="8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구매액 기준으로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Fashon Accessories 관련 상품과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주로 월요일에는 식품 관련 상품이 상위권에 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4" name="Google Shape;4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75" y="1204300"/>
            <a:ext cx="3052151" cy="14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5" y="2697050"/>
            <a:ext cx="3006250" cy="14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175" y="1204300"/>
            <a:ext cx="2905949" cy="14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4175" y="2697051"/>
            <a:ext cx="2905950" cy="14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시간별 구매</a:t>
            </a:r>
            <a:endParaRPr sz="1800"/>
          </a:p>
        </p:txBody>
      </p:sp>
      <p:sp>
        <p:nvSpPr>
          <p:cNvPr id="413" name="Google Shape;413;p47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414" name="Google Shape;414;p47"/>
          <p:cNvSpPr txBox="1"/>
          <p:nvPr/>
        </p:nvSpPr>
        <p:spPr>
          <a:xfrm>
            <a:off x="789450" y="4114800"/>
            <a:ext cx="734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5" name="Google Shape;4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0" y="1298527"/>
            <a:ext cx="2694483" cy="2717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933" y="1298527"/>
            <a:ext cx="2606380" cy="271744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7"/>
          <p:cNvSpPr/>
          <p:nvPr/>
        </p:nvSpPr>
        <p:spPr>
          <a:xfrm>
            <a:off x="6257850" y="1848275"/>
            <a:ext cx="2529000" cy="15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새벽~아침의 구매 건수는 적은 편,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건당 구매 금액은 높은 편임을 알 수 있음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7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시간별 인기 상품(중분류 기준)</a:t>
            </a:r>
            <a:endParaRPr sz="1800"/>
          </a:p>
        </p:txBody>
      </p:sp>
      <p:sp>
        <p:nvSpPr>
          <p:cNvPr id="424" name="Google Shape;424;p48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425" name="Google Shape;425;p48"/>
          <p:cNvSpPr txBox="1"/>
          <p:nvPr/>
        </p:nvSpPr>
        <p:spPr>
          <a:xfrm>
            <a:off x="825100" y="1264450"/>
            <a:ext cx="734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48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27" name="Google Shape;4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350" y="1538900"/>
            <a:ext cx="3232875" cy="20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500" y="1538900"/>
            <a:ext cx="3232886" cy="20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8"/>
          <p:cNvSpPr/>
          <p:nvPr/>
        </p:nvSpPr>
        <p:spPr>
          <a:xfrm>
            <a:off x="789450" y="3977750"/>
            <a:ext cx="7865400" cy="95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거래건수를 기준으로 시간대마다 인기있는 상품을 나타냄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대부분에서 식품이 상위권을 차지하지만 1~7시 사이에 남성들에게는 Makeup(스킨케어) 제품이 잘 팔린다.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성별 당 구매 금액</a:t>
            </a:r>
            <a:endParaRPr sz="1800"/>
          </a:p>
        </p:txBody>
      </p:sp>
      <p:sp>
        <p:nvSpPr>
          <p:cNvPr id="435" name="Google Shape;435;p49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436" name="Google Shape;436;p49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37" name="Google Shape;4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250" y="1255676"/>
            <a:ext cx="2625275" cy="23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750" y="1255677"/>
            <a:ext cx="2779567" cy="2406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9"/>
          <p:cNvSpPr/>
          <p:nvPr/>
        </p:nvSpPr>
        <p:spPr>
          <a:xfrm>
            <a:off x="789450" y="3977750"/>
            <a:ext cx="7865400" cy="95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구매액 총합은 여성의 비율이 크기 때문에 높을 것으로 예상.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구매액의 평균은 남성이 더 높고 가장 비율이 적은 10~20대 남성이 제일 높다.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성별 당 구매 금액</a:t>
            </a:r>
            <a:endParaRPr sz="1800"/>
          </a:p>
        </p:txBody>
      </p:sp>
      <p:sp>
        <p:nvSpPr>
          <p:cNvPr id="445" name="Google Shape;445;p50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446" name="Google Shape;446;p50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47" name="Google Shape;447;p50"/>
          <p:cNvSpPr txBox="1"/>
          <p:nvPr/>
        </p:nvSpPr>
        <p:spPr>
          <a:xfrm>
            <a:off x="6568675" y="1275150"/>
            <a:ext cx="7179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Malgun Gothic"/>
                <a:ea typeface="Malgun Gothic"/>
                <a:cs typeface="Malgun Gothic"/>
                <a:sym typeface="Malgun Gothic"/>
              </a:rPr>
              <a:t>커피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8" name="Google Shape;4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700" y="1157300"/>
            <a:ext cx="2558625" cy="24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075" y="1157300"/>
            <a:ext cx="2558625" cy="24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050" y="1157300"/>
            <a:ext cx="2711025" cy="24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0"/>
          <p:cNvSpPr/>
          <p:nvPr/>
        </p:nvSpPr>
        <p:spPr>
          <a:xfrm>
            <a:off x="789444" y="3686325"/>
            <a:ext cx="7865400" cy="13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대분류에 구매총합 여성의 옷, 패션잡화,과일,고기등.. 주로 여성30,40대가 상위권을 차지한다. 중분류로 처리하였을 때는 구매총합 상품이 40대 남성 커피/티 세트였다. 이어서 여성40대 (냉동식품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,국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내삼겹살, 윗옷, 국내 과일….)이루었다. 마지막 소분류에 관해서 상위 제품은 40대 남성 공기청정기, 30대남성 햄세트, 40대 여서 가방 코트순으로 높은 구매액을 보임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성별/연령대별 선호 품목(소분류 기준)</a:t>
            </a:r>
            <a:endParaRPr sz="1800"/>
          </a:p>
        </p:txBody>
      </p:sp>
      <p:sp>
        <p:nvSpPr>
          <p:cNvPr id="457" name="Google Shape;457;p51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458" name="Google Shape;458;p51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59" name="Google Shape;459;p51"/>
          <p:cNvPicPr preferRelativeResize="0"/>
          <p:nvPr/>
        </p:nvPicPr>
        <p:blipFill rotWithShape="1">
          <a:blip r:embed="rId3">
            <a:alphaModFix/>
          </a:blip>
          <a:srcRect b="7030" l="7472" r="8754" t="8872"/>
          <a:stretch/>
        </p:blipFill>
        <p:spPr>
          <a:xfrm>
            <a:off x="750000" y="1210875"/>
            <a:ext cx="7458172" cy="347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성별/연령대별 선호 품목</a:t>
            </a:r>
            <a:endParaRPr sz="1800"/>
          </a:p>
        </p:txBody>
      </p:sp>
      <p:sp>
        <p:nvSpPr>
          <p:cNvPr id="465" name="Google Shape;465;p52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466" name="Google Shape;466;p52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67" name="Google Shape;467;p52"/>
          <p:cNvSpPr txBox="1"/>
          <p:nvPr/>
        </p:nvSpPr>
        <p:spPr>
          <a:xfrm>
            <a:off x="789450" y="1765650"/>
            <a:ext cx="75651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⟹  소분류로 판단했을 때 성별/연령대별로 주로 선호하는 주류는 식품 영역임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⟹ 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trash bag, water 같은 마케팅을 하지 않아도 잘 팔리는 상품도 포함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⟹ 카테고리 별 상품 선호도를 보기 위해 대분류로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solidFill>
            <a:srgbClr val="D8E2F3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717950" y="2239575"/>
            <a:ext cx="77475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Font typeface="Malgun Gothic"/>
              <a:buAutoNum type="arabicPeriod"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비즈니스 전략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성별/연령대별 선호 품목</a:t>
            </a:r>
            <a:endParaRPr sz="1800"/>
          </a:p>
        </p:txBody>
      </p:sp>
      <p:sp>
        <p:nvSpPr>
          <p:cNvPr id="473" name="Google Shape;473;p53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474" name="Google Shape;474;p53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75" name="Google Shape;475;p53"/>
          <p:cNvSpPr/>
          <p:nvPr/>
        </p:nvSpPr>
        <p:spPr>
          <a:xfrm>
            <a:off x="750000" y="1654375"/>
            <a:ext cx="3086100" cy="279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구매액이 큰 12가지 카테고리로 분석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(Meats, Fashon Accessories, Fruits, Women’s Clothing, Chilled Foods, Cosmetics / Beauty Care, Dairy Products, Snack, Vegetables, Frozen Foods, Substitute, Furniture)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53"/>
          <p:cNvSpPr/>
          <p:nvPr/>
        </p:nvSpPr>
        <p:spPr>
          <a:xfrm rot="-5400000">
            <a:off x="2707725" y="2782725"/>
            <a:ext cx="2792625" cy="535875"/>
          </a:xfrm>
          <a:prstGeom prst="flowChartMerge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13025"/>
            <a:ext cx="3782551" cy="29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성별 대분류 구매</a:t>
            </a:r>
            <a:endParaRPr sz="1800"/>
          </a:p>
        </p:txBody>
      </p:sp>
      <p:sp>
        <p:nvSpPr>
          <p:cNvPr id="483" name="Google Shape;483;p54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484" name="Google Shape;484;p54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85" name="Google Shape;485;p54"/>
          <p:cNvSpPr txBox="1"/>
          <p:nvPr>
            <p:ph idx="4294967295" type="body"/>
          </p:nvPr>
        </p:nvSpPr>
        <p:spPr>
          <a:xfrm>
            <a:off x="709525" y="3921925"/>
            <a:ext cx="70146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486" name="Google Shape;4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463" y="1145699"/>
            <a:ext cx="3862476" cy="27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12" y="1145696"/>
            <a:ext cx="3862475" cy="2723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시간별 대분류 구매총합</a:t>
            </a:r>
            <a:endParaRPr sz="1800"/>
          </a:p>
        </p:txBody>
      </p:sp>
      <p:sp>
        <p:nvSpPr>
          <p:cNvPr id="493" name="Google Shape;493;p55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494" name="Google Shape;494;p55"/>
          <p:cNvSpPr txBox="1"/>
          <p:nvPr/>
        </p:nvSpPr>
        <p:spPr>
          <a:xfrm>
            <a:off x="825100" y="1264450"/>
            <a:ext cx="734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55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96" name="Google Shape;496;p55"/>
          <p:cNvSpPr/>
          <p:nvPr/>
        </p:nvSpPr>
        <p:spPr>
          <a:xfrm>
            <a:off x="6228050" y="3123125"/>
            <a:ext cx="2529000" cy="15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식품이 아닌 상품들(패션과 스킨케어제품)들은 주로 새벽시간에 구매가 활발하다.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7" name="Google Shape;4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925" y="1150587"/>
            <a:ext cx="2191450" cy="17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150" y="2920825"/>
            <a:ext cx="2191450" cy="17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488" y="1150585"/>
            <a:ext cx="2191438" cy="177992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5"/>
          <p:cNvSpPr/>
          <p:nvPr/>
        </p:nvSpPr>
        <p:spPr>
          <a:xfrm>
            <a:off x="6228050" y="1275388"/>
            <a:ext cx="2529000" cy="15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식품 상품은 주로 활동시간에 구매를 많이한다.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55"/>
          <p:cNvSpPr/>
          <p:nvPr/>
        </p:nvSpPr>
        <p:spPr>
          <a:xfrm>
            <a:off x="5510225" y="3654438"/>
            <a:ext cx="6162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5502100" y="1897150"/>
            <a:ext cx="6162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9488" y="2930513"/>
            <a:ext cx="2191450" cy="17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type="title"/>
          </p:nvPr>
        </p:nvSpPr>
        <p:spPr>
          <a:xfrm>
            <a:off x="957263" y="273844"/>
            <a:ext cx="7886700" cy="550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6"/>
          <p:cNvSpPr txBox="1"/>
          <p:nvPr/>
        </p:nvSpPr>
        <p:spPr>
          <a:xfrm>
            <a:off x="717950" y="2239575"/>
            <a:ext cx="77475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3. 비식별 고객 추천 알고리즘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7"/>
          <p:cNvSpPr txBox="1"/>
          <p:nvPr>
            <p:ph type="title"/>
          </p:nvPr>
        </p:nvSpPr>
        <p:spPr>
          <a:xfrm>
            <a:off x="982429" y="306403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/>
          </a:p>
        </p:txBody>
      </p:sp>
      <p:sp>
        <p:nvSpPr>
          <p:cNvPr id="516" name="Google Shape;516;p57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517" name="Google Shape;517;p57"/>
          <p:cNvSpPr txBox="1"/>
          <p:nvPr>
            <p:ph idx="2" type="body"/>
          </p:nvPr>
        </p:nvSpPr>
        <p:spPr>
          <a:xfrm>
            <a:off x="347050" y="1156702"/>
            <a:ext cx="74493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</a:t>
            </a:r>
            <a:r>
              <a:rPr lang="ko" sz="1100"/>
              <a:t>정규 표현식과 Mecab를 이용하여 검색어의 형태소를 분석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정규 표현식을 이용하여 오타 및 특수문자 제거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Mecab 를 이용한 형태소 분석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re.sub("[-=+,.!@#$%^&amp;*(\)[\]&lt;\&gt;{\}\'\"/_|ㄱ-ㅎ|ㅏ-ㅣ]"," ",keyword) 이상 글제 제거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Ex : ‘(BIG)국내산 냉장 한우 불고기용ㅇ(100g)’ -&gt; ['big', '국내산', '냉장', '한우', '불고기', '용', '100g']</a:t>
            </a:r>
            <a:endParaRPr sz="1100"/>
          </a:p>
        </p:txBody>
      </p:sp>
      <p:sp>
        <p:nvSpPr>
          <p:cNvPr id="518" name="Google Shape;518;p57"/>
          <p:cNvSpPr txBox="1"/>
          <p:nvPr>
            <p:ph idx="3" type="body"/>
          </p:nvPr>
        </p:nvSpPr>
        <p:spPr>
          <a:xfrm>
            <a:off x="274875" y="856675"/>
            <a:ext cx="15753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1. 검색어 형태소 분석</a:t>
            </a:r>
            <a:endParaRPr sz="1100"/>
          </a:p>
        </p:txBody>
      </p:sp>
      <p:sp>
        <p:nvSpPr>
          <p:cNvPr id="519" name="Google Shape;519;p57"/>
          <p:cNvSpPr txBox="1"/>
          <p:nvPr>
            <p:ph idx="4" type="body"/>
          </p:nvPr>
        </p:nvSpPr>
        <p:spPr>
          <a:xfrm>
            <a:off x="332725" y="2896396"/>
            <a:ext cx="83121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성별/나이에 따라 많이 검색하는 단어가 있을것으로 판단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keras</a:t>
            </a:r>
            <a:r>
              <a:rPr lang="ko" sz="1100"/>
              <a:t>의 텍스트 처리 패키지를 이용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남/여 ,10~20/30/40/50~60 부류별로 Tokenizer 변수를 만든 후 각 검색 키워드 모두 취합하여 Fit 해준다.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그러면 다음과 같이 성별/나이에 따라 가장 많이 등장한 단어별로 순위가 매겨지게 된다.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Ex : 남성 Toknizer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{'우유': 1, '남성': 2, '계란': 3, '나이키': 4, '쌀': 5, '생수': 6, '두부': 7, '라면': 8, '수박': 9, '키즈': 10, '백': 11, '여성': 12, '빈폴': 13, '골프': 14....</a:t>
            </a:r>
            <a:endParaRPr sz="1100"/>
          </a:p>
        </p:txBody>
      </p:sp>
      <p:sp>
        <p:nvSpPr>
          <p:cNvPr id="520" name="Google Shape;520;p57"/>
          <p:cNvSpPr txBox="1"/>
          <p:nvPr>
            <p:ph idx="5" type="body"/>
          </p:nvPr>
        </p:nvSpPr>
        <p:spPr>
          <a:xfrm>
            <a:off x="274799" y="2520200"/>
            <a:ext cx="15753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2. 성별/나이 Toknizer</a:t>
            </a:r>
            <a:endParaRPr sz="1100"/>
          </a:p>
        </p:txBody>
      </p:sp>
      <p:sp>
        <p:nvSpPr>
          <p:cNvPr id="521" name="Google Shape;521;p57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8"/>
          <p:cNvSpPr txBox="1"/>
          <p:nvPr>
            <p:ph type="title"/>
          </p:nvPr>
        </p:nvSpPr>
        <p:spPr>
          <a:xfrm>
            <a:off x="982429" y="306403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527" name="Google Shape;527;p58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528" name="Google Shape;528;p58"/>
          <p:cNvSpPr txBox="1"/>
          <p:nvPr>
            <p:ph idx="6" type="body"/>
          </p:nvPr>
        </p:nvSpPr>
        <p:spPr>
          <a:xfrm>
            <a:off x="313700" y="1210600"/>
            <a:ext cx="84516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성별/나이에 따라 검색어의 빈도가 같아도 주변에 같이 나오는 단어들이 다를것이라 판단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남/여 , 10~20/30/40/5060 대 별로 분류 후 각 client 아이디마다 키워드들을 취합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※ 배열 하나하나는 각 부류가 한 아이디에서 나온 검색어들을 취합한 것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Ex : 여성 Train Data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['아이', '러너', '리퍼’], 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['린', '넨', '원피스', '원피스', '래쉬', '가드', '여성’,…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단어의 유사도를 계산하기 위해 각 부류마다 Word2Vec 를 만든 후 학습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Word2Vec(TrainX, </a:t>
            </a:r>
            <a:r>
              <a:rPr lang="ko" sz="1100"/>
              <a:t>size=50, window = 2, min_count=1, iter=20,sg=1, hs=1)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</a:t>
            </a:r>
            <a:r>
              <a:rPr lang="ko" sz="1100"/>
              <a:t>50차 원의 벡터를 생성하여 Skip-Gram 모델을 이용하여 앞뒤로 두 단어를 학습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_ _ KeyWord _ _  하나의 Keyword를 이용하여 주변의 단어를 예측하는 방식을 사용하였다.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529" name="Google Shape;529;p58"/>
          <p:cNvSpPr txBox="1"/>
          <p:nvPr>
            <p:ph idx="7" type="body"/>
          </p:nvPr>
        </p:nvSpPr>
        <p:spPr>
          <a:xfrm>
            <a:off x="225592" y="938577"/>
            <a:ext cx="2343151" cy="300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3. 성별/나이 Word2Vec 학습</a:t>
            </a:r>
            <a:endParaRPr sz="1100"/>
          </a:p>
        </p:txBody>
      </p:sp>
      <p:sp>
        <p:nvSpPr>
          <p:cNvPr id="530" name="Google Shape;530;p58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536" name="Google Shape;536;p59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537" name="Google Shape;537;p59"/>
          <p:cNvSpPr txBox="1"/>
          <p:nvPr>
            <p:ph idx="6" type="body"/>
          </p:nvPr>
        </p:nvSpPr>
        <p:spPr>
          <a:xfrm>
            <a:off x="291500" y="1203200"/>
            <a:ext cx="84516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같은 키워드라고 하더라도 이전에 검색했던 단어나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주변 단어의 종류에 따라 값이 달라지게 된다.</a:t>
            </a:r>
            <a:endParaRPr sz="1100"/>
          </a:p>
        </p:txBody>
      </p:sp>
      <p:sp>
        <p:nvSpPr>
          <p:cNvPr id="538" name="Google Shape;538;p59"/>
          <p:cNvSpPr txBox="1"/>
          <p:nvPr>
            <p:ph idx="7" type="body"/>
          </p:nvPr>
        </p:nvSpPr>
        <p:spPr>
          <a:xfrm>
            <a:off x="225592" y="938577"/>
            <a:ext cx="23433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3. 성별/나이 Word2Vec 학습</a:t>
            </a:r>
            <a:endParaRPr sz="1100"/>
          </a:p>
        </p:txBody>
      </p:sp>
      <p:pic>
        <p:nvPicPr>
          <p:cNvPr id="539" name="Google Shape;5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300" y="1238575"/>
            <a:ext cx="4997474" cy="30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9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0"/>
          <p:cNvSpPr txBox="1"/>
          <p:nvPr>
            <p:ph type="title"/>
          </p:nvPr>
        </p:nvSpPr>
        <p:spPr>
          <a:xfrm>
            <a:off x="982429" y="306403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546" name="Google Shape;546;p60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547" name="Google Shape;547;p60"/>
          <p:cNvSpPr txBox="1"/>
          <p:nvPr>
            <p:ph idx="7" type="body"/>
          </p:nvPr>
        </p:nvSpPr>
        <p:spPr>
          <a:xfrm>
            <a:off x="225592" y="938577"/>
            <a:ext cx="2766990" cy="300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3.1 여성 Word2Vec 단어 500개 출력 결과</a:t>
            </a:r>
            <a:endParaRPr sz="1100"/>
          </a:p>
        </p:txBody>
      </p:sp>
      <p:pic>
        <p:nvPicPr>
          <p:cNvPr id="548" name="Google Shape;54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92" y="1238614"/>
            <a:ext cx="7940039" cy="390488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0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1"/>
          <p:cNvSpPr txBox="1"/>
          <p:nvPr>
            <p:ph type="title"/>
          </p:nvPr>
        </p:nvSpPr>
        <p:spPr>
          <a:xfrm>
            <a:off x="982429" y="306403"/>
            <a:ext cx="7886700" cy="550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555" name="Google Shape;555;p61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556" name="Google Shape;556;p61"/>
          <p:cNvSpPr txBox="1"/>
          <p:nvPr>
            <p:ph idx="7" type="body"/>
          </p:nvPr>
        </p:nvSpPr>
        <p:spPr>
          <a:xfrm>
            <a:off x="225600" y="938575"/>
            <a:ext cx="3031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3.2 10~20대 Word2Vec 단어 500개 출력 결과</a:t>
            </a:r>
            <a:endParaRPr sz="1100"/>
          </a:p>
        </p:txBody>
      </p:sp>
      <p:pic>
        <p:nvPicPr>
          <p:cNvPr id="557" name="Google Shape;55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91" y="1238614"/>
            <a:ext cx="7929539" cy="390488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1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2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564" name="Google Shape;564;p62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565" name="Google Shape;565;p62"/>
          <p:cNvSpPr txBox="1"/>
          <p:nvPr>
            <p:ph idx="2" type="body"/>
          </p:nvPr>
        </p:nvSpPr>
        <p:spPr>
          <a:xfrm>
            <a:off x="332250" y="1156673"/>
            <a:ext cx="74493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※ sech_kwd 기준은 비식별 고객이 한 세션에서 검색한 검색어들을 기준으로 하며, 검색을 할수록 입력 키워드를 늘려준다.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sech_kwd 입력시 정규화 및 형태소를 분리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형태소 분리된 키워드 [ k_1, k_2 ,k_3 ….. , k_n ] 를 성별/연령별로 만들었던 Tokneizer 로 Text to Sequnece 해준다.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※ 많이 등장한 단어일수록 숫자가 낮다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- 성별/연령별 Word2Vec 모델을 이용하여  두 글자씩 읽어 유사도를 계산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※ 유사도가 높을수록 1에 가깝다.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566" name="Google Shape;566;p62"/>
          <p:cNvSpPr txBox="1"/>
          <p:nvPr>
            <p:ph idx="3" type="body"/>
          </p:nvPr>
        </p:nvSpPr>
        <p:spPr>
          <a:xfrm>
            <a:off x="274870" y="856669"/>
            <a:ext cx="23433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4. 성별/나이 예측 - 알고리즘</a:t>
            </a:r>
            <a:endParaRPr sz="1100"/>
          </a:p>
        </p:txBody>
      </p:sp>
      <p:pic>
        <p:nvPicPr>
          <p:cNvPr id="567" name="Google Shape;56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88" y="1939838"/>
            <a:ext cx="7407075" cy="4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00" y="2983105"/>
            <a:ext cx="7198191" cy="4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800" y="4026338"/>
            <a:ext cx="30099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2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914313" y="273844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>
                <a:latin typeface="Archivo Black"/>
                <a:ea typeface="Archivo Black"/>
                <a:cs typeface="Archivo Black"/>
                <a:sym typeface="Archivo Black"/>
              </a:rPr>
              <a:t>비즈니스 전략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100"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169" name="Google Shape;169;p27"/>
          <p:cNvSpPr txBox="1"/>
          <p:nvPr/>
        </p:nvSpPr>
        <p:spPr>
          <a:xfrm>
            <a:off x="267900" y="2770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24" y="2014287"/>
            <a:ext cx="2593974" cy="245112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3508300" y="1791325"/>
            <a:ext cx="4516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비식별 고객의 키워드를 이용하여 성별/나이를 예측하고 각 부류가 관심있어하는 정보를 추천해 준다.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508300" y="2571750"/>
            <a:ext cx="4516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2. 요일/시간대 별로 분석하여 접속한 시간대의 인기 카테고리를 추천해 준다.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576" name="Google Shape;576;p63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577" name="Google Shape;577;p63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위의 과정을 각 모델별로 실행하여 n개의 단어, 그 사이의 유사도를 다음과 같이 계산하여 평균을 구해준다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이후 각 부류에서 성별(남/여 모델) , 나이(10~20/30/40/50~60 모델) 가장 큰 값을 출력한 모델을 바탕으로 성별과 나이를 예측한다.</a:t>
            </a:r>
            <a:endParaRPr sz="1100"/>
          </a:p>
        </p:txBody>
      </p:sp>
      <p:sp>
        <p:nvSpPr>
          <p:cNvPr id="578" name="Google Shape;578;p63"/>
          <p:cNvSpPr txBox="1"/>
          <p:nvPr>
            <p:ph idx="3" type="body"/>
          </p:nvPr>
        </p:nvSpPr>
        <p:spPr>
          <a:xfrm>
            <a:off x="274870" y="856669"/>
            <a:ext cx="23433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4. 성별/나이 예측 - 알고리즘</a:t>
            </a:r>
            <a:endParaRPr sz="1100"/>
          </a:p>
        </p:txBody>
      </p:sp>
      <p:sp>
        <p:nvSpPr>
          <p:cNvPr id="579" name="Google Shape;579;p63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580" name="Google Shape;58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75" y="1921325"/>
            <a:ext cx="5402025" cy="24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75" y="1454588"/>
            <a:ext cx="42862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4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587" name="Google Shape;587;p64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588" name="Google Shape;588;p64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만일 키워드가 하나일경우 각 모델에서는 Tokenizer 데이터만으로 판단을 하며,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동순위일 경우 판단이 불가능해 -1 label을 리턴한다.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9" name="Google Shape;589;p64"/>
          <p:cNvSpPr txBox="1"/>
          <p:nvPr>
            <p:ph idx="3" type="body"/>
          </p:nvPr>
        </p:nvSpPr>
        <p:spPr>
          <a:xfrm>
            <a:off x="274870" y="856669"/>
            <a:ext cx="23433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4. 성별/나이 예측 - 알고리즘</a:t>
            </a:r>
            <a:endParaRPr sz="1100"/>
          </a:p>
        </p:txBody>
      </p:sp>
      <p:sp>
        <p:nvSpPr>
          <p:cNvPr id="590" name="Google Shape;590;p64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591" name="Google Shape;5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63" y="1604963"/>
            <a:ext cx="22955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5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597" name="Google Shape;597;p65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598" name="Google Shape;598;p65"/>
          <p:cNvSpPr txBox="1"/>
          <p:nvPr>
            <p:ph idx="2" type="body"/>
          </p:nvPr>
        </p:nvSpPr>
        <p:spPr>
          <a:xfrm>
            <a:off x="274875" y="1156675"/>
            <a:ext cx="84120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학습 데이터 : 성별로 나눈 (남/여)고객의 모든 세션의 검색 키워드 ( 각 부류의 고객이 쓴 모든 키워드)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테스트 데이터 : 각 성별 고객의 각 세션에서의 검색 키워드 ( 비식별 고객은 한 세션안에서 행동하기에 동일하게 맞춤)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								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99" name="Google Shape;599;p65"/>
          <p:cNvSpPr txBox="1"/>
          <p:nvPr>
            <p:ph idx="3" type="body"/>
          </p:nvPr>
        </p:nvSpPr>
        <p:spPr>
          <a:xfrm>
            <a:off x="274870" y="856669"/>
            <a:ext cx="23433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4. 성별/나이 예측 - 성능(성별)</a:t>
            </a:r>
            <a:endParaRPr sz="1100"/>
          </a:p>
        </p:txBody>
      </p:sp>
      <p:pic>
        <p:nvPicPr>
          <p:cNvPr id="600" name="Google Shape;60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73" y="2439338"/>
            <a:ext cx="2947975" cy="13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5"/>
          <p:cNvSpPr txBox="1"/>
          <p:nvPr/>
        </p:nvSpPr>
        <p:spPr>
          <a:xfrm>
            <a:off x="250964" y="4131025"/>
            <a:ext cx="2995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여성은 78.94% 남성은 66.36% 를 보였으며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65"/>
          <p:cNvSpPr txBox="1"/>
          <p:nvPr/>
        </p:nvSpPr>
        <p:spPr>
          <a:xfrm>
            <a:off x="808674" y="1861375"/>
            <a:ext cx="2130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성별 예측 (1:여성 , 0:남성)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3" name="Google Shape;60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413" y="2137750"/>
            <a:ext cx="36480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5"/>
          <p:cNvSpPr txBox="1"/>
          <p:nvPr/>
        </p:nvSpPr>
        <p:spPr>
          <a:xfrm>
            <a:off x="4300350" y="1861363"/>
            <a:ext cx="2876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- 구분 불가 -1 Label 확률 밀도 그래프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65"/>
          <p:cNvSpPr txBox="1"/>
          <p:nvPr/>
        </p:nvSpPr>
        <p:spPr>
          <a:xfrm>
            <a:off x="4067100" y="4633200"/>
            <a:ext cx="3343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키워드 길이가 1일때 가장 많으며 7개 이후로 나타나지 않는다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65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07" name="Google Shape;607;p65"/>
          <p:cNvSpPr txBox="1"/>
          <p:nvPr/>
        </p:nvSpPr>
        <p:spPr>
          <a:xfrm>
            <a:off x="5942775" y="353500"/>
            <a:ext cx="3151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※ 만일 한세션에서 검색 행동 Action_Type 0 이 한번 일어났다 해도 형태소 분석에 의해 ‘나이키운동화’ 는 2개의 키워드로 ‘우유’는 1개의 키워드로 인식된다</a:t>
            </a:r>
            <a:endParaRPr b="1"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613" name="Google Shape;613;p66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614" name="Google Shape;614;p66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 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15" name="Google Shape;615;p66"/>
          <p:cNvSpPr txBox="1"/>
          <p:nvPr>
            <p:ph idx="3" type="body"/>
          </p:nvPr>
        </p:nvSpPr>
        <p:spPr>
          <a:xfrm>
            <a:off x="274870" y="856669"/>
            <a:ext cx="23433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4. 성별/나이 예측 - 성능(성별)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pic>
        <p:nvPicPr>
          <p:cNvPr id="616" name="Google Shape;61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" y="1384587"/>
            <a:ext cx="2596804" cy="1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625" y="1386899"/>
            <a:ext cx="2596800" cy="184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425" y="1366663"/>
            <a:ext cx="2688145" cy="18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6"/>
          <p:cNvSpPr txBox="1"/>
          <p:nvPr/>
        </p:nvSpPr>
        <p:spPr>
          <a:xfrm>
            <a:off x="3102525" y="853013"/>
            <a:ext cx="2175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- 키워드 길이에 따른 정확도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66"/>
          <p:cNvSpPr txBox="1"/>
          <p:nvPr/>
        </p:nvSpPr>
        <p:spPr>
          <a:xfrm>
            <a:off x="2309313" y="3405900"/>
            <a:ext cx="37614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키워드 길이가 증가함에 따라 두 성별 모두 정확도가 대체로 증가함을 볼수있다.</a:t>
            </a:r>
            <a:endParaRPr/>
          </a:p>
        </p:txBody>
      </p:sp>
      <p:pic>
        <p:nvPicPr>
          <p:cNvPr id="621" name="Google Shape;621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7575" y="1064864"/>
            <a:ext cx="1021650" cy="34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6"/>
          <p:cNvSpPr txBox="1"/>
          <p:nvPr/>
        </p:nvSpPr>
        <p:spPr>
          <a:xfrm>
            <a:off x="6010425" y="4540225"/>
            <a:ext cx="3028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남성의 경우 샘플 갯수가 적어지면서 오차가 발생하였다.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66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7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629" name="Google Shape;629;p67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630" name="Google Shape;630;p67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- 학습 데이터 : 각 나이로 나눈 (10~20/30/40/50~60대)고객의 모든 세션의 검색 키워드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테스트 데이터 : 각 연령대 고객의 각 세션에서의 검색 키워드</a:t>
            </a:r>
            <a:r>
              <a:rPr lang="ko" sz="1100"/>
              <a:t> 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31" name="Google Shape;631;p67"/>
          <p:cNvSpPr txBox="1"/>
          <p:nvPr>
            <p:ph idx="3" type="body"/>
          </p:nvPr>
        </p:nvSpPr>
        <p:spPr>
          <a:xfrm>
            <a:off x="274870" y="856669"/>
            <a:ext cx="23433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4. 성별/나이 예측 - 성능(나이)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pic>
        <p:nvPicPr>
          <p:cNvPr id="632" name="Google Shape;63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13" y="2261581"/>
            <a:ext cx="4219575" cy="2014094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67"/>
          <p:cNvSpPr txBox="1"/>
          <p:nvPr/>
        </p:nvSpPr>
        <p:spPr>
          <a:xfrm>
            <a:off x="274876" y="1899475"/>
            <a:ext cx="3780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- 나이 예측 (0: 10~20대 , 1: 30대, 2: 40대, 3:50~60대)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67"/>
          <p:cNvSpPr txBox="1"/>
          <p:nvPr/>
        </p:nvSpPr>
        <p:spPr>
          <a:xfrm>
            <a:off x="227425" y="4333050"/>
            <a:ext cx="57105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순서대로 68.43% , 55.26%, 48.57%, 48.92% 를 보였으며, -1 은 길이가 0인 빈 키워드에서만 발생하였다.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67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8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641" name="Google Shape;641;p68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642" name="Google Shape;642;p68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 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43" name="Google Shape;643;p68"/>
          <p:cNvSpPr txBox="1"/>
          <p:nvPr>
            <p:ph idx="3" type="body"/>
          </p:nvPr>
        </p:nvSpPr>
        <p:spPr>
          <a:xfrm>
            <a:off x="274870" y="856669"/>
            <a:ext cx="23433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4. 성별/나이 예측 - 성능(나이)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pic>
        <p:nvPicPr>
          <p:cNvPr id="644" name="Google Shape;6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81125"/>
            <a:ext cx="39652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825" y="1378988"/>
            <a:ext cx="2343300" cy="1666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3700" y="1381125"/>
            <a:ext cx="2307150" cy="166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8905" y="3381375"/>
            <a:ext cx="2307145" cy="16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3695" y="3381375"/>
            <a:ext cx="2343300" cy="166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8"/>
          <p:cNvSpPr txBox="1"/>
          <p:nvPr/>
        </p:nvSpPr>
        <p:spPr>
          <a:xfrm>
            <a:off x="3093000" y="937038"/>
            <a:ext cx="2175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- 키워드 길이에 따른 정확도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68"/>
          <p:cNvSpPr txBox="1"/>
          <p:nvPr/>
        </p:nvSpPr>
        <p:spPr>
          <a:xfrm>
            <a:off x="274863" y="4320600"/>
            <a:ext cx="37614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대체로 증가하는 양상을 보이지만 상대적으로 데이터가 적은 10~20/50~60 대는 불안정한 증가를 보이고있다.</a:t>
            </a:r>
            <a:endParaRPr sz="1100"/>
          </a:p>
        </p:txBody>
      </p:sp>
      <p:sp>
        <p:nvSpPr>
          <p:cNvPr id="651" name="Google Shape;651;p68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657" name="Google Shape;657;p69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658" name="Google Shape;658;p69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앞서 제작한 모델들을 사용하여 아래의 프로세스를 따른다.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- 1. 비식별 고객이 검색을 시도한다면 검색어를 취합하여 성별, 나이를 예측하게된다.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59" name="Google Shape;659;p69"/>
          <p:cNvSpPr txBox="1"/>
          <p:nvPr>
            <p:ph idx="3" type="body"/>
          </p:nvPr>
        </p:nvSpPr>
        <p:spPr>
          <a:xfrm>
            <a:off x="274875" y="856675"/>
            <a:ext cx="2839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5. 추천 시스템 - 비식별 고객(검색 시도 O)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660" name="Google Shape;660;p69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661" name="Google Shape;66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1" y="3866021"/>
            <a:ext cx="2252650" cy="11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925" y="3866025"/>
            <a:ext cx="4591049" cy="6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13" y="1515975"/>
            <a:ext cx="51530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0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669" name="Google Shape;669;p70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670" name="Google Shape;670;p70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- 2.1 검색에어 맞는 제품 카테고리를 매칭해준다.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온라인 행동정보에 trans_id 가 있는 동일한 [ 세션 , 고객id ] 의 검색어들을 거래정보에있는 동일한 trans_id에 있는 pd_c에 모두 담았다.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1" name="Google Shape;671;p70"/>
          <p:cNvSpPr txBox="1"/>
          <p:nvPr>
            <p:ph idx="3" type="body"/>
          </p:nvPr>
        </p:nvSpPr>
        <p:spPr>
          <a:xfrm>
            <a:off x="274875" y="856675"/>
            <a:ext cx="2839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5. 추천 시스템 - 비식별 고객(검색 시도 O)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672" name="Google Shape;672;p70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673" name="Google Shape;67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13" y="1562688"/>
            <a:ext cx="31527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1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679" name="Google Shape;679;p71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680" name="Google Shape;680;p71"/>
          <p:cNvSpPr txBox="1"/>
          <p:nvPr>
            <p:ph idx="2" type="body"/>
          </p:nvPr>
        </p:nvSpPr>
        <p:spPr>
          <a:xfrm>
            <a:off x="274875" y="1156675"/>
            <a:ext cx="88692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고객이 검색한 단어를 적절한 카테고리와 연결시켜주기 위해,</a:t>
            </a:r>
            <a:r>
              <a:rPr lang="ko" sz="1100"/>
              <a:t> 온라인 행동정보에 trans_id 가 있는 동일한 [ 세션 , 고객id ] 의 검색어들을 형태소 분리하여 거래정보에 동일한 trans_id에 있는 pd_c에 모두 담았다. 그리고 다시 동일한 이름의 Clac_nm1 으로 검색어들을 옮겼다.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이후 대분류에 대한 Tokenizer 60개를 생성하여 검색어를 입력시 형태소 분석을 통해 생성된 단어 n개는 다음 식을 계산하여 출력한다.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각 Tokenizer_m-&gt;tok 에 형태소 분석한 단어가 들어가며 , 식의 의미는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(1/대분류 배열에서 단어k의 출현 빈도 순위) * (대분류 배열에 단어k의 출현 갯수/대분류 배열의 총 단어 갯수) 이다.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1" name="Google Shape;681;p71"/>
          <p:cNvSpPr txBox="1"/>
          <p:nvPr>
            <p:ph idx="3" type="body"/>
          </p:nvPr>
        </p:nvSpPr>
        <p:spPr>
          <a:xfrm>
            <a:off x="274875" y="856675"/>
            <a:ext cx="2839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5. 추천 시스템 - 비식별 고객(검색 시도 O)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682" name="Google Shape;682;p71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683" name="Google Shape;68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74" y="1680938"/>
            <a:ext cx="3743251" cy="14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75" y="3193437"/>
            <a:ext cx="3743251" cy="39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073" y="1680948"/>
            <a:ext cx="2692521" cy="19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3488" y="2704475"/>
            <a:ext cx="858675" cy="3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1"/>
          <p:cNvSpPr txBox="1"/>
          <p:nvPr/>
        </p:nvSpPr>
        <p:spPr>
          <a:xfrm>
            <a:off x="7099600" y="1793100"/>
            <a:ext cx="19314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‘편한 매트’ 라는 단어는 Sport Fashion 카테고리에 맞지 않지만 모든 데이터를 넣어 Tokenizer 를 만들면 상위권 단어들은 결국 해당 카테고리와 관련된 단어들로 이루어질 것이다.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8" name="Google Shape;688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875" y="3993013"/>
            <a:ext cx="76200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2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694" name="Google Shape;694;p72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695" name="Google Shape;695;p72"/>
          <p:cNvSpPr txBox="1"/>
          <p:nvPr>
            <p:ph idx="2" type="body"/>
          </p:nvPr>
        </p:nvSpPr>
        <p:spPr>
          <a:xfrm>
            <a:off x="274875" y="1156675"/>
            <a:ext cx="88692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Ex : ‘아기이유식’ 을 입력 시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계산 결과가 큰 값 5개를 순서대로 출력해 준다.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96" name="Google Shape;696;p72"/>
          <p:cNvSpPr txBox="1"/>
          <p:nvPr>
            <p:ph idx="3" type="body"/>
          </p:nvPr>
        </p:nvSpPr>
        <p:spPr>
          <a:xfrm>
            <a:off x="274875" y="856675"/>
            <a:ext cx="2839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5. 추천 시스템 - 비식별 고객(검색 시도 O)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697" name="Google Shape;697;p72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698" name="Google Shape;69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75" y="1570000"/>
            <a:ext cx="8699951" cy="10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957263" y="273844"/>
            <a:ext cx="7886700" cy="550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717950" y="2239575"/>
            <a:ext cx="77475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2. 데이터 전처리/탐색 및 분석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3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704" name="Google Shape;704;p73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705" name="Google Shape;705;p73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06" name="Google Shape;706;p73"/>
          <p:cNvSpPr txBox="1"/>
          <p:nvPr>
            <p:ph idx="3" type="body"/>
          </p:nvPr>
        </p:nvSpPr>
        <p:spPr>
          <a:xfrm>
            <a:off x="274875" y="856675"/>
            <a:ext cx="2839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5. 추천 시스템 - 비식별 고객(검색 시도 O)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707" name="Google Shape;707;p73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708" name="Google Shape;7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175" y="381275"/>
            <a:ext cx="31527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3"/>
          <p:cNvSpPr txBox="1"/>
          <p:nvPr/>
        </p:nvSpPr>
        <p:spPr>
          <a:xfrm>
            <a:off x="274875" y="1181250"/>
            <a:ext cx="4461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- 2.2 분석한 데이터들을 바탕으로 남/여 , 10~20/30/40/50~60 시간대별 인기 카테고리를 추천해 준다.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73"/>
          <p:cNvSpPr txBox="1"/>
          <p:nvPr/>
        </p:nvSpPr>
        <p:spPr>
          <a:xfrm>
            <a:off x="709525" y="1908538"/>
            <a:ext cx="2535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/시간대별 인기 카테고리 분포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1" name="Google Shape;71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875" y="2249375"/>
            <a:ext cx="4174072" cy="2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68" y="2249373"/>
            <a:ext cx="4076233" cy="28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718" name="Google Shape;718;p74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719" name="Google Shape;719;p74"/>
          <p:cNvSpPr txBox="1"/>
          <p:nvPr>
            <p:ph idx="2" type="body"/>
          </p:nvPr>
        </p:nvSpPr>
        <p:spPr>
          <a:xfrm>
            <a:off x="393275" y="1181250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20" name="Google Shape;720;p74"/>
          <p:cNvSpPr txBox="1"/>
          <p:nvPr>
            <p:ph idx="3" type="body"/>
          </p:nvPr>
        </p:nvSpPr>
        <p:spPr>
          <a:xfrm>
            <a:off x="274875" y="856675"/>
            <a:ext cx="2839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5. 추천 시스템 - 비식별 고객(검색 시도 O)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721" name="Google Shape;721;p74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722" name="Google Shape;72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75" y="3182787"/>
            <a:ext cx="2658580" cy="17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52" y="3182800"/>
            <a:ext cx="2534948" cy="17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075" y="1156674"/>
            <a:ext cx="2474055" cy="17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4550" y="1168950"/>
            <a:ext cx="2474050" cy="17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00" y="1168950"/>
            <a:ext cx="2383450" cy="177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00" y="3182800"/>
            <a:ext cx="2383450" cy="17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74"/>
          <p:cNvSpPr txBox="1"/>
          <p:nvPr/>
        </p:nvSpPr>
        <p:spPr>
          <a:xfrm>
            <a:off x="5572750" y="2830850"/>
            <a:ext cx="12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….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74"/>
          <p:cNvSpPr txBox="1"/>
          <p:nvPr/>
        </p:nvSpPr>
        <p:spPr>
          <a:xfrm>
            <a:off x="4270225" y="606850"/>
            <a:ext cx="2535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나이/시간대별 인기 카테고리 분포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5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735" name="Google Shape;735;p75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736" name="Google Shape;736;p75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검색하지않는 비식별 고객은 특징을 추정할수 없기 때문에 다음의 프로세스를 가진다.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37" name="Google Shape;737;p75"/>
          <p:cNvSpPr txBox="1"/>
          <p:nvPr>
            <p:ph idx="3" type="body"/>
          </p:nvPr>
        </p:nvSpPr>
        <p:spPr>
          <a:xfrm>
            <a:off x="274875" y="856675"/>
            <a:ext cx="2839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5. 추천 시스템 - 비식별 고객(검색 시도 X)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738" name="Google Shape;738;p75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739" name="Google Shape;73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63" y="1655975"/>
            <a:ext cx="51530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6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745" name="Google Shape;745;p76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746" name="Google Shape;746;p76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핫 키워드 추천 시스템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비식별 고객이 접속한 날짜와 시간을 기준으로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-4시간 시간 안에있는 검색어들을 모두 취합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형태소 분석 후 Tokenizer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Tokenizer 에서 상위 몇개 단어로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5.3 키워드 카테고리 매칭함수를 사용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가장 빈도 높은 카테고리들을 사용자에게 추천한다.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7" name="Google Shape;747;p76"/>
          <p:cNvSpPr txBox="1"/>
          <p:nvPr>
            <p:ph idx="3" type="body"/>
          </p:nvPr>
        </p:nvSpPr>
        <p:spPr>
          <a:xfrm>
            <a:off x="274875" y="856675"/>
            <a:ext cx="2839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5. 추천 시스템 - 비식별 고객(검색 시도 X)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748" name="Google Shape;748;p76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749" name="Google Shape;74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974" y="318875"/>
            <a:ext cx="2719025" cy="13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9322" y="841238"/>
            <a:ext cx="2685650" cy="34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872" y="4669597"/>
            <a:ext cx="6492176" cy="3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7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757" name="Google Shape;757;p77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758" name="Google Shape;758;p77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시간별로 남/여 두 부류의 인기 카테고리를 제품을 추천해 준다.</a:t>
            </a:r>
            <a:endParaRPr sz="1100"/>
          </a:p>
        </p:txBody>
      </p:sp>
      <p:sp>
        <p:nvSpPr>
          <p:cNvPr id="759" name="Google Shape;759;p77"/>
          <p:cNvSpPr txBox="1"/>
          <p:nvPr>
            <p:ph idx="3" type="body"/>
          </p:nvPr>
        </p:nvSpPr>
        <p:spPr>
          <a:xfrm>
            <a:off x="274875" y="856675"/>
            <a:ext cx="2839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5. 추천 시스템 - 비식별 고객(검색 시도 X)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760" name="Google Shape;760;p77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761" name="Google Shape;76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929" y="318875"/>
            <a:ext cx="2719071" cy="13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00" y="2129098"/>
            <a:ext cx="3921574" cy="27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050" y="2129098"/>
            <a:ext cx="3829683" cy="27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8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769" name="Google Shape;769;p78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770" name="Google Shape;770;p78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pd_c별로 배열을 만들어 거래 정보의 데이터에서 동일한 trans_id 내의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pd_c들에게 서로를 저장하게 한다. 데이터가 얼마 없다면 구분이 불가능하겠지만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모든 거래 정보에 대해 아래와 같은 처리를 한다면 데이터가 어느정도 쌓인 배열에는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연관성 있는 데이터 즉 같이 살 확률이 높은 카테고리가 존재하게 될 것이다..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1" name="Google Shape;771;p78"/>
          <p:cNvSpPr txBox="1"/>
          <p:nvPr>
            <p:ph idx="3" type="body"/>
          </p:nvPr>
        </p:nvSpPr>
        <p:spPr>
          <a:xfrm>
            <a:off x="274875" y="856675"/>
            <a:ext cx="2839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5. 추천 시스템 - 비식별 고객(구매 완료)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772" name="Google Shape;772;p78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773" name="Google Shape;77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75" y="2371663"/>
            <a:ext cx="3857450" cy="15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346" y="1963146"/>
            <a:ext cx="1897075" cy="23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5" name="Google Shape;775;p78"/>
          <p:cNvCxnSpPr>
            <a:stCxn id="773" idx="3"/>
            <a:endCxn id="774" idx="1"/>
          </p:cNvCxnSpPr>
          <p:nvPr/>
        </p:nvCxnSpPr>
        <p:spPr>
          <a:xfrm>
            <a:off x="4618025" y="3125188"/>
            <a:ext cx="79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6" name="Google Shape;776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33" y="4384950"/>
            <a:ext cx="8125592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425" y="4714575"/>
            <a:ext cx="7927274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4950" y="350800"/>
            <a:ext cx="38290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9"/>
          <p:cNvSpPr txBox="1"/>
          <p:nvPr>
            <p:ph type="title"/>
          </p:nvPr>
        </p:nvSpPr>
        <p:spPr>
          <a:xfrm>
            <a:off x="982429" y="306403"/>
            <a:ext cx="7886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비식별 고객 추천 알고리즘</a:t>
            </a:r>
            <a:endParaRPr sz="1100"/>
          </a:p>
        </p:txBody>
      </p:sp>
      <p:sp>
        <p:nvSpPr>
          <p:cNvPr id="784" name="Google Shape;784;p79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785" name="Google Shape;785;p79"/>
          <p:cNvSpPr txBox="1"/>
          <p:nvPr>
            <p:ph idx="2" type="body"/>
          </p:nvPr>
        </p:nvSpPr>
        <p:spPr>
          <a:xfrm>
            <a:off x="274875" y="1156675"/>
            <a:ext cx="74493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</a:t>
            </a:r>
            <a:r>
              <a:rPr lang="ko" sz="1100"/>
              <a:t>( X , Y , Z ) 좌표라 가정하고 ( 0 , 0 , 0 )에서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3차원 공간상의 점 ( X(Word_k 의 위치) , Y(Word_k+1 의 위치) , Z(연관도) ) 까지의 거리가 멀수록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해당 모델과 매치되는 부류라고 출력하도록 하였다.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본래 식대로라면 각 sqrt(X^2 + Y^2 + Z^2) 를 해야하지만 X, Y 같은 경우 작은 값이 나왔을때 Z(연관도)에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가중치가 많이 실려 정확도가 낮아지는 문제로 인해 X , Y , Z 각 각 제곱하여 나온 수라 정하였다.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원래 대로라면 1/순위 만으로 높은 값을 판별했지만 그럴경우 각 카테고리에 똑같은 키워드가 1순위일때 어느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카테고리의 우선순위가 더 높은지 판단하지 못한다.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하지만 ( 카테고리 배열에 들어있는 Word_k 의 수 / 배열의 총 Word 수 ) 즉 배열에 들어있는 Word_k 의 밀도를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곱함으로써 검색했을시 카테고리 배열 간 우선순위가 같더라도 검색어가 어느 카테고리와 더 가까운지 알수있다.</a:t>
            </a:r>
            <a:endParaRPr sz="1100"/>
          </a:p>
        </p:txBody>
      </p:sp>
      <p:sp>
        <p:nvSpPr>
          <p:cNvPr id="786" name="Google Shape;786;p79"/>
          <p:cNvSpPr txBox="1"/>
          <p:nvPr>
            <p:ph idx="3" type="body"/>
          </p:nvPr>
        </p:nvSpPr>
        <p:spPr>
          <a:xfrm>
            <a:off x="274875" y="856675"/>
            <a:ext cx="9912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" sz="1100"/>
              <a:t>6. 파생 변수</a:t>
            </a:r>
            <a:endParaRPr sz="1100"/>
          </a:p>
        </p:txBody>
      </p:sp>
      <p:sp>
        <p:nvSpPr>
          <p:cNvPr id="787" name="Google Shape;787;p79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788" name="Google Shape;78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75" y="1232875"/>
            <a:ext cx="4286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75" y="3285513"/>
            <a:ext cx="7620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9"/>
          <p:cNvSpPr txBox="1"/>
          <p:nvPr/>
        </p:nvSpPr>
        <p:spPr>
          <a:xfrm>
            <a:off x="4636650" y="1232875"/>
            <a:ext cx="3447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성별/나이 예측 수식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p79"/>
          <p:cNvSpPr txBox="1"/>
          <p:nvPr/>
        </p:nvSpPr>
        <p:spPr>
          <a:xfrm>
            <a:off x="6539100" y="2975150"/>
            <a:ext cx="2604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키워드 To 카테고리 매칭 수식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0"/>
          <p:cNvSpPr txBox="1"/>
          <p:nvPr>
            <p:ph type="title"/>
          </p:nvPr>
        </p:nvSpPr>
        <p:spPr>
          <a:xfrm>
            <a:off x="957263" y="273844"/>
            <a:ext cx="7886700" cy="550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8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0"/>
          <p:cNvSpPr txBox="1"/>
          <p:nvPr/>
        </p:nvSpPr>
        <p:spPr>
          <a:xfrm>
            <a:off x="717950" y="2239575"/>
            <a:ext cx="77475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. 외부 데이터 설명 및 결론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1"/>
          <p:cNvSpPr txBox="1"/>
          <p:nvPr>
            <p:ph type="title"/>
          </p:nvPr>
        </p:nvSpPr>
        <p:spPr>
          <a:xfrm>
            <a:off x="915591" y="273844"/>
            <a:ext cx="7886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외부 데이터 설명</a:t>
            </a:r>
            <a:endParaRPr sz="1100"/>
          </a:p>
        </p:txBody>
      </p:sp>
      <p:sp>
        <p:nvSpPr>
          <p:cNvPr id="804" name="Google Shape;804;p81"/>
          <p:cNvSpPr txBox="1"/>
          <p:nvPr>
            <p:ph idx="1" type="body"/>
          </p:nvPr>
        </p:nvSpPr>
        <p:spPr>
          <a:xfrm>
            <a:off x="627459" y="1139429"/>
            <a:ext cx="3868340" cy="53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1. Mecab 형태소 분석기</a:t>
            </a:r>
            <a:endParaRPr sz="1100"/>
          </a:p>
        </p:txBody>
      </p:sp>
      <p:sp>
        <p:nvSpPr>
          <p:cNvPr id="805" name="Google Shape;805;p8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- </a:t>
            </a:r>
            <a:r>
              <a:rPr lang="ko" sz="1100"/>
              <a:t>Mecab는 ‘21세기 세종계획의 성과물’을 사용하여 학습한 한국어를 위한 오픈소스 형태소 분석기로 검색어들의 형태소를 분리하여 Word2Vec를 학습하기 위해 사용하였다.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/>
              <a:t>- Ex) “나이키운동화”를 다음과 같이 분리해준다.</a:t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ko" sz="1100"/>
              <a:t>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ko" sz="1100"/>
              <a:t>Refrence :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https://bitbucket.org/eunjeon/mecab-ko-dic/src/master/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ko" sz="1100"/>
              <a:t>Window Mecab insatall :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https://cleancode-ws.tistory.com/97</a:t>
            </a:r>
            <a:endParaRPr sz="1100"/>
          </a:p>
        </p:txBody>
      </p:sp>
      <p:sp>
        <p:nvSpPr>
          <p:cNvPr id="806" name="Google Shape;806;p81"/>
          <p:cNvSpPr txBox="1"/>
          <p:nvPr>
            <p:ph idx="3" type="body"/>
          </p:nvPr>
        </p:nvSpPr>
        <p:spPr>
          <a:xfrm>
            <a:off x="4626768" y="1135857"/>
            <a:ext cx="3887391" cy="53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" sz="1100"/>
              <a:t>2. 여성 의류,신발 브랜드 데이터</a:t>
            </a:r>
            <a:endParaRPr sz="1100"/>
          </a:p>
        </p:txBody>
      </p:sp>
      <p:sp>
        <p:nvSpPr>
          <p:cNvPr id="807" name="Google Shape;807;p81"/>
          <p:cNvSpPr txBox="1"/>
          <p:nvPr>
            <p:ph idx="12" type="sldNum"/>
          </p:nvPr>
        </p:nvSpPr>
        <p:spPr>
          <a:xfrm>
            <a:off x="7036594" y="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808" name="Google Shape;808;p81"/>
          <p:cNvSpPr txBox="1"/>
          <p:nvPr>
            <p:ph idx="4" type="body"/>
          </p:nvPr>
        </p:nvSpPr>
        <p:spPr>
          <a:xfrm>
            <a:off x="4645825" y="1878800"/>
            <a:ext cx="40887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ko" sz="1100"/>
              <a:t>- </a:t>
            </a:r>
            <a:r>
              <a:rPr lang="ko" sz="1100"/>
              <a:t>검색어의 부족으로 브랜드 데이터를 해당 pd_c에 넣어 보충해 주었다.</a:t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ko" sz="1100"/>
              <a:t>- </a:t>
            </a:r>
            <a:r>
              <a:rPr lang="ko" sz="1100"/>
              <a:t>여성 의류/신발 브랜드 : 19045 rows × 47 columns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ko" sz="1100"/>
              <a:t>- 브랜드 이름 = 2145개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ko" sz="1100"/>
              <a:t>Reference : 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https://data.world/datafiniti/womens-shoe-prices</a:t>
            </a:r>
            <a:r>
              <a:rPr lang="ko" sz="1100"/>
              <a:t> </a:t>
            </a:r>
            <a:endParaRPr sz="1100"/>
          </a:p>
        </p:txBody>
      </p:sp>
      <p:pic>
        <p:nvPicPr>
          <p:cNvPr id="809" name="Google Shape;809;p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9335" y="2752510"/>
            <a:ext cx="3444587" cy="735362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81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811" name="Google Shape;811;p81"/>
          <p:cNvPicPr preferRelativeResize="0"/>
          <p:nvPr/>
        </p:nvPicPr>
        <p:blipFill rotWithShape="1">
          <a:blip r:embed="rId7">
            <a:alphaModFix/>
          </a:blip>
          <a:srcRect b="0" l="-7870" r="7869" t="0"/>
          <a:stretch/>
        </p:blipFill>
        <p:spPr>
          <a:xfrm>
            <a:off x="5103300" y="2708100"/>
            <a:ext cx="2934313" cy="15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2"/>
          <p:cNvSpPr txBox="1"/>
          <p:nvPr>
            <p:ph type="title"/>
          </p:nvPr>
        </p:nvSpPr>
        <p:spPr>
          <a:xfrm>
            <a:off x="915591" y="273844"/>
            <a:ext cx="7886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"/>
              <a:t>외부 데이터 설명</a:t>
            </a:r>
            <a:endParaRPr sz="1100"/>
          </a:p>
        </p:txBody>
      </p:sp>
      <p:sp>
        <p:nvSpPr>
          <p:cNvPr id="817" name="Google Shape;817;p82"/>
          <p:cNvSpPr txBox="1"/>
          <p:nvPr>
            <p:ph idx="3" type="body"/>
          </p:nvPr>
        </p:nvSpPr>
        <p:spPr>
          <a:xfrm>
            <a:off x="227418" y="976607"/>
            <a:ext cx="3887400" cy="53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" sz="1100"/>
              <a:t>2. 여성 의류,신발 브랜드 데이터</a:t>
            </a:r>
            <a:endParaRPr sz="1100"/>
          </a:p>
        </p:txBody>
      </p:sp>
      <p:sp>
        <p:nvSpPr>
          <p:cNvPr id="818" name="Google Shape;818;p82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819" name="Google Shape;819;p82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20" name="Google Shape;820;p82"/>
          <p:cNvSpPr txBox="1"/>
          <p:nvPr/>
        </p:nvSpPr>
        <p:spPr>
          <a:xfrm>
            <a:off x="182775" y="3245350"/>
            <a:ext cx="8471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삽입 후 : pepe 란 단어가 없어 카테고리 매칭을 못해주었지만 후에는 가능해 졌으며, 모든 단어들을 하나씩만 입력하였기 때문에 기존 단어들의 순위에는 변동이 없으며 정확한 카테고리 매칭이 가능해 진다.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1" name="Google Shape;821;p82"/>
          <p:cNvSpPr txBox="1"/>
          <p:nvPr/>
        </p:nvSpPr>
        <p:spPr>
          <a:xfrm>
            <a:off x="246475" y="1568188"/>
            <a:ext cx="8471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삽입 전 : 데이터가 없기때문에 키워드로 카테고리를 매칭하기 힘들다.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2" name="Google Shape;82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75" y="1917350"/>
            <a:ext cx="5494422" cy="13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3739150"/>
            <a:ext cx="5423969" cy="13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1800"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186" name="Google Shape;186;p29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7" name="Google Shape;187;p29"/>
          <p:cNvSpPr txBox="1"/>
          <p:nvPr>
            <p:ph idx="4294967295" type="body"/>
          </p:nvPr>
        </p:nvSpPr>
        <p:spPr>
          <a:xfrm>
            <a:off x="673350" y="1092550"/>
            <a:ext cx="24918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ko" sz="1100">
                <a:solidFill>
                  <a:srgbClr val="FFFFFF"/>
                </a:solidFill>
              </a:rPr>
              <a:t>데이터 파악(NA값 파악)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825" y="1249587"/>
            <a:ext cx="2565725" cy="33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5675" y="1653000"/>
            <a:ext cx="21621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50" y="1653000"/>
            <a:ext cx="26123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83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None/>
            </a:pPr>
            <a:r>
              <a:rPr lang="ko" sz="1800"/>
              <a:t>결론</a:t>
            </a:r>
            <a:endParaRPr sz="1800"/>
          </a:p>
        </p:txBody>
      </p:sp>
      <p:sp>
        <p:nvSpPr>
          <p:cNvPr id="829" name="Google Shape;829;p83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830" name="Google Shape;830;p83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31" name="Google Shape;831;p83"/>
          <p:cNvSpPr txBox="1"/>
          <p:nvPr/>
        </p:nvSpPr>
        <p:spPr>
          <a:xfrm>
            <a:off x="789450" y="1266850"/>
            <a:ext cx="75651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- 데이터 ‘고객 Demographic 정보’ 에서 비식별 고객의 비율은 83%에 달한다.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이들을 잡기 위해 우리는 몇가지 전략을 제안하였으며, 이는 다음과 같다.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비식별 고객 키워드 기반 부류 추정 및 그에 맞는 카테고리 추천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접속 당시의 인기 키워드를 찾아 그에 맞는 카테고리 추천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물건 구매시 같이 구매할 확률이 높은 다른 물품 추천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위의 알고리즘을 도입하면 발 빠른 고객응대로 매출 상승을 기대할 수 있을것이다.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1800"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197" name="Google Shape;197;p30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98" name="Google Shape;198;p30"/>
          <p:cNvSpPr txBox="1"/>
          <p:nvPr>
            <p:ph idx="4294967295" type="body"/>
          </p:nvPr>
        </p:nvSpPr>
        <p:spPr>
          <a:xfrm>
            <a:off x="673350" y="1092550"/>
            <a:ext cx="25656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ko" sz="1100">
                <a:solidFill>
                  <a:srgbClr val="FFFFFF"/>
                </a:solidFill>
              </a:rPr>
              <a:t>데이터 파악(unknown값 파악)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" y="1523575"/>
            <a:ext cx="38385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325" y="1523577"/>
            <a:ext cx="210502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650" y="3250850"/>
            <a:ext cx="17907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525" y="2749275"/>
            <a:ext cx="1674300" cy="17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전처리 </a:t>
            </a:r>
            <a:endParaRPr sz="1800"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209" name="Google Shape;209;p31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10" name="Google Shape;210;p31"/>
          <p:cNvSpPr txBox="1"/>
          <p:nvPr>
            <p:ph idx="4294967295" type="body"/>
          </p:nvPr>
        </p:nvSpPr>
        <p:spPr>
          <a:xfrm>
            <a:off x="673350" y="1538375"/>
            <a:ext cx="4903200" cy="26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고객 데이터에서 10대와 60의 비율이 매우 적음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037900"/>
            <a:ext cx="291465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4294967295" type="body"/>
          </p:nvPr>
        </p:nvSpPr>
        <p:spPr>
          <a:xfrm>
            <a:off x="673350" y="1092550"/>
            <a:ext cx="24300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2. 사전 데이터 확인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89460" y="273852"/>
            <a:ext cx="75651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전처리 </a:t>
            </a:r>
            <a:endParaRPr sz="1800"/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7036594" y="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100"/>
              <a:t>‹#›</a:t>
            </a:fld>
            <a:endParaRPr sz="1100"/>
          </a:p>
        </p:txBody>
      </p:sp>
      <p:sp>
        <p:nvSpPr>
          <p:cNvPr id="219" name="Google Shape;219;p32"/>
          <p:cNvSpPr txBox="1"/>
          <p:nvPr/>
        </p:nvSpPr>
        <p:spPr>
          <a:xfrm>
            <a:off x="227425" y="287600"/>
            <a:ext cx="482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1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b="1" sz="18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0" name="Google Shape;220;p32"/>
          <p:cNvSpPr txBox="1"/>
          <p:nvPr>
            <p:ph idx="4294967295" type="body"/>
          </p:nvPr>
        </p:nvSpPr>
        <p:spPr>
          <a:xfrm>
            <a:off x="673350" y="1538705"/>
            <a:ext cx="49032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거래 정보에서 pd_c를 알 수없는 것 존재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FFFF"/>
                </a:solidFill>
              </a:rPr>
              <a:t>수량과 금액이 0이거나 금액값이 비정상적인 것이 존재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21" name="Google Shape;221;p32"/>
          <p:cNvSpPr txBox="1"/>
          <p:nvPr>
            <p:ph idx="4294967295" type="body"/>
          </p:nvPr>
        </p:nvSpPr>
        <p:spPr>
          <a:xfrm>
            <a:off x="673350" y="1092550"/>
            <a:ext cx="2430000" cy="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2. 사전 데이터 확인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50" y="2116850"/>
            <a:ext cx="4719750" cy="59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50" y="3056470"/>
            <a:ext cx="3882349" cy="68205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/>
          <p:nvPr/>
        </p:nvSpPr>
        <p:spPr>
          <a:xfrm>
            <a:off x="4665925" y="2898746"/>
            <a:ext cx="875100" cy="54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950" y="3056470"/>
            <a:ext cx="2819400" cy="68205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/>
          <p:nvPr/>
        </p:nvSpPr>
        <p:spPr>
          <a:xfrm>
            <a:off x="6192350" y="3946500"/>
            <a:ext cx="1710600" cy="8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내역에서 가격, 수량 값이 존재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