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70" r:id="rId3"/>
    <p:sldId id="271" r:id="rId4"/>
    <p:sldId id="275" r:id="rId5"/>
    <p:sldId id="276" r:id="rId6"/>
    <p:sldId id="272" r:id="rId7"/>
    <p:sldId id="273" r:id="rId8"/>
    <p:sldId id="277" r:id="rId9"/>
    <p:sldId id="278" r:id="rId10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D4DBA2-D690-4931-96DE-4165222FC9CA}">
  <a:tblStyle styleId="{7FD4DBA2-D690-4931-96DE-4165222FC9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AE5E85-2321-40BA-88FC-79A927502C8A}" styleName="Table_1">
    <a:wholeTbl>
      <a:tcTxStyle b="off" i="off">
        <a:font>
          <a:latin typeface="Apple SD 산돌고딕 Neo 옅은체"/>
          <a:ea typeface="Apple SD 산돌고딕 Neo 옅은체"/>
          <a:cs typeface="Apple SD 산돌고딕 Neo 옅은체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5" d="100"/>
          <a:sy n="65" d="100"/>
        </p:scale>
        <p:origin x="58" y="451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009b1e65e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4009b1e65e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85800" y="935302"/>
            <a:ext cx="77724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 rot="5400000">
            <a:off x="2758950" y="-608946"/>
            <a:ext cx="36261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 rot="5400000">
            <a:off x="5107950" y="1740071"/>
            <a:ext cx="48432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 rot="5400000">
            <a:off x="1107375" y="-174529"/>
            <a:ext cx="484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백지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3888" y="1424783"/>
            <a:ext cx="7886700" cy="2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888" y="3824553"/>
            <a:ext cx="78867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629150" y="1521354"/>
            <a:ext cx="38862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629841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29842" y="1400969"/>
            <a:ext cx="38682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629842" y="2087563"/>
            <a:ext cx="38682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29150" y="1400969"/>
            <a:ext cx="38874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29150" y="2087563"/>
            <a:ext cx="38874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3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887391" y="822855"/>
            <a:ext cx="4629300" cy="4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629841" y="1714500"/>
            <a:ext cx="2949300" cy="3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3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22"/>
          <p:cNvSpPr>
            <a:spLocks noGrp="1"/>
          </p:cNvSpPr>
          <p:nvPr>
            <p:ph type="pic" idx="2"/>
          </p:nvPr>
        </p:nvSpPr>
        <p:spPr>
          <a:xfrm>
            <a:off x="3887391" y="822855"/>
            <a:ext cx="4629300" cy="4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629841" y="1714500"/>
            <a:ext cx="2949300" cy="3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304272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jo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log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po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earch?params(key=value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post-ad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post-edit/%7bpostId%7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post-delete/%7bpostId%7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3208805" y="1211066"/>
            <a:ext cx="2726390" cy="64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sz="1600" b="1" dirty="0">
              <a:solidFill>
                <a:srgbClr val="434343"/>
              </a:solidFill>
            </a:endParaRPr>
          </a:p>
          <a:p>
            <a:pPr marL="87312" marR="0" lvl="0" indent="-87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600" b="1" dirty="0">
                <a:solidFill>
                  <a:srgbClr val="434343"/>
                </a:solidFill>
              </a:rPr>
              <a:t>Back-end Test</a:t>
            </a:r>
          </a:p>
          <a:p>
            <a:pPr marL="87312" marR="0" lvl="0" indent="-873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600" b="1" dirty="0">
                <a:solidFill>
                  <a:srgbClr val="434343"/>
                </a:solidFill>
              </a:rPr>
              <a:t>API </a:t>
            </a:r>
            <a:r>
              <a:rPr lang="ko-KR" altLang="en-US" sz="1600" b="1" dirty="0">
                <a:solidFill>
                  <a:srgbClr val="434343"/>
                </a:solidFill>
              </a:rPr>
              <a:t>가이드 문서</a:t>
            </a:r>
          </a:p>
        </p:txBody>
      </p:sp>
      <p:graphicFrame>
        <p:nvGraphicFramePr>
          <p:cNvPr id="4" name="Google Shape;139;p26">
            <a:extLst>
              <a:ext uri="{FF2B5EF4-FFF2-40B4-BE49-F238E27FC236}">
                <a16:creationId xmlns:a16="http://schemas.microsoft.com/office/drawing/2014/main" id="{7665A6C4-1804-0EB3-8260-357784F26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401050"/>
              </p:ext>
            </p:extLst>
          </p:nvPr>
        </p:nvGraphicFramePr>
        <p:xfrm>
          <a:off x="1485900" y="2857500"/>
          <a:ext cx="6172200" cy="1871944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35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Version</a:t>
                      </a:r>
                      <a:endParaRPr sz="90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Date</a:t>
                      </a:r>
                      <a:endParaRPr sz="90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Page</a:t>
                      </a:r>
                      <a:endParaRPr sz="90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Description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Author</a:t>
                      </a:r>
                      <a:endParaRPr sz="90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1.0</a:t>
                      </a:r>
                      <a:endParaRPr sz="900" dirty="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202</a:t>
                      </a:r>
                      <a:r>
                        <a:rPr lang="en-US" altLang="ko" sz="900" dirty="0"/>
                        <a:t>2</a:t>
                      </a:r>
                      <a:r>
                        <a:rPr lang="ko" sz="900" dirty="0"/>
                        <a:t>.</a:t>
                      </a:r>
                      <a:r>
                        <a:rPr lang="en-US" altLang="ko" sz="900" dirty="0"/>
                        <a:t>12.01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최초작성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/>
                        <a:t>최초작성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err="1"/>
                        <a:t>서규범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A6F4E5-AFB8-AA03-944D-F93A44676D5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데이터 공통사항 </a:t>
            </a: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181826" y="633124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Request (</a:t>
            </a:r>
            <a:r>
              <a:rPr lang="ko-KR" altLang="en-US" dirty="0">
                <a:solidFill>
                  <a:srgbClr val="434343"/>
                </a:solidFill>
              </a:rPr>
              <a:t>요청 데이터</a:t>
            </a:r>
            <a:r>
              <a:rPr lang="en-US" altLang="ko-KR" dirty="0">
                <a:solidFill>
                  <a:srgbClr val="434343"/>
                </a:solidFill>
              </a:rPr>
              <a:t>) </a:t>
            </a:r>
            <a:endParaRPr lang="ko-KR" altLang="en-US" dirty="0">
              <a:solidFill>
                <a:srgbClr val="434343"/>
              </a:solidFill>
            </a:endParaRPr>
          </a:p>
        </p:txBody>
      </p:sp>
      <p:sp>
        <p:nvSpPr>
          <p:cNvPr id="6" name="Google Shape;134;p25">
            <a:extLst>
              <a:ext uri="{FF2B5EF4-FFF2-40B4-BE49-F238E27FC236}">
                <a16:creationId xmlns:a16="http://schemas.microsoft.com/office/drawing/2014/main" id="{9446DA89-D677-103A-01C7-789648EF7AAC}"/>
              </a:ext>
            </a:extLst>
          </p:cNvPr>
          <p:cNvSpPr/>
          <p:nvPr/>
        </p:nvSpPr>
        <p:spPr>
          <a:xfrm>
            <a:off x="181826" y="1302170"/>
            <a:ext cx="6550052" cy="13380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200" dirty="0">
                <a:solidFill>
                  <a:srgbClr val="434343"/>
                </a:solidFill>
              </a:rPr>
              <a:t>아래와 같은 규칙을 따른다</a:t>
            </a: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200" dirty="0">
                <a:solidFill>
                  <a:srgbClr val="434343"/>
                </a:solidFill>
              </a:rPr>
              <a:t>• URL </a:t>
            </a:r>
            <a:r>
              <a:rPr lang="ko-KR" altLang="en-US" sz="1200" dirty="0">
                <a:solidFill>
                  <a:srgbClr val="434343"/>
                </a:solidFill>
              </a:rPr>
              <a:t>기반 요청</a:t>
            </a: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200" dirty="0">
                <a:solidFill>
                  <a:srgbClr val="434343"/>
                </a:solidFill>
              </a:rPr>
              <a:t>• </a:t>
            </a:r>
            <a:r>
              <a:rPr lang="ko-KR" altLang="en-US" sz="1200" dirty="0">
                <a:solidFill>
                  <a:srgbClr val="434343"/>
                </a:solidFill>
              </a:rPr>
              <a:t>게시물 작성 및 수정 시에는 </a:t>
            </a:r>
            <a:r>
              <a:rPr lang="en-US" altLang="ko-KR" sz="1200" dirty="0" err="1">
                <a:solidFill>
                  <a:srgbClr val="434343"/>
                </a:solidFill>
              </a:rPr>
              <a:t>jwt</a:t>
            </a:r>
            <a:r>
              <a:rPr lang="en-US" altLang="ko-KR" sz="1200" dirty="0">
                <a:solidFill>
                  <a:srgbClr val="434343"/>
                </a:solidFill>
              </a:rPr>
              <a:t> </a:t>
            </a:r>
            <a:r>
              <a:rPr lang="ko-KR" altLang="en-US" sz="1200" dirty="0">
                <a:solidFill>
                  <a:srgbClr val="434343"/>
                </a:solidFill>
              </a:rPr>
              <a:t>토큰 필요</a:t>
            </a:r>
            <a:r>
              <a:rPr lang="en-US" altLang="ko-KR" sz="1200" dirty="0">
                <a:solidFill>
                  <a:srgbClr val="434343"/>
                </a:solidFill>
              </a:rPr>
              <a:t>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200" dirty="0">
                <a:solidFill>
                  <a:srgbClr val="434343"/>
                </a:solidFill>
              </a:rPr>
              <a:t>• Request body </a:t>
            </a:r>
            <a:r>
              <a:rPr lang="ko-KR" altLang="en-US" sz="1200" dirty="0">
                <a:solidFill>
                  <a:srgbClr val="434343"/>
                </a:solidFill>
              </a:rPr>
              <a:t>작성 시 </a:t>
            </a:r>
            <a:r>
              <a:rPr lang="en-US" altLang="ko-KR" sz="1200" dirty="0">
                <a:solidFill>
                  <a:srgbClr val="434343"/>
                </a:solidFill>
              </a:rPr>
              <a:t>JSON </a:t>
            </a:r>
            <a:r>
              <a:rPr lang="ko-KR" altLang="en-US" sz="1200" dirty="0">
                <a:solidFill>
                  <a:srgbClr val="434343"/>
                </a:solidFill>
              </a:rPr>
              <a:t>포맷의 데이터이며</a:t>
            </a:r>
            <a:r>
              <a:rPr lang="en-US" altLang="ko-KR" sz="1200" dirty="0">
                <a:solidFill>
                  <a:srgbClr val="434343"/>
                </a:solidFill>
              </a:rPr>
              <a:t>, </a:t>
            </a:r>
            <a:r>
              <a:rPr lang="ko-KR" altLang="en-US" sz="1200" dirty="0">
                <a:solidFill>
                  <a:srgbClr val="434343"/>
                </a:solidFill>
              </a:rPr>
              <a:t>필드명의 네이밍 문법은 </a:t>
            </a:r>
            <a:r>
              <a:rPr lang="en-US" altLang="ko-KR" sz="1200" dirty="0">
                <a:solidFill>
                  <a:srgbClr val="434343"/>
                </a:solidFill>
              </a:rPr>
              <a:t>camel Case</a:t>
            </a:r>
            <a:r>
              <a:rPr lang="ko-KR" altLang="en-US" sz="1200" dirty="0">
                <a:solidFill>
                  <a:srgbClr val="434343"/>
                </a:solidFill>
              </a:rPr>
              <a:t> 사용</a:t>
            </a:r>
            <a:r>
              <a:rPr lang="en-US" altLang="ko-KR" sz="1200" dirty="0">
                <a:solidFill>
                  <a:srgbClr val="434343"/>
                </a:solidFill>
              </a:rPr>
              <a:t>.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sz="1200" dirty="0">
              <a:solidFill>
                <a:srgbClr val="434343"/>
              </a:solidFill>
            </a:endParaRPr>
          </a:p>
        </p:txBody>
      </p:sp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F463388A-5B83-1BAB-1B19-6279AD0D3BAB}"/>
              </a:ext>
            </a:extLst>
          </p:cNvPr>
          <p:cNvSpPr/>
          <p:nvPr/>
        </p:nvSpPr>
        <p:spPr>
          <a:xfrm>
            <a:off x="181826" y="3315235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Response (</a:t>
            </a:r>
            <a:r>
              <a:rPr lang="ko-KR" altLang="en-US" dirty="0">
                <a:solidFill>
                  <a:srgbClr val="434343"/>
                </a:solidFill>
              </a:rPr>
              <a:t>응답 데이터</a:t>
            </a:r>
            <a:r>
              <a:rPr lang="en-US" altLang="ko-KR" dirty="0">
                <a:solidFill>
                  <a:srgbClr val="434343"/>
                </a:solidFill>
              </a:rPr>
              <a:t>) 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ko-KR" altLang="en-US" dirty="0">
              <a:solidFill>
                <a:srgbClr val="434343"/>
              </a:solidFill>
            </a:endParaRP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B103587F-C3E5-38D1-61BF-972E8C1F7C81}"/>
              </a:ext>
            </a:extLst>
          </p:cNvPr>
          <p:cNvSpPr/>
          <p:nvPr/>
        </p:nvSpPr>
        <p:spPr>
          <a:xfrm>
            <a:off x="181826" y="3743783"/>
            <a:ext cx="6550052" cy="13380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200" dirty="0">
                <a:solidFill>
                  <a:srgbClr val="434343"/>
                </a:solidFill>
              </a:rPr>
              <a:t>아래와 같은 규칙을 따른다</a:t>
            </a: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200" dirty="0">
                <a:solidFill>
                  <a:srgbClr val="434343"/>
                </a:solidFill>
              </a:rPr>
              <a:t>• </a:t>
            </a:r>
            <a:r>
              <a:rPr lang="ko-KR" altLang="en-US" sz="1200" dirty="0">
                <a:solidFill>
                  <a:srgbClr val="434343"/>
                </a:solidFill>
              </a:rPr>
              <a:t>회원 가입 및 로그인</a:t>
            </a:r>
            <a:r>
              <a:rPr lang="en-US" altLang="ko-KR" sz="1200" dirty="0">
                <a:solidFill>
                  <a:srgbClr val="434343"/>
                </a:solidFill>
              </a:rPr>
              <a:t> - JWT(String) </a:t>
            </a:r>
            <a:r>
              <a:rPr lang="ko-KR" altLang="en-US" sz="1200" dirty="0">
                <a:solidFill>
                  <a:srgbClr val="434343"/>
                </a:solidFill>
              </a:rPr>
              <a:t>값 반환</a:t>
            </a: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200" dirty="0">
                <a:solidFill>
                  <a:srgbClr val="434343"/>
                </a:solidFill>
              </a:rPr>
              <a:t>• </a:t>
            </a:r>
            <a:r>
              <a:rPr lang="ko-KR" altLang="en-US" sz="1200" dirty="0" err="1">
                <a:solidFill>
                  <a:srgbClr val="434343"/>
                </a:solidFill>
              </a:rPr>
              <a:t>그외</a:t>
            </a:r>
            <a:r>
              <a:rPr lang="ko-KR" altLang="en-US" sz="1200" dirty="0">
                <a:solidFill>
                  <a:srgbClr val="434343"/>
                </a:solidFill>
              </a:rPr>
              <a:t> </a:t>
            </a:r>
            <a:r>
              <a:rPr lang="en-US" altLang="ko-KR" sz="1200" dirty="0">
                <a:solidFill>
                  <a:srgbClr val="434343"/>
                </a:solidFill>
              </a:rPr>
              <a:t>- </a:t>
            </a:r>
            <a:r>
              <a:rPr lang="en-US" altLang="ko-KR" sz="1200" dirty="0" err="1">
                <a:solidFill>
                  <a:srgbClr val="434343"/>
                </a:solidFill>
              </a:rPr>
              <a:t>Thymeleaf</a:t>
            </a:r>
            <a:r>
              <a:rPr lang="en-US" altLang="ko-KR" sz="1200" dirty="0">
                <a:solidFill>
                  <a:srgbClr val="434343"/>
                </a:solidFill>
              </a:rPr>
              <a:t> </a:t>
            </a:r>
            <a:r>
              <a:rPr lang="ko-KR" altLang="en-US" sz="1200" dirty="0">
                <a:solidFill>
                  <a:srgbClr val="434343"/>
                </a:solidFill>
              </a:rPr>
              <a:t>뷰 템플릿 반환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200" dirty="0">
                <a:solidFill>
                  <a:srgbClr val="434343"/>
                </a:solidFill>
              </a:rPr>
              <a:t>.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sz="1200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lang="en-US" altLang="ko-KR" sz="12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3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회원 가입 </a:t>
            </a:r>
            <a:r>
              <a:rPr lang="en-US" altLang="ko-KR" sz="1600" b="1" dirty="0">
                <a:solidFill>
                  <a:srgbClr val="434343"/>
                </a:solidFill>
              </a:rPr>
              <a:t>- </a:t>
            </a:r>
            <a:r>
              <a:rPr lang="ko-KR" altLang="en-US" sz="1600" b="1" dirty="0">
                <a:solidFill>
                  <a:srgbClr val="434343"/>
                </a:solidFill>
              </a:rPr>
              <a:t>사용자 회원가입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3761280"/>
            <a:ext cx="2963394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 (body)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549624"/>
              </p:ext>
            </p:extLst>
          </p:nvPr>
        </p:nvGraphicFramePr>
        <p:xfrm>
          <a:off x="285750" y="4137566"/>
          <a:ext cx="6172200" cy="1273393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email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회원 이메일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Not null, unique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password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회원 비밀번호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Not null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25532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tel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연락처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3395896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username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이름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880757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523888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서버에 사용자 정보 </a:t>
            </a:r>
            <a:r>
              <a:rPr lang="en-US" altLang="ko-KR" dirty="0">
                <a:solidFill>
                  <a:srgbClr val="434343"/>
                </a:solidFill>
              </a:rPr>
              <a:t>DB </a:t>
            </a:r>
            <a:r>
              <a:rPr lang="ko-KR" altLang="en-US" dirty="0">
                <a:solidFill>
                  <a:srgbClr val="434343"/>
                </a:solidFill>
              </a:rPr>
              <a:t>저장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  <a:hlinkClick r:id="rId2"/>
              </a:rPr>
              <a:t>http://localhost:8080/join</a:t>
            </a:r>
            <a:endParaRPr lang="en-US" altLang="ko-KR" dirty="0">
              <a:solidFill>
                <a:srgbClr val="434343"/>
              </a:solidFill>
            </a:endParaRPr>
          </a:p>
          <a:p>
            <a:pPr marL="285750" indent="-285750"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http://localhost:8080/join</a:t>
            </a:r>
          </a:p>
        </p:txBody>
      </p:sp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6B5DF80B-AC67-1FA9-5DE1-B32A7DFC80E9}"/>
              </a:ext>
            </a:extLst>
          </p:cNvPr>
          <p:cNvSpPr/>
          <p:nvPr/>
        </p:nvSpPr>
        <p:spPr>
          <a:xfrm>
            <a:off x="237006" y="2009035"/>
            <a:ext cx="2963394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 (header)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graphicFrame>
        <p:nvGraphicFramePr>
          <p:cNvPr id="12" name="Google Shape;139;p26">
            <a:extLst>
              <a:ext uri="{FF2B5EF4-FFF2-40B4-BE49-F238E27FC236}">
                <a16:creationId xmlns:a16="http://schemas.microsoft.com/office/drawing/2014/main" id="{456D0C3A-81D6-D87B-399A-92E9B0B14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226990"/>
              </p:ext>
            </p:extLst>
          </p:nvPr>
        </p:nvGraphicFramePr>
        <p:xfrm>
          <a:off x="285748" y="2414770"/>
          <a:ext cx="3726576" cy="771349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186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288">
                  <a:extLst>
                    <a:ext uri="{9D8B030D-6E8A-4147-A177-3AD203B41FA5}">
                      <a16:colId xmlns:a16="http://schemas.microsoft.com/office/drawing/2014/main" val="842927850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value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method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post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header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'content-type': 'application/</a:t>
                      </a:r>
                      <a:r>
                        <a:rPr lang="en-US" altLang="ko-KR" sz="900" dirty="0" err="1"/>
                        <a:t>json</a:t>
                      </a:r>
                      <a:r>
                        <a:rPr lang="en-US" altLang="ko-KR" sz="900" dirty="0"/>
                        <a:t>'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extLst>
                  <a:ext uri="{0D108BD9-81ED-4DB2-BD59-A6C34878D82A}">
                    <a16:rowId xmlns:a16="http://schemas.microsoft.com/office/drawing/2014/main" val="32225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49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로그인 </a:t>
            </a:r>
            <a:r>
              <a:rPr lang="en-US" altLang="ko-KR" sz="1600" b="1" dirty="0">
                <a:solidFill>
                  <a:srgbClr val="434343"/>
                </a:solidFill>
              </a:rPr>
              <a:t>- </a:t>
            </a:r>
            <a:r>
              <a:rPr lang="ko-KR" altLang="en-US" sz="1600" b="1" dirty="0">
                <a:solidFill>
                  <a:srgbClr val="434343"/>
                </a:solidFill>
              </a:rPr>
              <a:t>사용자 로그인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523888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이메일</a:t>
            </a:r>
            <a:r>
              <a:rPr lang="en-US" altLang="ko-KR" dirty="0">
                <a:solidFill>
                  <a:srgbClr val="434343"/>
                </a:solidFill>
              </a:rPr>
              <a:t>, </a:t>
            </a:r>
            <a:r>
              <a:rPr lang="ko-KR" altLang="en-US" dirty="0">
                <a:solidFill>
                  <a:srgbClr val="434343"/>
                </a:solidFill>
              </a:rPr>
              <a:t>패스워드를 통한 </a:t>
            </a:r>
            <a:r>
              <a:rPr lang="en-US" altLang="ko-KR" dirty="0" err="1">
                <a:solidFill>
                  <a:srgbClr val="434343"/>
                </a:solidFill>
              </a:rPr>
              <a:t>jwt</a:t>
            </a:r>
            <a:r>
              <a:rPr lang="en-US" altLang="ko-KR" dirty="0">
                <a:solidFill>
                  <a:srgbClr val="434343"/>
                </a:solidFill>
              </a:rPr>
              <a:t> </a:t>
            </a:r>
            <a:r>
              <a:rPr lang="ko-KR" altLang="en-US" dirty="0">
                <a:solidFill>
                  <a:srgbClr val="434343"/>
                </a:solidFill>
              </a:rPr>
              <a:t>토큰 발급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  <a:hlinkClick r:id="rId2"/>
              </a:rPr>
              <a:t>http://localhost:8080/login</a:t>
            </a:r>
            <a:endParaRPr lang="en-US" altLang="ko-KR" dirty="0">
              <a:solidFill>
                <a:srgbClr val="434343"/>
              </a:solidFill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http://localhost:8080/login</a:t>
            </a:r>
          </a:p>
        </p:txBody>
      </p:sp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E52B7E70-A5D4-927C-DB87-3CF7DF6BA8B2}"/>
              </a:ext>
            </a:extLst>
          </p:cNvPr>
          <p:cNvSpPr/>
          <p:nvPr/>
        </p:nvSpPr>
        <p:spPr>
          <a:xfrm>
            <a:off x="237006" y="2281168"/>
            <a:ext cx="2963394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 (body)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graphicFrame>
        <p:nvGraphicFramePr>
          <p:cNvPr id="6" name="Google Shape;139;p26">
            <a:extLst>
              <a:ext uri="{FF2B5EF4-FFF2-40B4-BE49-F238E27FC236}">
                <a16:creationId xmlns:a16="http://schemas.microsoft.com/office/drawing/2014/main" id="{F7675B30-161C-B4E1-3400-72391A56C6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695658"/>
              </p:ext>
            </p:extLst>
          </p:nvPr>
        </p:nvGraphicFramePr>
        <p:xfrm>
          <a:off x="285750" y="2657454"/>
          <a:ext cx="6172200" cy="771349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email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회원 이메일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Not null, unique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password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회원 비밀번호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Not null</a:t>
                      </a: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255320"/>
                  </a:ext>
                </a:extLst>
              </a:tr>
            </a:tbl>
          </a:graphicData>
        </a:graphic>
      </p:graphicFrame>
      <p:sp>
        <p:nvSpPr>
          <p:cNvPr id="12" name="Google Shape;134;p25">
            <a:extLst>
              <a:ext uri="{FF2B5EF4-FFF2-40B4-BE49-F238E27FC236}">
                <a16:creationId xmlns:a16="http://schemas.microsoft.com/office/drawing/2014/main" id="{80EFA100-D418-F1F0-44E3-6051C081590D}"/>
              </a:ext>
            </a:extLst>
          </p:cNvPr>
          <p:cNvSpPr/>
          <p:nvPr/>
        </p:nvSpPr>
        <p:spPr>
          <a:xfrm>
            <a:off x="285750" y="3869219"/>
            <a:ext cx="2963394" cy="7713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Response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400" dirty="0">
                <a:solidFill>
                  <a:srgbClr val="434343"/>
                </a:solidFill>
              </a:rPr>
              <a:t>• JWT </a:t>
            </a:r>
            <a:r>
              <a:rPr lang="ko-KR" altLang="en-US" dirty="0">
                <a:solidFill>
                  <a:srgbClr val="434343"/>
                </a:solidFill>
              </a:rPr>
              <a:t>값 반환</a:t>
            </a:r>
            <a:endParaRPr lang="en-US" altLang="ko-KR" dirty="0">
              <a:solidFill>
                <a:srgbClr val="434343"/>
              </a:solidFill>
            </a:endParaRP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Ex) eyJhbGciOiJIUzI1NiJ9…..</a:t>
            </a:r>
            <a:endParaRPr lang="ko-KR" altLang="en-US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게시판 </a:t>
            </a:r>
            <a:r>
              <a:rPr lang="en-US" altLang="ko-KR" sz="1600" b="1" dirty="0">
                <a:solidFill>
                  <a:srgbClr val="434343"/>
                </a:solidFill>
              </a:rPr>
              <a:t>- </a:t>
            </a:r>
            <a:r>
              <a:rPr lang="ko-KR" altLang="en-US" sz="1600" b="1" dirty="0">
                <a:solidFill>
                  <a:srgbClr val="434343"/>
                </a:solidFill>
              </a:rPr>
              <a:t>게시판 조회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523888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전체 게시글 수 조회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  <a:hlinkClick r:id="rId2"/>
              </a:rPr>
              <a:t>http://localhost:8080/post</a:t>
            </a:r>
            <a:endParaRPr lang="en-US" altLang="ko-KR" dirty="0">
              <a:solidFill>
                <a:srgbClr val="434343"/>
              </a:solidFill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http://localhost:8080/post</a:t>
            </a:r>
          </a:p>
        </p:txBody>
      </p:sp>
      <p:sp>
        <p:nvSpPr>
          <p:cNvPr id="6" name="Google Shape;134;p25">
            <a:extLst>
              <a:ext uri="{FF2B5EF4-FFF2-40B4-BE49-F238E27FC236}">
                <a16:creationId xmlns:a16="http://schemas.microsoft.com/office/drawing/2014/main" id="{80696AAF-CB15-A277-0208-A920F59F4B3C}"/>
              </a:ext>
            </a:extLst>
          </p:cNvPr>
          <p:cNvSpPr/>
          <p:nvPr/>
        </p:nvSpPr>
        <p:spPr>
          <a:xfrm>
            <a:off x="237006" y="2333430"/>
            <a:ext cx="2963394" cy="7713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Response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400" dirty="0">
                <a:solidFill>
                  <a:srgbClr val="434343"/>
                </a:solidFill>
              </a:rPr>
              <a:t>• </a:t>
            </a:r>
            <a:r>
              <a:rPr lang="ko-KR" altLang="en-US" sz="1400" dirty="0">
                <a:solidFill>
                  <a:srgbClr val="434343"/>
                </a:solidFill>
              </a:rPr>
              <a:t>게시물 뷰 템플릿 반환</a:t>
            </a:r>
            <a:endParaRPr lang="en-US" altLang="ko-KR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2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게시판 </a:t>
            </a:r>
            <a:r>
              <a:rPr lang="en-US" altLang="ko-KR" sz="1600" b="1" dirty="0">
                <a:solidFill>
                  <a:srgbClr val="434343"/>
                </a:solidFill>
              </a:rPr>
              <a:t>- </a:t>
            </a:r>
            <a:r>
              <a:rPr lang="ko-KR" altLang="en-US" sz="1600" b="1" dirty="0">
                <a:solidFill>
                  <a:srgbClr val="434343"/>
                </a:solidFill>
              </a:rPr>
              <a:t>게시판 검색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endParaRPr lang="ko-KR" altLang="en-US" sz="1600" b="1" dirty="0">
              <a:solidFill>
                <a:srgbClr val="434343"/>
              </a:solidFill>
            </a:endParaRP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04BD4448-23B0-6A1C-4ACF-738EB2D194A6}"/>
              </a:ext>
            </a:extLst>
          </p:cNvPr>
          <p:cNvSpPr/>
          <p:nvPr/>
        </p:nvSpPr>
        <p:spPr>
          <a:xfrm>
            <a:off x="237006" y="1904882"/>
            <a:ext cx="2230298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E5F4B4D8-B55A-2F50-1EED-18F25B87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113605"/>
              </p:ext>
            </p:extLst>
          </p:nvPr>
        </p:nvGraphicFramePr>
        <p:xfrm>
          <a:off x="285750" y="2281168"/>
          <a:ext cx="6172200" cy="771349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title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제목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content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내용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5012283"/>
                  </a:ext>
                </a:extLst>
              </a:tr>
            </a:tbl>
          </a:graphicData>
        </a:graphic>
      </p:graphicFrame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제목</a:t>
            </a:r>
            <a:r>
              <a:rPr lang="en-US" altLang="ko-KR" dirty="0">
                <a:solidFill>
                  <a:srgbClr val="434343"/>
                </a:solidFill>
              </a:rPr>
              <a:t> </a:t>
            </a:r>
            <a:r>
              <a:rPr lang="ko-KR" altLang="en-US" dirty="0">
                <a:solidFill>
                  <a:srgbClr val="434343"/>
                </a:solidFill>
              </a:rPr>
              <a:t>및 내용을 통한 게시판 게시글 검색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  <a:hlinkClick r:id="rId2"/>
              </a:rPr>
              <a:t>http://localhost:8080/search?params(key=value)</a:t>
            </a:r>
            <a:endParaRPr lang="en-US" altLang="ko-KR" dirty="0">
              <a:solidFill>
                <a:srgbClr val="434343"/>
              </a:solidFill>
            </a:endParaRPr>
          </a:p>
          <a:p>
            <a:pPr marL="285750" indent="-285750"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http://localhost:8080/search?title=</a:t>
            </a:r>
            <a:r>
              <a:rPr lang="ko-KR" altLang="en-US" dirty="0">
                <a:solidFill>
                  <a:srgbClr val="434343"/>
                </a:solidFill>
              </a:rPr>
              <a:t>제목</a:t>
            </a:r>
            <a:r>
              <a:rPr lang="en-US" altLang="ko-KR" dirty="0">
                <a:solidFill>
                  <a:srgbClr val="434343"/>
                </a:solidFill>
              </a:rPr>
              <a:t>1&amp;content=</a:t>
            </a:r>
            <a:r>
              <a:rPr lang="ko-KR" altLang="en-US" dirty="0">
                <a:solidFill>
                  <a:srgbClr val="434343"/>
                </a:solidFill>
              </a:rPr>
              <a:t>내용</a:t>
            </a:r>
            <a:r>
              <a:rPr lang="en-US" altLang="ko-KR" dirty="0">
                <a:solidFill>
                  <a:srgbClr val="434343"/>
                </a:solidFill>
              </a:rPr>
              <a:t>1</a:t>
            </a:r>
          </a:p>
        </p:txBody>
      </p:sp>
      <p:sp>
        <p:nvSpPr>
          <p:cNvPr id="6" name="Google Shape;134;p25">
            <a:extLst>
              <a:ext uri="{FF2B5EF4-FFF2-40B4-BE49-F238E27FC236}">
                <a16:creationId xmlns:a16="http://schemas.microsoft.com/office/drawing/2014/main" id="{B7B8B2A7-E294-9F0D-6E89-703CFE8B6D06}"/>
              </a:ext>
            </a:extLst>
          </p:cNvPr>
          <p:cNvSpPr/>
          <p:nvPr/>
        </p:nvSpPr>
        <p:spPr>
          <a:xfrm>
            <a:off x="237006" y="3208842"/>
            <a:ext cx="2963394" cy="7713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Response</a:t>
            </a:r>
          </a:p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sz="1400" dirty="0">
                <a:solidFill>
                  <a:srgbClr val="434343"/>
                </a:solidFill>
              </a:rPr>
              <a:t>• </a:t>
            </a:r>
            <a:r>
              <a:rPr lang="ko-KR" altLang="en-US" sz="1400" dirty="0">
                <a:solidFill>
                  <a:srgbClr val="434343"/>
                </a:solidFill>
              </a:rPr>
              <a:t>게시물 뷰 템플릿 반환</a:t>
            </a:r>
            <a:endParaRPr lang="en-US" altLang="ko-KR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게시판 </a:t>
            </a:r>
            <a:r>
              <a:rPr lang="en-US" altLang="ko-KR" sz="1600" b="1" dirty="0">
                <a:solidFill>
                  <a:srgbClr val="434343"/>
                </a:solidFill>
              </a:rPr>
              <a:t>- </a:t>
            </a:r>
            <a:r>
              <a:rPr lang="ko-KR" altLang="en-US" sz="1600" b="1" dirty="0">
                <a:solidFill>
                  <a:srgbClr val="434343"/>
                </a:solidFill>
              </a:rPr>
              <a:t>게시글 작성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r>
              <a:rPr lang="ko-KR" altLang="en-US" sz="1600" b="1" dirty="0">
                <a:solidFill>
                  <a:srgbClr val="434343"/>
                </a:solidFill>
              </a:rPr>
              <a:t> </a:t>
            </a:r>
          </a:p>
        </p:txBody>
      </p:sp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사용자 게시글 작성 및 서버 </a:t>
            </a:r>
            <a:r>
              <a:rPr lang="en-US" altLang="ko-KR" dirty="0">
                <a:solidFill>
                  <a:srgbClr val="434343"/>
                </a:solidFill>
              </a:rPr>
              <a:t>DB </a:t>
            </a:r>
            <a:r>
              <a:rPr lang="ko-KR" altLang="en-US" dirty="0">
                <a:solidFill>
                  <a:srgbClr val="434343"/>
                </a:solidFill>
              </a:rPr>
              <a:t>저장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  <a:hlinkClick r:id="rId2"/>
              </a:rPr>
              <a:t>http://localhost:8080/post-add</a:t>
            </a:r>
            <a:endParaRPr lang="en-US" altLang="ko-KR" dirty="0">
              <a:solidFill>
                <a:srgbClr val="434343"/>
              </a:solidFill>
            </a:endParaRPr>
          </a:p>
          <a:p>
            <a:pPr marL="285750" indent="-285750"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http://localhost:8080/post-add</a:t>
            </a: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F5FFE126-3ACB-1025-3EC6-34996B8DD4BD}"/>
              </a:ext>
            </a:extLst>
          </p:cNvPr>
          <p:cNvSpPr/>
          <p:nvPr/>
        </p:nvSpPr>
        <p:spPr>
          <a:xfrm>
            <a:off x="237006" y="3394379"/>
            <a:ext cx="2963394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 (body)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graphicFrame>
        <p:nvGraphicFramePr>
          <p:cNvPr id="6" name="Google Shape;139;p26">
            <a:extLst>
              <a:ext uri="{FF2B5EF4-FFF2-40B4-BE49-F238E27FC236}">
                <a16:creationId xmlns:a16="http://schemas.microsoft.com/office/drawing/2014/main" id="{10D410A0-9B16-F004-0CAF-41828867C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641072"/>
              </p:ext>
            </p:extLst>
          </p:nvPr>
        </p:nvGraphicFramePr>
        <p:xfrm>
          <a:off x="285750" y="3770665"/>
          <a:ext cx="6172200" cy="1273393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title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게시글 제목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content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게시글 내용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25532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movieLink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동영상 링크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3395896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file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이미지 파일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880757"/>
                  </a:ext>
                </a:extLst>
              </a:tr>
            </a:tbl>
          </a:graphicData>
        </a:graphic>
      </p:graphicFrame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B8A1F401-F6C3-AB0F-7E70-21649E77FD17}"/>
              </a:ext>
            </a:extLst>
          </p:cNvPr>
          <p:cNvSpPr/>
          <p:nvPr/>
        </p:nvSpPr>
        <p:spPr>
          <a:xfrm>
            <a:off x="237006" y="2009035"/>
            <a:ext cx="2963394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 (header)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C07B46C1-515B-EC96-7D72-AC3B44B220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717185"/>
              </p:ext>
            </p:extLst>
          </p:nvPr>
        </p:nvGraphicFramePr>
        <p:xfrm>
          <a:off x="285748" y="2414770"/>
          <a:ext cx="3726576" cy="771349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186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288">
                  <a:extLst>
                    <a:ext uri="{9D8B030D-6E8A-4147-A177-3AD203B41FA5}">
                      <a16:colId xmlns:a16="http://schemas.microsoft.com/office/drawing/2014/main" val="842927850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value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method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post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header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X-AUTH-TOKEN : JWT</a:t>
                      </a:r>
                      <a:r>
                        <a:rPr lang="ko-KR" altLang="en-US" sz="900" dirty="0"/>
                        <a:t>값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extLst>
                  <a:ext uri="{0D108BD9-81ED-4DB2-BD59-A6C34878D82A}">
                    <a16:rowId xmlns:a16="http://schemas.microsoft.com/office/drawing/2014/main" val="32225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2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게시판 </a:t>
            </a:r>
            <a:r>
              <a:rPr lang="en-US" altLang="ko-KR" sz="1600" b="1" dirty="0">
                <a:solidFill>
                  <a:srgbClr val="434343"/>
                </a:solidFill>
              </a:rPr>
              <a:t>- </a:t>
            </a:r>
            <a:r>
              <a:rPr lang="ko-KR" altLang="en-US" sz="1600" b="1" dirty="0">
                <a:solidFill>
                  <a:srgbClr val="434343"/>
                </a:solidFill>
              </a:rPr>
              <a:t>게시글 수정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r>
              <a:rPr lang="ko-KR" altLang="en-US" sz="1600" b="1" dirty="0">
                <a:solidFill>
                  <a:srgbClr val="434343"/>
                </a:solidFill>
              </a:rPr>
              <a:t> </a:t>
            </a:r>
          </a:p>
        </p:txBody>
      </p:sp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사용자 게시글 수정 및 서버 </a:t>
            </a:r>
            <a:r>
              <a:rPr lang="en-US" altLang="ko-KR" dirty="0">
                <a:solidFill>
                  <a:srgbClr val="434343"/>
                </a:solidFill>
              </a:rPr>
              <a:t>DB </a:t>
            </a:r>
            <a:r>
              <a:rPr lang="ko-KR" altLang="en-US" dirty="0">
                <a:solidFill>
                  <a:srgbClr val="434343"/>
                </a:solidFill>
              </a:rPr>
              <a:t>수정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285750" indent="-285750"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  <a:hlinkClick r:id="rId2"/>
              </a:rPr>
              <a:t>http://localhost:8080/post-edit/{postId}</a:t>
            </a:r>
            <a:endParaRPr lang="en-US" altLang="ko-KR" dirty="0">
              <a:solidFill>
                <a:srgbClr val="434343"/>
              </a:solidFill>
            </a:endParaRPr>
          </a:p>
          <a:p>
            <a:pPr marL="285750" indent="-285750"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http://localhost:8080/post-edit/3</a:t>
            </a:r>
          </a:p>
        </p:txBody>
      </p:sp>
      <p:sp>
        <p:nvSpPr>
          <p:cNvPr id="5" name="Google Shape;134;p25">
            <a:extLst>
              <a:ext uri="{FF2B5EF4-FFF2-40B4-BE49-F238E27FC236}">
                <a16:creationId xmlns:a16="http://schemas.microsoft.com/office/drawing/2014/main" id="{F5FFE126-3ACB-1025-3EC6-34996B8DD4BD}"/>
              </a:ext>
            </a:extLst>
          </p:cNvPr>
          <p:cNvSpPr/>
          <p:nvPr/>
        </p:nvSpPr>
        <p:spPr>
          <a:xfrm>
            <a:off x="237006" y="3394379"/>
            <a:ext cx="2963394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 (body)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graphicFrame>
        <p:nvGraphicFramePr>
          <p:cNvPr id="6" name="Google Shape;139;p26">
            <a:extLst>
              <a:ext uri="{FF2B5EF4-FFF2-40B4-BE49-F238E27FC236}">
                <a16:creationId xmlns:a16="http://schemas.microsoft.com/office/drawing/2014/main" id="{10D410A0-9B16-F004-0CAF-41828867C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79558"/>
              </p:ext>
            </p:extLst>
          </p:nvPr>
        </p:nvGraphicFramePr>
        <p:xfrm>
          <a:off x="285750" y="3770665"/>
          <a:ext cx="6172200" cy="1273393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97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Name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Desc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900" dirty="0"/>
                        <a:t>Note</a:t>
                      </a:r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title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게시글 제목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content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게시글 내용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25532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err="1"/>
                        <a:t>movieLink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동영상 링크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3395896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file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/>
                        <a:t>이미지 파일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String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36000" marR="36000" marT="40000" marB="40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880757"/>
                  </a:ext>
                </a:extLst>
              </a:tr>
            </a:tbl>
          </a:graphicData>
        </a:graphic>
      </p:graphicFrame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B8A1F401-F6C3-AB0F-7E70-21649E77FD17}"/>
              </a:ext>
            </a:extLst>
          </p:cNvPr>
          <p:cNvSpPr/>
          <p:nvPr/>
        </p:nvSpPr>
        <p:spPr>
          <a:xfrm>
            <a:off x="237006" y="2009035"/>
            <a:ext cx="2963394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 (header)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C07B46C1-515B-EC96-7D72-AC3B44B220BE}"/>
              </a:ext>
            </a:extLst>
          </p:cNvPr>
          <p:cNvGraphicFramePr/>
          <p:nvPr/>
        </p:nvGraphicFramePr>
        <p:xfrm>
          <a:off x="285748" y="2414770"/>
          <a:ext cx="3726576" cy="771349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186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288">
                  <a:extLst>
                    <a:ext uri="{9D8B030D-6E8A-4147-A177-3AD203B41FA5}">
                      <a16:colId xmlns:a16="http://schemas.microsoft.com/office/drawing/2014/main" val="842927850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value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method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post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header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X-AUTH-TOKEN : JWT</a:t>
                      </a:r>
                      <a:r>
                        <a:rPr lang="ko-KR" altLang="en-US" sz="900" dirty="0"/>
                        <a:t>값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extLst>
                  <a:ext uri="{0D108BD9-81ED-4DB2-BD59-A6C34878D82A}">
                    <a16:rowId xmlns:a16="http://schemas.microsoft.com/office/drawing/2014/main" val="32225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70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2BB45D-AC29-6F7B-6FEC-4F54CF222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sp>
        <p:nvSpPr>
          <p:cNvPr id="3" name="Google Shape;134;p25">
            <a:extLst>
              <a:ext uri="{FF2B5EF4-FFF2-40B4-BE49-F238E27FC236}">
                <a16:creationId xmlns:a16="http://schemas.microsoft.com/office/drawing/2014/main" id="{E1457239-4511-B9C0-AC42-B61264C3FDB3}"/>
              </a:ext>
            </a:extLst>
          </p:cNvPr>
          <p:cNvSpPr/>
          <p:nvPr/>
        </p:nvSpPr>
        <p:spPr>
          <a:xfrm>
            <a:off x="181826" y="131127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sz="1600" b="1" dirty="0">
                <a:solidFill>
                  <a:srgbClr val="434343"/>
                </a:solidFill>
              </a:rPr>
              <a:t>게시판 </a:t>
            </a:r>
            <a:r>
              <a:rPr lang="en-US" altLang="ko-KR" sz="1600" b="1" dirty="0">
                <a:solidFill>
                  <a:srgbClr val="434343"/>
                </a:solidFill>
              </a:rPr>
              <a:t>- </a:t>
            </a:r>
            <a:r>
              <a:rPr lang="ko-KR" altLang="en-US" sz="1600" b="1" dirty="0">
                <a:solidFill>
                  <a:srgbClr val="434343"/>
                </a:solidFill>
              </a:rPr>
              <a:t>게시글 삭제 </a:t>
            </a:r>
            <a:r>
              <a:rPr lang="en-US" altLang="ko-KR" sz="1600" b="1" dirty="0">
                <a:solidFill>
                  <a:srgbClr val="434343"/>
                </a:solidFill>
              </a:rPr>
              <a:t>API</a:t>
            </a:r>
            <a:r>
              <a:rPr lang="ko-KR" altLang="en-US" sz="1600" b="1" dirty="0">
                <a:solidFill>
                  <a:srgbClr val="434343"/>
                </a:solidFill>
              </a:rPr>
              <a:t> </a:t>
            </a:r>
          </a:p>
        </p:txBody>
      </p:sp>
      <p:sp>
        <p:nvSpPr>
          <p:cNvPr id="9" name="Google Shape;134;p25">
            <a:extLst>
              <a:ext uri="{FF2B5EF4-FFF2-40B4-BE49-F238E27FC236}">
                <a16:creationId xmlns:a16="http://schemas.microsoft.com/office/drawing/2014/main" id="{DD6534CE-B440-B7F7-E374-03C5A01ABD7C}"/>
              </a:ext>
            </a:extLst>
          </p:cNvPr>
          <p:cNvSpPr/>
          <p:nvPr/>
        </p:nvSpPr>
        <p:spPr>
          <a:xfrm>
            <a:off x="237006" y="593622"/>
            <a:ext cx="7172787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dirty="0">
                <a:solidFill>
                  <a:srgbClr val="434343"/>
                </a:solidFill>
              </a:rPr>
              <a:t>-  </a:t>
            </a:r>
            <a:r>
              <a:rPr lang="ko-KR" altLang="en-US" dirty="0">
                <a:solidFill>
                  <a:srgbClr val="434343"/>
                </a:solidFill>
              </a:rPr>
              <a:t>사용자 게시글 삭제 및 서버 </a:t>
            </a:r>
            <a:r>
              <a:rPr lang="en-US" altLang="ko-KR" dirty="0">
                <a:solidFill>
                  <a:srgbClr val="434343"/>
                </a:solidFill>
              </a:rPr>
              <a:t>DB </a:t>
            </a:r>
            <a:r>
              <a:rPr lang="ko-KR" altLang="en-US" dirty="0">
                <a:solidFill>
                  <a:srgbClr val="434343"/>
                </a:solidFill>
              </a:rPr>
              <a:t>삭제</a:t>
            </a:r>
            <a:r>
              <a:rPr lang="en-US" altLang="ko-KR" dirty="0">
                <a:solidFill>
                  <a:srgbClr val="434343"/>
                </a:solidFill>
              </a:rPr>
              <a:t> </a:t>
            </a:r>
            <a:r>
              <a:rPr lang="ko-KR" altLang="en-US" dirty="0">
                <a:solidFill>
                  <a:srgbClr val="434343"/>
                </a:solidFill>
              </a:rPr>
              <a:t>여부 데이터 수정</a:t>
            </a:r>
          </a:p>
        </p:txBody>
      </p:sp>
      <p:sp>
        <p:nvSpPr>
          <p:cNvPr id="10" name="Google Shape;134;p25">
            <a:extLst>
              <a:ext uri="{FF2B5EF4-FFF2-40B4-BE49-F238E27FC236}">
                <a16:creationId xmlns:a16="http://schemas.microsoft.com/office/drawing/2014/main" id="{24ABB545-3C65-EFE5-33C3-1588905C8E7F}"/>
              </a:ext>
            </a:extLst>
          </p:cNvPr>
          <p:cNvSpPr/>
          <p:nvPr/>
        </p:nvSpPr>
        <p:spPr>
          <a:xfrm>
            <a:off x="237007" y="1074432"/>
            <a:ext cx="3948740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ko-KR" altLang="en-US" b="1" dirty="0">
                <a:solidFill>
                  <a:srgbClr val="434343"/>
                </a:solidFill>
              </a:rPr>
              <a:t>요청 </a:t>
            </a:r>
            <a:r>
              <a:rPr lang="en-US" altLang="ko-KR" b="1" dirty="0" err="1">
                <a:solidFill>
                  <a:srgbClr val="434343"/>
                </a:solidFill>
              </a:rPr>
              <a:t>Url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sp>
        <p:nvSpPr>
          <p:cNvPr id="11" name="Google Shape;134;p25">
            <a:extLst>
              <a:ext uri="{FF2B5EF4-FFF2-40B4-BE49-F238E27FC236}">
                <a16:creationId xmlns:a16="http://schemas.microsoft.com/office/drawing/2014/main" id="{75729F3F-CB60-3E99-378F-E3FE38FBF09E}"/>
              </a:ext>
            </a:extLst>
          </p:cNvPr>
          <p:cNvSpPr/>
          <p:nvPr/>
        </p:nvSpPr>
        <p:spPr>
          <a:xfrm>
            <a:off x="237006" y="1463526"/>
            <a:ext cx="6773393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285750" indent="-285750"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  <a:hlinkClick r:id="rId2"/>
              </a:rPr>
              <a:t>http://localhost:8080/post-delete/{postId}</a:t>
            </a:r>
            <a:endParaRPr lang="en-US" altLang="ko-KR" dirty="0">
              <a:solidFill>
                <a:srgbClr val="434343"/>
              </a:solidFill>
            </a:endParaRPr>
          </a:p>
          <a:p>
            <a:pPr marL="285750" indent="-285750">
              <a:buClr>
                <a:srgbClr val="FF0000"/>
              </a:buClr>
              <a:buSzPts val="1600"/>
              <a:buFontTx/>
              <a:buChar char="-"/>
            </a:pPr>
            <a:r>
              <a:rPr lang="en-US" altLang="ko-KR" dirty="0">
                <a:solidFill>
                  <a:srgbClr val="434343"/>
                </a:solidFill>
              </a:rPr>
              <a:t>Ex)</a:t>
            </a:r>
            <a:r>
              <a:rPr lang="ko-KR" altLang="en-US" dirty="0">
                <a:solidFill>
                  <a:srgbClr val="434343"/>
                </a:solidFill>
              </a:rPr>
              <a:t> </a:t>
            </a:r>
            <a:r>
              <a:rPr lang="en-US" altLang="ko-KR" dirty="0">
                <a:solidFill>
                  <a:srgbClr val="434343"/>
                </a:solidFill>
              </a:rPr>
              <a:t>http://localhost:8080/post-delete/3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B8A1F401-F6C3-AB0F-7E70-21649E77FD17}"/>
              </a:ext>
            </a:extLst>
          </p:cNvPr>
          <p:cNvSpPr/>
          <p:nvPr/>
        </p:nvSpPr>
        <p:spPr>
          <a:xfrm>
            <a:off x="237006" y="2009035"/>
            <a:ext cx="2963394" cy="428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87312" marR="0" lvl="0" indent="-87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en-US" altLang="ko-KR" b="1" dirty="0">
                <a:solidFill>
                  <a:srgbClr val="434343"/>
                </a:solidFill>
              </a:rPr>
              <a:t>Request Parameters (header)</a:t>
            </a:r>
            <a:endParaRPr lang="ko-KR" altLang="en-US" b="1" dirty="0">
              <a:solidFill>
                <a:srgbClr val="434343"/>
              </a:solidFill>
            </a:endParaRPr>
          </a:p>
        </p:txBody>
      </p:sp>
      <p:graphicFrame>
        <p:nvGraphicFramePr>
          <p:cNvPr id="8" name="Google Shape;139;p26">
            <a:extLst>
              <a:ext uri="{FF2B5EF4-FFF2-40B4-BE49-F238E27FC236}">
                <a16:creationId xmlns:a16="http://schemas.microsoft.com/office/drawing/2014/main" id="{C07B46C1-515B-EC96-7D72-AC3B44B220BE}"/>
              </a:ext>
            </a:extLst>
          </p:cNvPr>
          <p:cNvGraphicFramePr/>
          <p:nvPr/>
        </p:nvGraphicFramePr>
        <p:xfrm>
          <a:off x="285748" y="2414770"/>
          <a:ext cx="3726576" cy="771349"/>
        </p:xfrm>
        <a:graphic>
          <a:graphicData uri="http://schemas.openxmlformats.org/drawingml/2006/table">
            <a:tbl>
              <a:tblPr>
                <a:noFill/>
                <a:tableStyleId>{7FD4DBA2-D690-4931-96DE-4165222FC9CA}</a:tableStyleId>
              </a:tblPr>
              <a:tblGrid>
                <a:gridCol w="186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288">
                  <a:extLst>
                    <a:ext uri="{9D8B030D-6E8A-4147-A177-3AD203B41FA5}">
                      <a16:colId xmlns:a16="http://schemas.microsoft.com/office/drawing/2014/main" val="842927850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Type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value</a:t>
                      </a:r>
                      <a:endParaRPr sz="900" dirty="0"/>
                    </a:p>
                  </a:txBody>
                  <a:tcPr marL="36000" marR="36000" marT="40000" marB="40000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method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post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header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/>
                        <a:t>X-AUTH-TOKEN : JWT</a:t>
                      </a:r>
                      <a:r>
                        <a:rPr lang="ko-KR" altLang="en-US" sz="900" dirty="0"/>
                        <a:t>값</a:t>
                      </a:r>
                      <a:endParaRPr sz="900" dirty="0"/>
                    </a:p>
                  </a:txBody>
                  <a:tcPr marL="36000" marR="36000" marT="40000" marB="40000" anchor="ctr"/>
                </a:tc>
                <a:extLst>
                  <a:ext uri="{0D108BD9-81ED-4DB2-BD59-A6C34878D82A}">
                    <a16:rowId xmlns:a16="http://schemas.microsoft.com/office/drawing/2014/main" val="32225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6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532</Words>
  <Application>Microsoft Office PowerPoint</Application>
  <PresentationFormat>화면 슬라이드 쇼(16:10)</PresentationFormat>
  <Paragraphs>182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화면 설계서 Ver 1.0</dc:title>
  <cp:lastModifiedBy>서규범(2017152020)</cp:lastModifiedBy>
  <cp:revision>7</cp:revision>
  <dcterms:modified xsi:type="dcterms:W3CDTF">2022-12-01T16:17:32Z</dcterms:modified>
</cp:coreProperties>
</file>