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70" r:id="rId3"/>
    <p:sldId id="271" r:id="rId4"/>
    <p:sldId id="275" r:id="rId5"/>
    <p:sldId id="276" r:id="rId6"/>
    <p:sldId id="272" r:id="rId7"/>
    <p:sldId id="273" r:id="rId8"/>
    <p:sldId id="274" r:id="rId9"/>
    <p:sldId id="277" r:id="rId1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D4DBA2-D690-4931-96DE-4165222FC9CA}">
  <a:tblStyle styleId="{7FD4DBA2-D690-4931-96DE-4165222FC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AE5E85-2321-40BA-88FC-79A927502C8A}" styleName="Table_1">
    <a:wholeTbl>
      <a:tcTxStyle b="off" i="off">
        <a:font>
          <a:latin typeface="Apple SD 산돌고딕 Neo 옅은체"/>
          <a:ea typeface="Apple SD 산돌고딕 Neo 옅은체"/>
          <a:cs typeface="Apple SD 산돌고딕 Neo 옅은체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7" d="100"/>
          <a:sy n="97" d="100"/>
        </p:scale>
        <p:origin x="1042" y="6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09b1e65e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4009b1e65e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85800" y="935302"/>
            <a:ext cx="77724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 rot="5400000">
            <a:off x="2758950" y="-608946"/>
            <a:ext cx="3626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 rot="5400000">
            <a:off x="5107950" y="1740071"/>
            <a:ext cx="48432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 rot="5400000">
            <a:off x="1107375" y="-174529"/>
            <a:ext cx="484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백지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3888" y="1424783"/>
            <a:ext cx="78867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29841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2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629842" y="2087563"/>
            <a:ext cx="38682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29150" y="1400969"/>
            <a:ext cx="38874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29150" y="2087563"/>
            <a:ext cx="3887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3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3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629841" y="1714500"/>
            <a:ext cx="2949300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3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22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3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629841" y="1714500"/>
            <a:ext cx="2949300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3208805" y="1211066"/>
            <a:ext cx="2726390" cy="64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600" b="1" dirty="0">
              <a:solidFill>
                <a:srgbClr val="434343"/>
              </a:solidFill>
            </a:endParaRPr>
          </a:p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600" b="1" dirty="0">
                <a:solidFill>
                  <a:srgbClr val="434343"/>
                </a:solidFill>
              </a:rPr>
              <a:t>SW </a:t>
            </a:r>
            <a:r>
              <a:rPr lang="ko-KR" altLang="en-US" sz="1600" b="1" dirty="0">
                <a:solidFill>
                  <a:srgbClr val="434343"/>
                </a:solidFill>
              </a:rPr>
              <a:t>활용률</a:t>
            </a:r>
            <a:endParaRPr lang="en-US" altLang="ko-KR" sz="1600" b="1" dirty="0">
              <a:solidFill>
                <a:srgbClr val="434343"/>
              </a:solidFill>
            </a:endParaRPr>
          </a:p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데이터셋 </a:t>
            </a:r>
            <a:r>
              <a:rPr lang="en-US" altLang="ko-KR" sz="1600" b="1" dirty="0">
                <a:solidFill>
                  <a:srgbClr val="434343"/>
                </a:solidFill>
              </a:rPr>
              <a:t>API </a:t>
            </a:r>
            <a:r>
              <a:rPr lang="ko-KR" altLang="en-US" sz="1600" b="1" dirty="0">
                <a:solidFill>
                  <a:srgbClr val="434343"/>
                </a:solidFill>
              </a:rPr>
              <a:t>가이드 문서</a:t>
            </a:r>
          </a:p>
        </p:txBody>
      </p:sp>
      <p:graphicFrame>
        <p:nvGraphicFramePr>
          <p:cNvPr id="4" name="Google Shape;139;p26">
            <a:extLst>
              <a:ext uri="{FF2B5EF4-FFF2-40B4-BE49-F238E27FC236}">
                <a16:creationId xmlns:a16="http://schemas.microsoft.com/office/drawing/2014/main" id="{7665A6C4-1804-0EB3-8260-357784F26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126698"/>
              </p:ext>
            </p:extLst>
          </p:nvPr>
        </p:nvGraphicFramePr>
        <p:xfrm>
          <a:off x="1485900" y="2857500"/>
          <a:ext cx="6172200" cy="1871944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35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Version</a:t>
                      </a:r>
                      <a:endParaRPr sz="90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Date</a:t>
                      </a:r>
                      <a:endParaRPr sz="90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Page</a:t>
                      </a:r>
                      <a:endParaRPr sz="90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Description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Author</a:t>
                      </a:r>
                      <a:endParaRPr sz="90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1.0</a:t>
                      </a:r>
                      <a:endParaRPr sz="900" dirty="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2021.</a:t>
                      </a:r>
                      <a:r>
                        <a:rPr lang="en-US" altLang="ko" sz="900" dirty="0"/>
                        <a:t>11</a:t>
                      </a:r>
                      <a:r>
                        <a:rPr lang="ko" sz="900" dirty="0"/>
                        <a:t>.0</a:t>
                      </a:r>
                      <a:r>
                        <a:rPr lang="en-US" altLang="ko" sz="900" dirty="0"/>
                        <a:t>8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최초작성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최초작성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/>
                        <a:t>서규범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데이터 공통사항 </a:t>
            </a:r>
          </a:p>
        </p:txBody>
      </p:sp>
      <p:graphicFrame>
        <p:nvGraphicFramePr>
          <p:cNvPr id="4" name="Google Shape;139;p26">
            <a:extLst>
              <a:ext uri="{FF2B5EF4-FFF2-40B4-BE49-F238E27FC236}">
                <a16:creationId xmlns:a16="http://schemas.microsoft.com/office/drawing/2014/main" id="{DC03D912-A754-36EF-6604-618CA2499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650330"/>
              </p:ext>
            </p:extLst>
          </p:nvPr>
        </p:nvGraphicFramePr>
        <p:xfrm>
          <a:off x="340929" y="847398"/>
          <a:ext cx="4506968" cy="141325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71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 err="1"/>
                        <a:t>Etc</a:t>
                      </a:r>
                      <a:endParaRPr lang="en-US" altLang="ko"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page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요청 페이지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default=1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limit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요청 페이지 개수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Default=10, max=100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181826" y="2334104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Response (</a:t>
            </a:r>
            <a:r>
              <a:rPr lang="ko-KR" altLang="en-US" dirty="0">
                <a:solidFill>
                  <a:srgbClr val="434343"/>
                </a:solidFill>
              </a:rPr>
              <a:t>응답 데이터</a:t>
            </a:r>
            <a:r>
              <a:rPr lang="en-US" altLang="ko-KR" dirty="0">
                <a:solidFill>
                  <a:srgbClr val="434343"/>
                </a:solidFill>
              </a:rPr>
              <a:t>) </a:t>
            </a:r>
            <a:endParaRPr lang="ko-KR" altLang="en-US" dirty="0">
              <a:solidFill>
                <a:srgbClr val="434343"/>
              </a:solidFill>
            </a:endParaRPr>
          </a:p>
        </p:txBody>
      </p:sp>
      <p:sp>
        <p:nvSpPr>
          <p:cNvPr id="6" name="Google Shape;134;p25">
            <a:extLst>
              <a:ext uri="{FF2B5EF4-FFF2-40B4-BE49-F238E27FC236}">
                <a16:creationId xmlns:a16="http://schemas.microsoft.com/office/drawing/2014/main" id="{9446DA89-D677-103A-01C7-789648EF7AAC}"/>
              </a:ext>
            </a:extLst>
          </p:cNvPr>
          <p:cNvSpPr/>
          <p:nvPr/>
        </p:nvSpPr>
        <p:spPr>
          <a:xfrm>
            <a:off x="237007" y="2723877"/>
            <a:ext cx="6550052" cy="8840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200" dirty="0">
                <a:solidFill>
                  <a:srgbClr val="434343"/>
                </a:solidFill>
              </a:rPr>
              <a:t>아래와 같은 규칙을 따른다</a:t>
            </a: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   • JSON </a:t>
            </a:r>
            <a:r>
              <a:rPr lang="ko-KR" altLang="en-US" sz="1200" dirty="0">
                <a:solidFill>
                  <a:srgbClr val="434343"/>
                </a:solidFill>
              </a:rPr>
              <a:t>포맷의 데이터이며</a:t>
            </a:r>
            <a:r>
              <a:rPr lang="en-US" altLang="ko-KR" sz="1200" dirty="0">
                <a:solidFill>
                  <a:srgbClr val="434343"/>
                </a:solidFill>
              </a:rPr>
              <a:t>, </a:t>
            </a:r>
            <a:r>
              <a:rPr lang="ko-KR" altLang="en-US" sz="1200" dirty="0">
                <a:solidFill>
                  <a:srgbClr val="434343"/>
                </a:solidFill>
              </a:rPr>
              <a:t>필드명의 네이밍 문법은 </a:t>
            </a:r>
            <a:r>
              <a:rPr lang="en-US" altLang="ko-KR" sz="1200" dirty="0">
                <a:solidFill>
                  <a:srgbClr val="434343"/>
                </a:solidFill>
              </a:rPr>
              <a:t>camel Case</a:t>
            </a:r>
            <a:r>
              <a:rPr lang="ko-KR" altLang="en-US" sz="1200" dirty="0">
                <a:solidFill>
                  <a:srgbClr val="434343"/>
                </a:solidFill>
              </a:rPr>
              <a:t> 사용</a:t>
            </a:r>
            <a:r>
              <a:rPr lang="en-US" altLang="ko-KR" sz="1200" dirty="0">
                <a:solidFill>
                  <a:srgbClr val="434343"/>
                </a:solidFill>
              </a:rPr>
              <a:t>.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   • </a:t>
            </a:r>
            <a:r>
              <a:rPr lang="ko-KR" altLang="en-US" sz="1200" dirty="0">
                <a:solidFill>
                  <a:srgbClr val="434343"/>
                </a:solidFill>
              </a:rPr>
              <a:t>다음 </a:t>
            </a:r>
            <a:r>
              <a:rPr lang="en-US" altLang="ko-KR" sz="1200" dirty="0" err="1">
                <a:solidFill>
                  <a:srgbClr val="434343"/>
                </a:solidFill>
              </a:rPr>
              <a:t>json</a:t>
            </a:r>
            <a:r>
              <a:rPr lang="en-US" altLang="ko-KR" sz="1200" dirty="0">
                <a:solidFill>
                  <a:srgbClr val="434343"/>
                </a:solidFill>
              </a:rPr>
              <a:t> object type </a:t>
            </a:r>
            <a:r>
              <a:rPr lang="ko-KR" altLang="en-US" sz="1200" dirty="0">
                <a:solidFill>
                  <a:srgbClr val="434343"/>
                </a:solidFill>
              </a:rPr>
              <a:t>으로 응답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364115" y="4439054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"totCnt":3,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"</a:t>
            </a:r>
            <a:r>
              <a:rPr lang="en-US" altLang="ko-KR" dirty="0" err="1">
                <a:solidFill>
                  <a:srgbClr val="434343"/>
                </a:solidFill>
              </a:rPr>
              <a:t>hasMore</a:t>
            </a:r>
            <a:r>
              <a:rPr lang="en-US" altLang="ko-KR" dirty="0">
                <a:solidFill>
                  <a:srgbClr val="434343"/>
                </a:solidFill>
              </a:rPr>
              <a:t>":false,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“user":[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 "contents":{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...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}</a:t>
            </a:r>
            <a:endParaRPr lang="ko-KR" altLang="en-US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102257"/>
              </p:ext>
            </p:extLst>
          </p:nvPr>
        </p:nvGraphicFramePr>
        <p:xfrm>
          <a:off x="2412124" y="4035802"/>
          <a:ext cx="6172200" cy="1328242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totCnt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요청 컨텐츠 총 개수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hasMore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이후 페이지 데이터 유무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boolean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user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사용자 정보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json</a:t>
                      </a:r>
                      <a:r>
                        <a:rPr lang="en-US" sz="900" dirty="0"/>
                        <a:t> array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limit </a:t>
                      </a:r>
                      <a:r>
                        <a:rPr lang="ko-KR" altLang="en-US" sz="900" dirty="0"/>
                        <a:t>개수만큼 응답 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13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연도별 총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3199016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28,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hasMore</a:t>
            </a:r>
            <a:r>
              <a:rPr lang="en-US" altLang="ko-KR" sz="1000" dirty="0">
                <a:solidFill>
                  <a:srgbClr val="434343"/>
                </a:solidFill>
              </a:rPr>
              <a:t>": true,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“user": [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": “</a:t>
            </a:r>
            <a:r>
              <a:rPr lang="en-US" altLang="ko-KR" sz="1000" dirty="0" err="1">
                <a:solidFill>
                  <a:srgbClr val="434343"/>
                </a:solidFill>
              </a:rPr>
              <a:t>gyubamm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": “sgb8170@naver.com",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": "2021-04-28",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},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 ": “</a:t>
            </a:r>
            <a:r>
              <a:rPr lang="en-US" altLang="ko-KR" sz="1000" dirty="0" err="1">
                <a:solidFill>
                  <a:srgbClr val="434343"/>
                </a:solidFill>
              </a:rPr>
              <a:t>commento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 ": " bin0284@naver.com 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 ": "2021-07-14",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41110"/>
              </p:ext>
            </p:extLst>
          </p:nvPr>
        </p:nvGraphicFramePr>
        <p:xfrm>
          <a:off x="285750" y="2281168"/>
          <a:ext cx="6172200" cy="52032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year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해당 년도 </a:t>
            </a:r>
            <a:r>
              <a:rPr lang="en-US" altLang="ko-KR" dirty="0">
                <a:solidFill>
                  <a:srgbClr val="434343"/>
                </a:solidFill>
              </a:rPr>
              <a:t>1</a:t>
            </a:r>
            <a:r>
              <a:rPr lang="ko-KR" altLang="en-US" dirty="0">
                <a:solidFill>
                  <a:srgbClr val="434343"/>
                </a:solidFill>
              </a:rPr>
              <a:t>년간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http://localhost:8080/loginStatistic?params(key=value)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http://localhost:8080/loginStatistic?year=2021</a:t>
            </a:r>
          </a:p>
        </p:txBody>
      </p:sp>
    </p:spTree>
    <p:extLst>
      <p:ext uri="{BB962C8B-B14F-4D97-AF65-F5344CB8AC3E}">
        <p14:creationId xmlns:p14="http://schemas.microsoft.com/office/powerpoint/2010/main" val="19244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월별 총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3317257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28,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hasMore</a:t>
            </a:r>
            <a:r>
              <a:rPr lang="en-US" altLang="ko-KR" sz="1000" dirty="0">
                <a:solidFill>
                  <a:srgbClr val="434343"/>
                </a:solidFill>
              </a:rPr>
              <a:t>": true,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“user": [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": “</a:t>
            </a:r>
            <a:r>
              <a:rPr lang="en-US" altLang="ko-KR" sz="1000" dirty="0" err="1">
                <a:solidFill>
                  <a:srgbClr val="434343"/>
                </a:solidFill>
              </a:rPr>
              <a:t>gyubamm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": “sgb8170@naver.com",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": "2021-04-28",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},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 ": “</a:t>
            </a:r>
            <a:r>
              <a:rPr lang="en-US" altLang="ko-KR" sz="1000" dirty="0" err="1">
                <a:solidFill>
                  <a:srgbClr val="434343"/>
                </a:solidFill>
              </a:rPr>
              <a:t>commento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 ": " bin0284@naver.com 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 ": "2021-07-14",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798427"/>
              </p:ext>
            </p:extLst>
          </p:nvPr>
        </p:nvGraphicFramePr>
        <p:xfrm>
          <a:off x="285750" y="2281168"/>
          <a:ext cx="6172200" cy="771349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year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month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월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6712404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월간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http://localhost:8080/loginStatistic?params(key=value)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http://localhost:8080/loginStatistic?year=2021&amp;month=7</a:t>
            </a:r>
          </a:p>
        </p:txBody>
      </p:sp>
    </p:spTree>
    <p:extLst>
      <p:ext uri="{BB962C8B-B14F-4D97-AF65-F5344CB8AC3E}">
        <p14:creationId xmlns:p14="http://schemas.microsoft.com/office/powerpoint/2010/main" val="924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일별 총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3199016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28,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hasMore</a:t>
            </a:r>
            <a:r>
              <a:rPr lang="en-US" altLang="ko-KR" sz="1000" dirty="0">
                <a:solidFill>
                  <a:srgbClr val="434343"/>
                </a:solidFill>
              </a:rPr>
              <a:t>": true,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“user": [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	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": “</a:t>
            </a:r>
            <a:r>
              <a:rPr lang="en-US" altLang="ko-KR" sz="1000" dirty="0" err="1">
                <a:solidFill>
                  <a:srgbClr val="434343"/>
                </a:solidFill>
              </a:rPr>
              <a:t>gyubamm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": “sgb8170@naver.com",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": "2021-04-28",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},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 ": “</a:t>
            </a:r>
            <a:r>
              <a:rPr lang="en-US" altLang="ko-KR" sz="1000" dirty="0" err="1">
                <a:solidFill>
                  <a:srgbClr val="434343"/>
                </a:solidFill>
              </a:rPr>
              <a:t>commento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 ": " bin0284@naver.com 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 ": "2021-07-14",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695628"/>
              </p:ext>
            </p:extLst>
          </p:nvPr>
        </p:nvGraphicFramePr>
        <p:xfrm>
          <a:off x="285750" y="2281168"/>
          <a:ext cx="6172200" cy="52032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date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YYYY-MM-DD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일간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http://localhost:8080/loginStatistic?params(key=value)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http://localhost:8080/loginStatistic?date=2021-05-28</a:t>
            </a:r>
          </a:p>
        </p:txBody>
      </p:sp>
    </p:spTree>
    <p:extLst>
      <p:ext uri="{BB962C8B-B14F-4D97-AF65-F5344CB8AC3E}">
        <p14:creationId xmlns:p14="http://schemas.microsoft.com/office/powerpoint/2010/main" val="309012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부서별 </a:t>
            </a:r>
            <a:r>
              <a:rPr lang="ko-KR" altLang="en-US" sz="1600" b="1" dirty="0" err="1">
                <a:solidFill>
                  <a:srgbClr val="434343"/>
                </a:solidFill>
              </a:rPr>
              <a:t>접속자</a:t>
            </a:r>
            <a:r>
              <a:rPr lang="ko-KR" altLang="en-US" sz="1600" b="1" dirty="0">
                <a:solidFill>
                  <a:srgbClr val="434343"/>
                </a:solidFill>
              </a:rPr>
              <a:t>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85750" y="3375172"/>
            <a:ext cx="5385768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15,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hasMore</a:t>
            </a:r>
            <a:r>
              <a:rPr lang="en-US" altLang="ko-KR" sz="1000" dirty="0">
                <a:solidFill>
                  <a:srgbClr val="434343"/>
                </a:solidFill>
              </a:rPr>
              <a:t>": true,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“user": [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	 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	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": “</a:t>
            </a:r>
            <a:r>
              <a:rPr lang="en-US" altLang="ko-KR" sz="1000" dirty="0" err="1">
                <a:solidFill>
                  <a:srgbClr val="434343"/>
                </a:solidFill>
              </a:rPr>
              <a:t>gyubamm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": “sgb8170@naver.com",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": "2021-04-28",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},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userId</a:t>
            </a:r>
            <a:r>
              <a:rPr lang="en-US" altLang="ko-KR" sz="1000" dirty="0">
                <a:solidFill>
                  <a:srgbClr val="434343"/>
                </a:solidFill>
              </a:rPr>
              <a:t> ": “</a:t>
            </a:r>
            <a:r>
              <a:rPr lang="en-US" altLang="ko-KR" sz="1000" dirty="0" err="1">
                <a:solidFill>
                  <a:srgbClr val="434343"/>
                </a:solidFill>
              </a:rPr>
              <a:t>commento</a:t>
            </a:r>
            <a:r>
              <a:rPr lang="en-US" altLang="ko-KR" sz="1000" dirty="0">
                <a:solidFill>
                  <a:srgbClr val="434343"/>
                </a:solidFill>
              </a:rPr>
              <a:t>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userEmail</a:t>
            </a:r>
            <a:r>
              <a:rPr lang="en-US" altLang="ko-KR" sz="1000" dirty="0">
                <a:solidFill>
                  <a:srgbClr val="434343"/>
                </a:solidFill>
              </a:rPr>
              <a:t> ": " bin0284@naver.com 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" </a:t>
            </a:r>
            <a:r>
              <a:rPr lang="en-US" altLang="ko-KR" sz="1000" dirty="0" err="1">
                <a:solidFill>
                  <a:srgbClr val="434343"/>
                </a:solidFill>
              </a:rPr>
              <a:t>loginDate</a:t>
            </a:r>
            <a:r>
              <a:rPr lang="en-US" altLang="ko-KR" sz="1000" dirty="0">
                <a:solidFill>
                  <a:srgbClr val="434343"/>
                </a:solidFill>
              </a:rPr>
              <a:t> ": "2021-07-14",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377566"/>
              </p:ext>
            </p:extLst>
          </p:nvPr>
        </p:nvGraphicFramePr>
        <p:xfrm>
          <a:off x="285750" y="2281168"/>
          <a:ext cx="6172200" cy="87464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year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part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부서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부서 존재 하지 않을 시 </a:t>
                      </a:r>
                      <a:r>
                        <a:rPr lang="en-US" altLang="ko-KR" sz="900" dirty="0"/>
                        <a:t>Error </a:t>
                      </a:r>
                      <a:r>
                        <a:rPr lang="ko-KR" altLang="en-US" sz="900" dirty="0"/>
                        <a:t>처리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5012283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해당 부서의 해당 년도 </a:t>
            </a:r>
            <a:r>
              <a:rPr lang="en-US" altLang="ko-KR" dirty="0">
                <a:solidFill>
                  <a:srgbClr val="434343"/>
                </a:solidFill>
              </a:rPr>
              <a:t>1</a:t>
            </a:r>
            <a:r>
              <a:rPr lang="ko-KR" altLang="en-US" dirty="0">
                <a:solidFill>
                  <a:srgbClr val="434343"/>
                </a:solidFill>
              </a:rPr>
              <a:t>년간 로그인 한 사용자의 수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http://localhost:8080/loginStatistic?params(key=value)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http://localhost:8080/loginStatistic?year=2021&amp;part=marketing</a:t>
            </a:r>
          </a:p>
        </p:txBody>
      </p:sp>
    </p:spTree>
    <p:extLst>
      <p:ext uri="{BB962C8B-B14F-4D97-AF65-F5344CB8AC3E}">
        <p14:creationId xmlns:p14="http://schemas.microsoft.com/office/powerpoint/2010/main" val="57011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로그인 요청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r>
              <a:rPr lang="ko-KR" altLang="en-US" sz="1600" b="1" dirty="0">
                <a:solidFill>
                  <a:srgbClr val="434343"/>
                </a:solidFill>
              </a:rPr>
              <a:t> </a:t>
            </a: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85750" y="2913506"/>
            <a:ext cx="5385768" cy="16866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125,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“year": 2021,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29797"/>
              </p:ext>
            </p:extLst>
          </p:nvPr>
        </p:nvGraphicFramePr>
        <p:xfrm>
          <a:off x="285750" y="2281168"/>
          <a:ext cx="6172200" cy="52032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year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검색 연도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1</a:t>
            </a:r>
            <a:r>
              <a:rPr lang="ko-KR" altLang="en-US" dirty="0">
                <a:solidFill>
                  <a:srgbClr val="434343"/>
                </a:solidFill>
              </a:rPr>
              <a:t>년간 로그인 요청한 사용자의 수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http://localhost:8080/loginRequestStatistic?params(key=value)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http://localhost:8080/loginRequestStatistic?year=2021</a:t>
            </a:r>
          </a:p>
        </p:txBody>
      </p:sp>
    </p:spTree>
    <p:extLst>
      <p:ext uri="{BB962C8B-B14F-4D97-AF65-F5344CB8AC3E}">
        <p14:creationId xmlns:p14="http://schemas.microsoft.com/office/powerpoint/2010/main" val="10112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게시글 작성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총 게시글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2533735"/>
            <a:ext cx="5385768" cy="25783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totCnt</a:t>
            </a:r>
            <a:r>
              <a:rPr lang="en-US" altLang="ko-KR" sz="1000" dirty="0">
                <a:solidFill>
                  <a:srgbClr val="434343"/>
                </a:solidFill>
              </a:rPr>
              <a:t>": 55,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"</a:t>
            </a:r>
            <a:r>
              <a:rPr lang="en-US" altLang="ko-KR" sz="1000" dirty="0" err="1">
                <a:solidFill>
                  <a:srgbClr val="434343"/>
                </a:solidFill>
              </a:rPr>
              <a:t>hasMore</a:t>
            </a:r>
            <a:r>
              <a:rPr lang="en-US" altLang="ko-KR" sz="1000" dirty="0">
                <a:solidFill>
                  <a:srgbClr val="434343"/>
                </a:solidFill>
              </a:rPr>
              <a:t>": true,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“post": [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	 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	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postId</a:t>
            </a:r>
            <a:r>
              <a:rPr lang="en-US" altLang="ko-KR" sz="1000" dirty="0">
                <a:solidFill>
                  <a:srgbClr val="434343"/>
                </a:solidFill>
              </a:rPr>
              <a:t>": 1,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postDate</a:t>
            </a:r>
            <a:r>
              <a:rPr lang="en-US" altLang="ko-KR" sz="1000" dirty="0">
                <a:solidFill>
                  <a:srgbClr val="434343"/>
                </a:solidFill>
              </a:rPr>
              <a:t>": "2021-04-28",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“content":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             “title” : “</a:t>
            </a:r>
            <a:r>
              <a:rPr lang="ko-KR" altLang="en-US" sz="1000" dirty="0">
                <a:solidFill>
                  <a:srgbClr val="434343"/>
                </a:solidFill>
              </a:rPr>
              <a:t>제목</a:t>
            </a:r>
            <a:r>
              <a:rPr lang="en-US" altLang="ko-KR" sz="1000" dirty="0">
                <a:solidFill>
                  <a:srgbClr val="434343"/>
                </a:solidFill>
              </a:rPr>
              <a:t>1”,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             “description” : “</a:t>
            </a:r>
            <a:r>
              <a:rPr lang="ko-KR" altLang="en-US" sz="1000" dirty="0">
                <a:solidFill>
                  <a:srgbClr val="434343"/>
                </a:solidFill>
              </a:rPr>
              <a:t>설명</a:t>
            </a:r>
            <a:r>
              <a:rPr lang="en-US" altLang="ko-KR" sz="1000" dirty="0">
                <a:solidFill>
                  <a:srgbClr val="434343"/>
                </a:solidFill>
              </a:rPr>
              <a:t>1”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}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},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postId</a:t>
            </a:r>
            <a:r>
              <a:rPr lang="en-US" altLang="ko-KR" sz="1000" dirty="0">
                <a:solidFill>
                  <a:srgbClr val="434343"/>
                </a:solidFill>
              </a:rPr>
              <a:t>": 2,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1000" dirty="0" err="1">
                <a:solidFill>
                  <a:srgbClr val="434343"/>
                </a:solidFill>
              </a:rPr>
              <a:t>postDate</a:t>
            </a:r>
            <a:r>
              <a:rPr lang="en-US" altLang="ko-KR" sz="1000" dirty="0">
                <a:solidFill>
                  <a:srgbClr val="434343"/>
                </a:solidFill>
              </a:rPr>
              <a:t>": "2021-04-29",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content":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             “title” : “</a:t>
            </a:r>
            <a:r>
              <a:rPr lang="ko-KR" altLang="en-US" sz="1000" dirty="0">
                <a:solidFill>
                  <a:srgbClr val="434343"/>
                </a:solidFill>
              </a:rPr>
              <a:t>제목</a:t>
            </a:r>
            <a:r>
              <a:rPr lang="en-US" altLang="ko-KR" sz="1000" dirty="0">
                <a:solidFill>
                  <a:srgbClr val="434343"/>
                </a:solidFill>
              </a:rPr>
              <a:t>2”,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             “description” : “</a:t>
            </a:r>
            <a:r>
              <a:rPr lang="ko-KR" altLang="en-US" sz="1000" dirty="0">
                <a:solidFill>
                  <a:srgbClr val="434343"/>
                </a:solidFill>
              </a:rPr>
              <a:t>설명</a:t>
            </a:r>
            <a:r>
              <a:rPr lang="en-US" altLang="ko-KR" sz="1000" dirty="0">
                <a:solidFill>
                  <a:srgbClr val="434343"/>
                </a:solidFill>
              </a:rPr>
              <a:t>2”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        }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1000" dirty="0">
                <a:solidFill>
                  <a:srgbClr val="434343"/>
                </a:solidFill>
              </a:rPr>
              <a:t>               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      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000" dirty="0">
                <a:solidFill>
                  <a:srgbClr val="434343"/>
                </a:solidFill>
              </a:rPr>
              <a:t>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1000" dirty="0">
              <a:solidFill>
                <a:srgbClr val="434343"/>
              </a:solidFill>
            </a:endParaRPr>
          </a:p>
        </p:txBody>
      </p:sp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작성된 모든 게시물에 대한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http://localhost:8080/postStatistic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http://localhost:8080/postStatistic</a:t>
            </a:r>
          </a:p>
        </p:txBody>
      </p:sp>
    </p:spTree>
    <p:extLst>
      <p:ext uri="{BB962C8B-B14F-4D97-AF65-F5344CB8AC3E}">
        <p14:creationId xmlns:p14="http://schemas.microsoft.com/office/powerpoint/2010/main" val="269051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5" y="131127"/>
            <a:ext cx="5020795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게시글 작성 수 </a:t>
            </a:r>
            <a:r>
              <a:rPr lang="en-US" altLang="ko-KR" sz="1600" b="1" dirty="0">
                <a:solidFill>
                  <a:srgbClr val="434343"/>
                </a:solidFill>
              </a:rPr>
              <a:t>– </a:t>
            </a:r>
            <a:r>
              <a:rPr lang="ko-KR" altLang="en-US" sz="1600" b="1" dirty="0">
                <a:solidFill>
                  <a:srgbClr val="434343"/>
                </a:solidFill>
              </a:rPr>
              <a:t>사용자 게시글 수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60D13900-53D8-606B-A691-92D34246F7D4}"/>
              </a:ext>
            </a:extLst>
          </p:cNvPr>
          <p:cNvSpPr/>
          <p:nvPr/>
        </p:nvSpPr>
        <p:spPr>
          <a:xfrm>
            <a:off x="237006" y="3198684"/>
            <a:ext cx="3387616" cy="2208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800" dirty="0">
                <a:solidFill>
                  <a:srgbClr val="434343"/>
                </a:solidFill>
              </a:rPr>
              <a:t>{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800" dirty="0">
                <a:solidFill>
                  <a:srgbClr val="434343"/>
                </a:solidFill>
              </a:rPr>
              <a:t>       "</a:t>
            </a:r>
            <a:r>
              <a:rPr lang="en-US" altLang="ko-KR" sz="800" dirty="0" err="1">
                <a:solidFill>
                  <a:srgbClr val="434343"/>
                </a:solidFill>
              </a:rPr>
              <a:t>totCnt</a:t>
            </a:r>
            <a:r>
              <a:rPr lang="en-US" altLang="ko-KR" sz="800" dirty="0">
                <a:solidFill>
                  <a:srgbClr val="434343"/>
                </a:solidFill>
              </a:rPr>
              <a:t>": 3,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800" dirty="0">
                <a:solidFill>
                  <a:srgbClr val="434343"/>
                </a:solidFill>
              </a:rPr>
              <a:t>       "</a:t>
            </a:r>
            <a:r>
              <a:rPr lang="en-US" altLang="ko-KR" sz="800" dirty="0" err="1">
                <a:solidFill>
                  <a:srgbClr val="434343"/>
                </a:solidFill>
              </a:rPr>
              <a:t>hasMore</a:t>
            </a:r>
            <a:r>
              <a:rPr lang="en-US" altLang="ko-KR" sz="800" dirty="0">
                <a:solidFill>
                  <a:srgbClr val="434343"/>
                </a:solidFill>
              </a:rPr>
              <a:t>": false,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800" dirty="0">
                <a:solidFill>
                  <a:srgbClr val="434343"/>
                </a:solidFill>
              </a:rPr>
              <a:t>       “post": [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	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	                    “</a:t>
            </a:r>
            <a:r>
              <a:rPr lang="en-US" altLang="ko-KR" sz="800" dirty="0" err="1">
                <a:solidFill>
                  <a:srgbClr val="434343"/>
                </a:solidFill>
              </a:rPr>
              <a:t>postId</a:t>
            </a:r>
            <a:r>
              <a:rPr lang="en-US" altLang="ko-KR" sz="800" dirty="0">
                <a:solidFill>
                  <a:srgbClr val="434343"/>
                </a:solidFill>
              </a:rPr>
              <a:t>": 1,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800" dirty="0" err="1">
                <a:solidFill>
                  <a:srgbClr val="434343"/>
                </a:solidFill>
              </a:rPr>
              <a:t>postDate</a:t>
            </a:r>
            <a:r>
              <a:rPr lang="en-US" altLang="ko-KR" sz="800" dirty="0">
                <a:solidFill>
                  <a:srgbClr val="434343"/>
                </a:solidFill>
              </a:rPr>
              <a:t>": "2021-04-28",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“content":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             “title” : “</a:t>
            </a:r>
            <a:r>
              <a:rPr lang="ko-KR" altLang="en-US" sz="800" dirty="0">
                <a:solidFill>
                  <a:srgbClr val="434343"/>
                </a:solidFill>
              </a:rPr>
              <a:t>제목</a:t>
            </a:r>
            <a:r>
              <a:rPr lang="en-US" altLang="ko-KR" sz="800" dirty="0">
                <a:solidFill>
                  <a:srgbClr val="434343"/>
                </a:solidFill>
              </a:rPr>
              <a:t>1”,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             “description” : “</a:t>
            </a:r>
            <a:r>
              <a:rPr lang="ko-KR" altLang="en-US" sz="800" dirty="0">
                <a:solidFill>
                  <a:srgbClr val="434343"/>
                </a:solidFill>
              </a:rPr>
              <a:t>설명</a:t>
            </a:r>
            <a:r>
              <a:rPr lang="en-US" altLang="ko-KR" sz="800" dirty="0">
                <a:solidFill>
                  <a:srgbClr val="434343"/>
                </a:solidFill>
              </a:rPr>
              <a:t>1”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}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},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800" dirty="0" err="1">
                <a:solidFill>
                  <a:srgbClr val="434343"/>
                </a:solidFill>
              </a:rPr>
              <a:t>postId</a:t>
            </a:r>
            <a:r>
              <a:rPr lang="en-US" altLang="ko-KR" sz="800" dirty="0">
                <a:solidFill>
                  <a:srgbClr val="434343"/>
                </a:solidFill>
              </a:rPr>
              <a:t>": 2,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“</a:t>
            </a:r>
            <a:r>
              <a:rPr lang="en-US" altLang="ko-KR" sz="800" dirty="0" err="1">
                <a:solidFill>
                  <a:srgbClr val="434343"/>
                </a:solidFill>
              </a:rPr>
              <a:t>postDate</a:t>
            </a:r>
            <a:r>
              <a:rPr lang="en-US" altLang="ko-KR" sz="800" dirty="0">
                <a:solidFill>
                  <a:srgbClr val="434343"/>
                </a:solidFill>
              </a:rPr>
              <a:t>": "2021-04-29",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content": {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             “title” : “</a:t>
            </a:r>
            <a:r>
              <a:rPr lang="ko-KR" altLang="en-US" sz="800" dirty="0">
                <a:solidFill>
                  <a:srgbClr val="434343"/>
                </a:solidFill>
              </a:rPr>
              <a:t>제목</a:t>
            </a:r>
            <a:r>
              <a:rPr lang="en-US" altLang="ko-KR" sz="800" dirty="0">
                <a:solidFill>
                  <a:srgbClr val="434343"/>
                </a:solidFill>
              </a:rPr>
              <a:t>2”,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             “description” : “</a:t>
            </a:r>
            <a:r>
              <a:rPr lang="ko-KR" altLang="en-US" sz="800" dirty="0">
                <a:solidFill>
                  <a:srgbClr val="434343"/>
                </a:solidFill>
              </a:rPr>
              <a:t>설명</a:t>
            </a:r>
            <a:r>
              <a:rPr lang="en-US" altLang="ko-KR" sz="800" dirty="0">
                <a:solidFill>
                  <a:srgbClr val="434343"/>
                </a:solidFill>
              </a:rPr>
              <a:t>2”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        }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     }   </a:t>
            </a:r>
          </a:p>
          <a:p>
            <a:pPr marL="87312" lvl="1" indent="-87312">
              <a:buClr>
                <a:srgbClr val="FF0000"/>
              </a:buClr>
              <a:buSzPts val="1600"/>
            </a:pPr>
            <a:r>
              <a:rPr lang="en-US" altLang="ko-KR" sz="800" dirty="0">
                <a:solidFill>
                  <a:srgbClr val="434343"/>
                </a:solidFill>
              </a:rPr>
              <a:t>          ]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800" dirty="0">
                <a:solidFill>
                  <a:srgbClr val="434343"/>
                </a:solidFill>
              </a:rPr>
              <a:t>}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sz="800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742909"/>
              </p:ext>
            </p:extLst>
          </p:nvPr>
        </p:nvGraphicFramePr>
        <p:xfrm>
          <a:off x="285750" y="2281168"/>
          <a:ext cx="6172200" cy="520327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userId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사용자 아이디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number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해당 사용자가 작성한 모든 게시물의 대한 정보 제공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http://localhost:8080/postStatistic?params(key=value)</a:t>
            </a:r>
          </a:p>
          <a:p>
            <a:pPr marL="87312" indent="-87312">
              <a:buClr>
                <a:srgbClr val="FF0000"/>
              </a:buClr>
              <a:buSzPts val="1600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-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http://localhost:8080/postStatistic?userId=sgb8170</a:t>
            </a:r>
          </a:p>
        </p:txBody>
      </p:sp>
    </p:spTree>
    <p:extLst>
      <p:ext uri="{BB962C8B-B14F-4D97-AF65-F5344CB8AC3E}">
        <p14:creationId xmlns:p14="http://schemas.microsoft.com/office/powerpoint/2010/main" val="230369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1098</Words>
  <Application>Microsoft Office PowerPoint</Application>
  <PresentationFormat>화면 슬라이드 쇼(16:10)</PresentationFormat>
  <Paragraphs>264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화면 설계서 Ver 1.0</dc:title>
  <cp:lastModifiedBy>서규범(2017152020)</cp:lastModifiedBy>
  <cp:revision>3</cp:revision>
  <dcterms:modified xsi:type="dcterms:W3CDTF">2022-11-08T04:20:46Z</dcterms:modified>
</cp:coreProperties>
</file>