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1" r:id="rId1"/>
  </p:sldMasterIdLst>
  <p:notesMasterIdLst>
    <p:notesMasterId r:id="rId10"/>
  </p:notesMasterIdLst>
  <p:sldIdLst>
    <p:sldId id="256" r:id="rId2"/>
    <p:sldId id="270" r:id="rId3"/>
    <p:sldId id="271" r:id="rId4"/>
    <p:sldId id="275" r:id="rId5"/>
    <p:sldId id="276" r:id="rId6"/>
    <p:sldId id="272" r:id="rId7"/>
    <p:sldId id="273" r:id="rId8"/>
    <p:sldId id="274" r:id="rId9"/>
  </p:sldIdLst>
  <p:sldSz cx="9144000" cy="5715000" type="screen16x1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FD4DBA2-D690-4931-96DE-4165222FC9CA}">
  <a:tblStyle styleId="{7FD4DBA2-D690-4931-96DE-4165222FC9C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FAE5E85-2321-40BA-88FC-79A927502C8A}" styleName="Table_1">
    <a:wholeTbl>
      <a:tcTxStyle b="off" i="off">
        <a:font>
          <a:latin typeface="Apple SD 산돌고딕 Neo 옅은체"/>
          <a:ea typeface="Apple SD 산돌고딕 Neo 옅은체"/>
          <a:cs typeface="Apple SD 산돌고딕 Neo 옅은체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97" d="100"/>
          <a:sy n="97" d="100"/>
        </p:scale>
        <p:origin x="1042" y="67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686109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009b1e65e_0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g4009b1e65e_0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685800" y="935302"/>
            <a:ext cx="7772400" cy="19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dt" idx="10"/>
          </p:nvPr>
        </p:nvSpPr>
        <p:spPr>
          <a:xfrm>
            <a:off x="628650" y="5296959"/>
            <a:ext cx="20574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ftr" idx="11"/>
          </p:nvPr>
        </p:nvSpPr>
        <p:spPr>
          <a:xfrm>
            <a:off x="3028950" y="5296959"/>
            <a:ext cx="30861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6457950" y="5296959"/>
            <a:ext cx="20574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>
            <a:off x="628650" y="304272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body" idx="1"/>
          </p:nvPr>
        </p:nvSpPr>
        <p:spPr>
          <a:xfrm rot="5400000">
            <a:off x="2758950" y="-608946"/>
            <a:ext cx="36261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dt" idx="10"/>
          </p:nvPr>
        </p:nvSpPr>
        <p:spPr>
          <a:xfrm>
            <a:off x="628650" y="5296959"/>
            <a:ext cx="20574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ftr" idx="11"/>
          </p:nvPr>
        </p:nvSpPr>
        <p:spPr>
          <a:xfrm>
            <a:off x="3028950" y="5296959"/>
            <a:ext cx="30861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sldNum" idx="12"/>
          </p:nvPr>
        </p:nvSpPr>
        <p:spPr>
          <a:xfrm>
            <a:off x="6457950" y="5296959"/>
            <a:ext cx="20574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>
            <a:spLocks noGrp="1"/>
          </p:cNvSpPr>
          <p:nvPr>
            <p:ph type="title"/>
          </p:nvPr>
        </p:nvSpPr>
        <p:spPr>
          <a:xfrm rot="5400000">
            <a:off x="5107950" y="1740071"/>
            <a:ext cx="48432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body" idx="1"/>
          </p:nvPr>
        </p:nvSpPr>
        <p:spPr>
          <a:xfrm rot="5400000">
            <a:off x="1107375" y="-174529"/>
            <a:ext cx="48432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dt" idx="10"/>
          </p:nvPr>
        </p:nvSpPr>
        <p:spPr>
          <a:xfrm>
            <a:off x="628650" y="5296959"/>
            <a:ext cx="20574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ftr" idx="11"/>
          </p:nvPr>
        </p:nvSpPr>
        <p:spPr>
          <a:xfrm>
            <a:off x="3028950" y="5296959"/>
            <a:ext cx="30861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sldNum" idx="12"/>
          </p:nvPr>
        </p:nvSpPr>
        <p:spPr>
          <a:xfrm>
            <a:off x="6457950" y="5296959"/>
            <a:ext cx="20574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백지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dt" idx="10"/>
          </p:nvPr>
        </p:nvSpPr>
        <p:spPr>
          <a:xfrm>
            <a:off x="628650" y="5296959"/>
            <a:ext cx="20574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ftr" idx="11"/>
          </p:nvPr>
        </p:nvSpPr>
        <p:spPr>
          <a:xfrm>
            <a:off x="3028950" y="5296959"/>
            <a:ext cx="30861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sldNum" idx="12"/>
          </p:nvPr>
        </p:nvSpPr>
        <p:spPr>
          <a:xfrm>
            <a:off x="6457950" y="5296959"/>
            <a:ext cx="20574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628650" y="304272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dt" idx="10"/>
          </p:nvPr>
        </p:nvSpPr>
        <p:spPr>
          <a:xfrm>
            <a:off x="628650" y="5296959"/>
            <a:ext cx="20574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ftr" idx="11"/>
          </p:nvPr>
        </p:nvSpPr>
        <p:spPr>
          <a:xfrm>
            <a:off x="3028950" y="5296959"/>
            <a:ext cx="30861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sldNum" idx="12"/>
          </p:nvPr>
        </p:nvSpPr>
        <p:spPr>
          <a:xfrm>
            <a:off x="6457950" y="5296959"/>
            <a:ext cx="20574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>
            <a:spLocks noGrp="1"/>
          </p:cNvSpPr>
          <p:nvPr>
            <p:ph type="title"/>
          </p:nvPr>
        </p:nvSpPr>
        <p:spPr>
          <a:xfrm>
            <a:off x="623888" y="1424783"/>
            <a:ext cx="7886700" cy="23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1"/>
          </p:nvPr>
        </p:nvSpPr>
        <p:spPr>
          <a:xfrm>
            <a:off x="623888" y="3824553"/>
            <a:ext cx="78867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628650" y="5296959"/>
            <a:ext cx="20574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028950" y="5296959"/>
            <a:ext cx="30861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457950" y="5296959"/>
            <a:ext cx="20574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28650" y="304272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28650" y="1521354"/>
            <a:ext cx="3886200" cy="3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629150" y="1521354"/>
            <a:ext cx="3886200" cy="3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dt" idx="10"/>
          </p:nvPr>
        </p:nvSpPr>
        <p:spPr>
          <a:xfrm>
            <a:off x="628650" y="5296959"/>
            <a:ext cx="20574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ftr" idx="11"/>
          </p:nvPr>
        </p:nvSpPr>
        <p:spPr>
          <a:xfrm>
            <a:off x="3028950" y="5296959"/>
            <a:ext cx="30861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ldNum" idx="12"/>
          </p:nvPr>
        </p:nvSpPr>
        <p:spPr>
          <a:xfrm>
            <a:off x="6457950" y="5296959"/>
            <a:ext cx="20574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title"/>
          </p:nvPr>
        </p:nvSpPr>
        <p:spPr>
          <a:xfrm>
            <a:off x="629841" y="304272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629842" y="1400969"/>
            <a:ext cx="3868200" cy="6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2"/>
          </p:nvPr>
        </p:nvSpPr>
        <p:spPr>
          <a:xfrm>
            <a:off x="629842" y="2087563"/>
            <a:ext cx="3868200" cy="30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3"/>
          </p:nvPr>
        </p:nvSpPr>
        <p:spPr>
          <a:xfrm>
            <a:off x="4629150" y="1400969"/>
            <a:ext cx="3887400" cy="6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4"/>
          </p:nvPr>
        </p:nvSpPr>
        <p:spPr>
          <a:xfrm>
            <a:off x="4629150" y="2087563"/>
            <a:ext cx="3887400" cy="30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dt" idx="10"/>
          </p:nvPr>
        </p:nvSpPr>
        <p:spPr>
          <a:xfrm>
            <a:off x="628650" y="5296959"/>
            <a:ext cx="20574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ftr" idx="11"/>
          </p:nvPr>
        </p:nvSpPr>
        <p:spPr>
          <a:xfrm>
            <a:off x="3028950" y="5296959"/>
            <a:ext cx="30861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sldNum" idx="12"/>
          </p:nvPr>
        </p:nvSpPr>
        <p:spPr>
          <a:xfrm>
            <a:off x="6457950" y="5296959"/>
            <a:ext cx="20574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628650" y="304272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dt" idx="10"/>
          </p:nvPr>
        </p:nvSpPr>
        <p:spPr>
          <a:xfrm>
            <a:off x="628650" y="5296959"/>
            <a:ext cx="20574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ftr" idx="11"/>
          </p:nvPr>
        </p:nvSpPr>
        <p:spPr>
          <a:xfrm>
            <a:off x="3028950" y="5296959"/>
            <a:ext cx="30861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sldNum" idx="12"/>
          </p:nvPr>
        </p:nvSpPr>
        <p:spPr>
          <a:xfrm>
            <a:off x="6457950" y="5296959"/>
            <a:ext cx="20574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xfrm>
            <a:off x="629841" y="381000"/>
            <a:ext cx="2949300" cy="13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body" idx="1"/>
          </p:nvPr>
        </p:nvSpPr>
        <p:spPr>
          <a:xfrm>
            <a:off x="3887391" y="822855"/>
            <a:ext cx="4629300" cy="40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body" idx="2"/>
          </p:nvPr>
        </p:nvSpPr>
        <p:spPr>
          <a:xfrm>
            <a:off x="629841" y="1714500"/>
            <a:ext cx="2949300" cy="31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dt" idx="10"/>
          </p:nvPr>
        </p:nvSpPr>
        <p:spPr>
          <a:xfrm>
            <a:off x="628650" y="5296959"/>
            <a:ext cx="20574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ftr" idx="11"/>
          </p:nvPr>
        </p:nvSpPr>
        <p:spPr>
          <a:xfrm>
            <a:off x="3028950" y="5296959"/>
            <a:ext cx="30861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sldNum" idx="12"/>
          </p:nvPr>
        </p:nvSpPr>
        <p:spPr>
          <a:xfrm>
            <a:off x="6457950" y="5296959"/>
            <a:ext cx="20574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title"/>
          </p:nvPr>
        </p:nvSpPr>
        <p:spPr>
          <a:xfrm>
            <a:off x="629841" y="381000"/>
            <a:ext cx="2949300" cy="13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1" name="Google Shape;111;p22"/>
          <p:cNvSpPr>
            <a:spLocks noGrp="1"/>
          </p:cNvSpPr>
          <p:nvPr>
            <p:ph type="pic" idx="2"/>
          </p:nvPr>
        </p:nvSpPr>
        <p:spPr>
          <a:xfrm>
            <a:off x="3887391" y="822855"/>
            <a:ext cx="4629300" cy="40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1"/>
          </p:nvPr>
        </p:nvSpPr>
        <p:spPr>
          <a:xfrm>
            <a:off x="629841" y="1714500"/>
            <a:ext cx="2949300" cy="31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dt" idx="10"/>
          </p:nvPr>
        </p:nvSpPr>
        <p:spPr>
          <a:xfrm>
            <a:off x="628650" y="5296959"/>
            <a:ext cx="20574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ftr" idx="11"/>
          </p:nvPr>
        </p:nvSpPr>
        <p:spPr>
          <a:xfrm>
            <a:off x="3028950" y="5296959"/>
            <a:ext cx="30861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sldNum" idx="12"/>
          </p:nvPr>
        </p:nvSpPr>
        <p:spPr>
          <a:xfrm>
            <a:off x="6457950" y="5296959"/>
            <a:ext cx="20574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628650" y="304272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dt" idx="10"/>
          </p:nvPr>
        </p:nvSpPr>
        <p:spPr>
          <a:xfrm>
            <a:off x="628650" y="5296959"/>
            <a:ext cx="20574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ftr" idx="11"/>
          </p:nvPr>
        </p:nvSpPr>
        <p:spPr>
          <a:xfrm>
            <a:off x="3028950" y="5296959"/>
            <a:ext cx="30861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6457950" y="5296959"/>
            <a:ext cx="20574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/>
          <p:nvPr/>
        </p:nvSpPr>
        <p:spPr>
          <a:xfrm>
            <a:off x="3208805" y="1211066"/>
            <a:ext cx="2726390" cy="647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endParaRPr lang="en-US" altLang="ko-KR" sz="1600" b="1" dirty="0">
              <a:solidFill>
                <a:srgbClr val="434343"/>
              </a:solidFill>
            </a:endParaRPr>
          </a:p>
          <a:p>
            <a:pPr marL="87312" marR="0" lvl="0" indent="-8731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600" b="1" dirty="0">
                <a:solidFill>
                  <a:srgbClr val="434343"/>
                </a:solidFill>
              </a:rPr>
              <a:t>SW </a:t>
            </a:r>
            <a:r>
              <a:rPr lang="ko-KR" altLang="en-US" sz="1600" b="1" dirty="0">
                <a:solidFill>
                  <a:srgbClr val="434343"/>
                </a:solidFill>
              </a:rPr>
              <a:t>활용률</a:t>
            </a:r>
            <a:endParaRPr lang="en-US" altLang="ko-KR" sz="1600" b="1" dirty="0">
              <a:solidFill>
                <a:srgbClr val="434343"/>
              </a:solidFill>
            </a:endParaRPr>
          </a:p>
          <a:p>
            <a:pPr marL="87312" marR="0" lvl="0" indent="-8731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ko-KR" altLang="en-US" sz="1600" b="1" dirty="0">
                <a:solidFill>
                  <a:srgbClr val="434343"/>
                </a:solidFill>
              </a:rPr>
              <a:t>데이터셋 </a:t>
            </a:r>
            <a:r>
              <a:rPr lang="en-US" altLang="ko-KR" sz="1600" b="1" dirty="0">
                <a:solidFill>
                  <a:srgbClr val="434343"/>
                </a:solidFill>
              </a:rPr>
              <a:t>API </a:t>
            </a:r>
            <a:r>
              <a:rPr lang="ko-KR" altLang="en-US" sz="1600" b="1" dirty="0">
                <a:solidFill>
                  <a:srgbClr val="434343"/>
                </a:solidFill>
              </a:rPr>
              <a:t>가이드 문서</a:t>
            </a:r>
          </a:p>
        </p:txBody>
      </p:sp>
      <p:graphicFrame>
        <p:nvGraphicFramePr>
          <p:cNvPr id="4" name="Google Shape;139;p26">
            <a:extLst>
              <a:ext uri="{FF2B5EF4-FFF2-40B4-BE49-F238E27FC236}">
                <a16:creationId xmlns:a16="http://schemas.microsoft.com/office/drawing/2014/main" id="{7665A6C4-1804-0EB3-8260-357784F26E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597798"/>
              </p:ext>
            </p:extLst>
          </p:nvPr>
        </p:nvGraphicFramePr>
        <p:xfrm>
          <a:off x="1485900" y="2857500"/>
          <a:ext cx="6172200" cy="1871944"/>
        </p:xfrm>
        <a:graphic>
          <a:graphicData uri="http://schemas.openxmlformats.org/drawingml/2006/table">
            <a:tbl>
              <a:tblPr>
                <a:noFill/>
                <a:tableStyleId>{7FD4DBA2-D690-4931-96DE-4165222FC9CA}</a:tableStyleId>
              </a:tblPr>
              <a:tblGrid>
                <a:gridCol w="356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6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86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012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Version</a:t>
                      </a:r>
                      <a:endParaRPr sz="900"/>
                    </a:p>
                  </a:txBody>
                  <a:tcPr marL="36000" marR="36000" marT="40000" marB="40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Date</a:t>
                      </a:r>
                      <a:endParaRPr sz="900"/>
                    </a:p>
                  </a:txBody>
                  <a:tcPr marL="36000" marR="36000" marT="40000" marB="4000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Page</a:t>
                      </a:r>
                      <a:endParaRPr sz="900"/>
                    </a:p>
                  </a:txBody>
                  <a:tcPr marL="36000" marR="36000" marT="40000" marB="4000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dirty="0"/>
                        <a:t>Description</a:t>
                      </a:r>
                      <a:endParaRPr sz="900" dirty="0"/>
                    </a:p>
                  </a:txBody>
                  <a:tcPr marL="36000" marR="36000" marT="40000" marB="4000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Author</a:t>
                      </a:r>
                      <a:endParaRPr sz="900"/>
                    </a:p>
                  </a:txBody>
                  <a:tcPr marL="36000" marR="36000" marT="40000" marB="40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43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dirty="0"/>
                        <a:t>1.0</a:t>
                      </a:r>
                      <a:endParaRPr sz="900" dirty="0"/>
                    </a:p>
                  </a:txBody>
                  <a:tcPr marL="36000" marR="36000" marT="40000" marB="40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dirty="0"/>
                        <a:t>202</a:t>
                      </a:r>
                      <a:r>
                        <a:rPr lang="en-US" altLang="ko" sz="900" dirty="0"/>
                        <a:t>2</a:t>
                      </a:r>
                      <a:r>
                        <a:rPr lang="ko" sz="900" dirty="0"/>
                        <a:t>.</a:t>
                      </a:r>
                      <a:r>
                        <a:rPr lang="en-US" altLang="ko" sz="900" dirty="0"/>
                        <a:t>11</a:t>
                      </a:r>
                      <a:r>
                        <a:rPr lang="ko" sz="900" dirty="0"/>
                        <a:t>.0</a:t>
                      </a:r>
                      <a:r>
                        <a:rPr lang="en-US" altLang="ko" sz="900" dirty="0"/>
                        <a:t>8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dirty="0"/>
                        <a:t>최초작성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dirty="0"/>
                        <a:t>최초작성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 err="1"/>
                        <a:t>서규범</a:t>
                      </a:r>
                      <a:endParaRPr sz="900" dirty="0"/>
                    </a:p>
                  </a:txBody>
                  <a:tcPr marL="36000" marR="36000" marT="40000" marB="40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12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1.1</a:t>
                      </a:r>
                      <a:endParaRPr sz="900" dirty="0"/>
                    </a:p>
                  </a:txBody>
                  <a:tcPr marL="36000" marR="36000" marT="40000" marB="40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2022.11.13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/>
                        <a:t>수정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URL </a:t>
                      </a:r>
                      <a:r>
                        <a:rPr lang="ko-KR" altLang="en-US" sz="900" dirty="0"/>
                        <a:t>네이밍 수정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 err="1"/>
                        <a:t>서규범</a:t>
                      </a:r>
                      <a:endParaRPr sz="900" dirty="0"/>
                    </a:p>
                  </a:txBody>
                  <a:tcPr marL="36000" marR="36000" marT="40000" marB="40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12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2.0</a:t>
                      </a:r>
                      <a:endParaRPr sz="900" dirty="0"/>
                    </a:p>
                  </a:txBody>
                  <a:tcPr marL="36000" marR="36000" marT="40000" marB="40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2022.11.16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/>
                        <a:t>수정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URL</a:t>
                      </a:r>
                      <a:r>
                        <a:rPr lang="ko-KR" altLang="en-US" sz="900" dirty="0"/>
                        <a:t> 네이밍 수정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변경 사항 적용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 err="1"/>
                        <a:t>서규범</a:t>
                      </a:r>
                      <a:endParaRPr sz="900" dirty="0"/>
                    </a:p>
                  </a:txBody>
                  <a:tcPr marL="36000" marR="36000" marT="40000" marB="40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12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36000" marR="36000" marT="40000" marB="40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36000" marR="36000" marT="40000" marB="40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B2BB45D-AC29-6F7B-6FEC-4F54CF2227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</a:t>
            </a:fld>
            <a:endParaRPr lang="ko" altLang="en-US"/>
          </a:p>
        </p:txBody>
      </p:sp>
      <p:sp>
        <p:nvSpPr>
          <p:cNvPr id="3" name="Google Shape;134;p25">
            <a:extLst>
              <a:ext uri="{FF2B5EF4-FFF2-40B4-BE49-F238E27FC236}">
                <a16:creationId xmlns:a16="http://schemas.microsoft.com/office/drawing/2014/main" id="{E1457239-4511-B9C0-AC42-B61264C3FDB3}"/>
              </a:ext>
            </a:extLst>
          </p:cNvPr>
          <p:cNvSpPr/>
          <p:nvPr/>
        </p:nvSpPr>
        <p:spPr>
          <a:xfrm>
            <a:off x="181826" y="131127"/>
            <a:ext cx="2230298" cy="428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ko-KR" altLang="en-US" sz="1600" b="1" dirty="0">
                <a:solidFill>
                  <a:srgbClr val="434343"/>
                </a:solidFill>
              </a:rPr>
              <a:t>데이터 공통사항 </a:t>
            </a:r>
          </a:p>
        </p:txBody>
      </p:sp>
      <p:graphicFrame>
        <p:nvGraphicFramePr>
          <p:cNvPr id="4" name="Google Shape;139;p26">
            <a:extLst>
              <a:ext uri="{FF2B5EF4-FFF2-40B4-BE49-F238E27FC236}">
                <a16:creationId xmlns:a16="http://schemas.microsoft.com/office/drawing/2014/main" id="{DC03D912-A754-36EF-6604-618CA2499C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6650330"/>
              </p:ext>
            </p:extLst>
          </p:nvPr>
        </p:nvGraphicFramePr>
        <p:xfrm>
          <a:off x="340929" y="847398"/>
          <a:ext cx="4506968" cy="1413257"/>
        </p:xfrm>
        <a:graphic>
          <a:graphicData uri="http://schemas.openxmlformats.org/drawingml/2006/table">
            <a:tbl>
              <a:tblPr>
                <a:noFill/>
                <a:tableStyleId>{7FD4DBA2-D690-4931-96DE-4165222FC9CA}</a:tableStyleId>
              </a:tblPr>
              <a:tblGrid>
                <a:gridCol w="715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86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70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5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930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Name</a:t>
                      </a:r>
                      <a:endParaRPr sz="900" dirty="0"/>
                    </a:p>
                  </a:txBody>
                  <a:tcPr marL="36000" marR="36000" marT="40000" marB="4000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900" dirty="0"/>
                        <a:t>Desc</a:t>
                      </a:r>
                      <a:endParaRPr sz="900" dirty="0"/>
                    </a:p>
                  </a:txBody>
                  <a:tcPr marL="36000" marR="36000" marT="40000" marB="4000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900" dirty="0"/>
                        <a:t>Type</a:t>
                      </a:r>
                      <a:endParaRPr sz="900" dirty="0"/>
                    </a:p>
                  </a:txBody>
                  <a:tcPr marL="36000" marR="36000" marT="40000" marB="4000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900" dirty="0" err="1"/>
                        <a:t>Etc</a:t>
                      </a:r>
                      <a:endParaRPr lang="en-US" altLang="ko" sz="900" dirty="0"/>
                    </a:p>
                  </a:txBody>
                  <a:tcPr marL="36000" marR="36000" marT="40000" marB="40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0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page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/>
                        <a:t>요청 페이지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number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dirty="0"/>
                        <a:t>default=1</a:t>
                      </a:r>
                      <a:endParaRPr sz="900" dirty="0"/>
                    </a:p>
                  </a:txBody>
                  <a:tcPr marL="36000" marR="36000" marT="40000" marB="40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30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limit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/>
                        <a:t>요청 페이지 개수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number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Default=10, max=100</a:t>
                      </a:r>
                      <a:endParaRPr sz="900" dirty="0"/>
                    </a:p>
                  </a:txBody>
                  <a:tcPr marL="36000" marR="36000" marT="40000" marB="40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30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36000" marR="36000" marT="40000" marB="40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30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36000" marR="36000" marT="40000" marB="40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Google Shape;134;p25">
            <a:extLst>
              <a:ext uri="{FF2B5EF4-FFF2-40B4-BE49-F238E27FC236}">
                <a16:creationId xmlns:a16="http://schemas.microsoft.com/office/drawing/2014/main" id="{04BD4448-23B0-6A1C-4ACF-738EB2D194A6}"/>
              </a:ext>
            </a:extLst>
          </p:cNvPr>
          <p:cNvSpPr/>
          <p:nvPr/>
        </p:nvSpPr>
        <p:spPr>
          <a:xfrm>
            <a:off x="181826" y="2334104"/>
            <a:ext cx="2230298" cy="428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dirty="0">
                <a:solidFill>
                  <a:srgbClr val="434343"/>
                </a:solidFill>
              </a:rPr>
              <a:t>Response (</a:t>
            </a:r>
            <a:r>
              <a:rPr lang="ko-KR" altLang="en-US" dirty="0">
                <a:solidFill>
                  <a:srgbClr val="434343"/>
                </a:solidFill>
              </a:rPr>
              <a:t>응답 데이터</a:t>
            </a:r>
            <a:r>
              <a:rPr lang="en-US" altLang="ko-KR" dirty="0">
                <a:solidFill>
                  <a:srgbClr val="434343"/>
                </a:solidFill>
              </a:rPr>
              <a:t>) </a:t>
            </a:r>
            <a:endParaRPr lang="ko-KR" altLang="en-US" dirty="0">
              <a:solidFill>
                <a:srgbClr val="434343"/>
              </a:solidFill>
            </a:endParaRPr>
          </a:p>
        </p:txBody>
      </p:sp>
      <p:sp>
        <p:nvSpPr>
          <p:cNvPr id="6" name="Google Shape;134;p25">
            <a:extLst>
              <a:ext uri="{FF2B5EF4-FFF2-40B4-BE49-F238E27FC236}">
                <a16:creationId xmlns:a16="http://schemas.microsoft.com/office/drawing/2014/main" id="{9446DA89-D677-103A-01C7-789648EF7AAC}"/>
              </a:ext>
            </a:extLst>
          </p:cNvPr>
          <p:cNvSpPr/>
          <p:nvPr/>
        </p:nvSpPr>
        <p:spPr>
          <a:xfrm>
            <a:off x="237007" y="2723877"/>
            <a:ext cx="6550052" cy="88405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ko-KR" altLang="en-US" sz="1200" dirty="0">
                <a:solidFill>
                  <a:srgbClr val="434343"/>
                </a:solidFill>
              </a:rPr>
              <a:t>아래와 같은 규칙을 따른다</a:t>
            </a:r>
            <a:endParaRPr lang="en-US" altLang="ko-KR" sz="1200" dirty="0">
              <a:solidFill>
                <a:srgbClr val="434343"/>
              </a:solidFill>
            </a:endParaRP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endParaRPr lang="en-US" altLang="ko-KR" sz="1200" dirty="0">
              <a:solidFill>
                <a:srgbClr val="434343"/>
              </a:solidFill>
            </a:endParaRP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200" dirty="0">
                <a:solidFill>
                  <a:srgbClr val="434343"/>
                </a:solidFill>
              </a:rPr>
              <a:t>   • JSON </a:t>
            </a:r>
            <a:r>
              <a:rPr lang="ko-KR" altLang="en-US" sz="1200" dirty="0">
                <a:solidFill>
                  <a:srgbClr val="434343"/>
                </a:solidFill>
              </a:rPr>
              <a:t>포맷의 데이터이며</a:t>
            </a:r>
            <a:r>
              <a:rPr lang="en-US" altLang="ko-KR" sz="1200" dirty="0">
                <a:solidFill>
                  <a:srgbClr val="434343"/>
                </a:solidFill>
              </a:rPr>
              <a:t>, </a:t>
            </a:r>
            <a:r>
              <a:rPr lang="ko-KR" altLang="en-US" sz="1200" dirty="0">
                <a:solidFill>
                  <a:srgbClr val="434343"/>
                </a:solidFill>
              </a:rPr>
              <a:t>필드명의 네이밍 문법은 </a:t>
            </a:r>
            <a:r>
              <a:rPr lang="en-US" altLang="ko-KR" sz="1200" dirty="0">
                <a:solidFill>
                  <a:srgbClr val="434343"/>
                </a:solidFill>
              </a:rPr>
              <a:t>camel Case</a:t>
            </a:r>
            <a:r>
              <a:rPr lang="ko-KR" altLang="en-US" sz="1200" dirty="0">
                <a:solidFill>
                  <a:srgbClr val="434343"/>
                </a:solidFill>
              </a:rPr>
              <a:t> 사용</a:t>
            </a:r>
            <a:r>
              <a:rPr lang="en-US" altLang="ko-KR" sz="1200" dirty="0">
                <a:solidFill>
                  <a:srgbClr val="434343"/>
                </a:solidFill>
              </a:rPr>
              <a:t>.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200" dirty="0">
                <a:solidFill>
                  <a:srgbClr val="434343"/>
                </a:solidFill>
              </a:rPr>
              <a:t>   • </a:t>
            </a:r>
            <a:r>
              <a:rPr lang="ko-KR" altLang="en-US" sz="1200" dirty="0">
                <a:solidFill>
                  <a:srgbClr val="434343"/>
                </a:solidFill>
              </a:rPr>
              <a:t>다음 </a:t>
            </a:r>
            <a:r>
              <a:rPr lang="en-US" altLang="ko-KR" sz="1200" dirty="0" err="1">
                <a:solidFill>
                  <a:srgbClr val="434343"/>
                </a:solidFill>
              </a:rPr>
              <a:t>json</a:t>
            </a:r>
            <a:r>
              <a:rPr lang="en-US" altLang="ko-KR" sz="1200" dirty="0">
                <a:solidFill>
                  <a:srgbClr val="434343"/>
                </a:solidFill>
              </a:rPr>
              <a:t> object type </a:t>
            </a:r>
            <a:r>
              <a:rPr lang="ko-KR" altLang="en-US" sz="1200" dirty="0">
                <a:solidFill>
                  <a:srgbClr val="434343"/>
                </a:solidFill>
              </a:rPr>
              <a:t>으로 응답</a:t>
            </a: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60D13900-53D8-606B-A691-92D34246F7D4}"/>
              </a:ext>
            </a:extLst>
          </p:cNvPr>
          <p:cNvSpPr/>
          <p:nvPr/>
        </p:nvSpPr>
        <p:spPr>
          <a:xfrm>
            <a:off x="364115" y="4439054"/>
            <a:ext cx="2230298" cy="428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dirty="0">
                <a:solidFill>
                  <a:srgbClr val="434343"/>
                </a:solidFill>
              </a:rPr>
              <a:t>{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dirty="0">
                <a:solidFill>
                  <a:srgbClr val="434343"/>
                </a:solidFill>
              </a:rPr>
              <a:t> "totCnt":3,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dirty="0">
                <a:solidFill>
                  <a:srgbClr val="434343"/>
                </a:solidFill>
              </a:rPr>
              <a:t> “year":20,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dirty="0">
                <a:solidFill>
                  <a:srgbClr val="434343"/>
                </a:solidFill>
              </a:rPr>
              <a:t> “</a:t>
            </a:r>
            <a:r>
              <a:rPr lang="en-US" altLang="ko-KR" dirty="0" err="1">
                <a:solidFill>
                  <a:srgbClr val="434343"/>
                </a:solidFill>
              </a:rPr>
              <a:t>is_success”:true</a:t>
            </a:r>
            <a:endParaRPr lang="en-US" altLang="ko-KR" dirty="0">
              <a:solidFill>
                <a:srgbClr val="434343"/>
              </a:solidFill>
            </a:endParaRP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dirty="0">
                <a:solidFill>
                  <a:srgbClr val="434343"/>
                </a:solidFill>
              </a:rPr>
              <a:t>}</a:t>
            </a:r>
            <a:endParaRPr lang="ko-KR" altLang="en-US" dirty="0">
              <a:solidFill>
                <a:srgbClr val="434343"/>
              </a:solidFill>
            </a:endParaRPr>
          </a:p>
        </p:txBody>
      </p:sp>
      <p:graphicFrame>
        <p:nvGraphicFramePr>
          <p:cNvPr id="8" name="Google Shape;139;p26">
            <a:extLst>
              <a:ext uri="{FF2B5EF4-FFF2-40B4-BE49-F238E27FC236}">
                <a16:creationId xmlns:a16="http://schemas.microsoft.com/office/drawing/2014/main" id="{E5F4B4D8-B55A-2F50-1EED-18F25B8770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0192454"/>
              </p:ext>
            </p:extLst>
          </p:nvPr>
        </p:nvGraphicFramePr>
        <p:xfrm>
          <a:off x="2412124" y="4035802"/>
          <a:ext cx="6172200" cy="1328242"/>
        </p:xfrm>
        <a:graphic>
          <a:graphicData uri="http://schemas.openxmlformats.org/drawingml/2006/table">
            <a:tbl>
              <a:tblPr>
                <a:noFill/>
                <a:tableStyleId>{7FD4DBA2-D690-4931-96DE-4165222FC9CA}</a:tableStyleId>
              </a:tblPr>
              <a:tblGrid>
                <a:gridCol w="979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8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88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930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Name</a:t>
                      </a:r>
                      <a:endParaRPr sz="900" dirty="0"/>
                    </a:p>
                  </a:txBody>
                  <a:tcPr marL="36000" marR="36000" marT="40000" marB="4000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900" dirty="0"/>
                        <a:t>Desc</a:t>
                      </a:r>
                      <a:endParaRPr sz="900" dirty="0"/>
                    </a:p>
                  </a:txBody>
                  <a:tcPr marL="36000" marR="36000" marT="40000" marB="4000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900" dirty="0"/>
                        <a:t>Type</a:t>
                      </a:r>
                      <a:endParaRPr sz="900" dirty="0"/>
                    </a:p>
                  </a:txBody>
                  <a:tcPr marL="36000" marR="36000" marT="40000" marB="4000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900" dirty="0"/>
                        <a:t>Note</a:t>
                      </a:r>
                    </a:p>
                  </a:txBody>
                  <a:tcPr marL="36000" marR="36000" marT="40000" marB="40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0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 err="1"/>
                        <a:t>totCnt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/>
                        <a:t>요청 컨텐츠 총 개수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number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36000" marR="36000" marT="40000" marB="40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30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Parameter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/>
                        <a:t>검색 매개변수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String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36000" marR="36000" marT="40000" marB="40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30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 err="1"/>
                        <a:t>Is_success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/>
                        <a:t>성공 여부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Boolean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36000" marR="36000" marT="40000" marB="40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30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36000" marR="36000" marT="40000" marB="40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6134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B2BB45D-AC29-6F7B-6FEC-4F54CF2227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3</a:t>
            </a:fld>
            <a:endParaRPr lang="ko" altLang="en-US"/>
          </a:p>
        </p:txBody>
      </p:sp>
      <p:sp>
        <p:nvSpPr>
          <p:cNvPr id="3" name="Google Shape;134;p25">
            <a:extLst>
              <a:ext uri="{FF2B5EF4-FFF2-40B4-BE49-F238E27FC236}">
                <a16:creationId xmlns:a16="http://schemas.microsoft.com/office/drawing/2014/main" id="{E1457239-4511-B9C0-AC42-B61264C3FDB3}"/>
              </a:ext>
            </a:extLst>
          </p:cNvPr>
          <p:cNvSpPr/>
          <p:nvPr/>
        </p:nvSpPr>
        <p:spPr>
          <a:xfrm>
            <a:off x="181826" y="131127"/>
            <a:ext cx="3948740" cy="428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ko-KR" altLang="en-US" sz="1600" b="1" dirty="0" err="1">
                <a:solidFill>
                  <a:srgbClr val="434343"/>
                </a:solidFill>
              </a:rPr>
              <a:t>접속자</a:t>
            </a:r>
            <a:r>
              <a:rPr lang="ko-KR" altLang="en-US" sz="1600" b="1" dirty="0">
                <a:solidFill>
                  <a:srgbClr val="434343"/>
                </a:solidFill>
              </a:rPr>
              <a:t> 수 </a:t>
            </a:r>
            <a:r>
              <a:rPr lang="en-US" altLang="ko-KR" sz="1600" b="1" dirty="0">
                <a:solidFill>
                  <a:srgbClr val="434343"/>
                </a:solidFill>
              </a:rPr>
              <a:t>– </a:t>
            </a:r>
            <a:r>
              <a:rPr lang="ko-KR" altLang="en-US" sz="1600" b="1" dirty="0">
                <a:solidFill>
                  <a:srgbClr val="434343"/>
                </a:solidFill>
              </a:rPr>
              <a:t>연도별 총 </a:t>
            </a:r>
            <a:r>
              <a:rPr lang="ko-KR" altLang="en-US" sz="1600" b="1" dirty="0" err="1">
                <a:solidFill>
                  <a:srgbClr val="434343"/>
                </a:solidFill>
              </a:rPr>
              <a:t>접속자</a:t>
            </a:r>
            <a:r>
              <a:rPr lang="ko-KR" altLang="en-US" sz="1600" b="1" dirty="0">
                <a:solidFill>
                  <a:srgbClr val="434343"/>
                </a:solidFill>
              </a:rPr>
              <a:t> 수 </a:t>
            </a:r>
            <a:r>
              <a:rPr lang="en-US" altLang="ko-KR" sz="1600" b="1" dirty="0">
                <a:solidFill>
                  <a:srgbClr val="434343"/>
                </a:solidFill>
              </a:rPr>
              <a:t>API</a:t>
            </a:r>
            <a:endParaRPr lang="ko-KR" altLang="en-US" sz="1600" b="1" dirty="0">
              <a:solidFill>
                <a:srgbClr val="434343"/>
              </a:solidFill>
            </a:endParaRPr>
          </a:p>
        </p:txBody>
      </p:sp>
      <p:sp>
        <p:nvSpPr>
          <p:cNvPr id="5" name="Google Shape;134;p25">
            <a:extLst>
              <a:ext uri="{FF2B5EF4-FFF2-40B4-BE49-F238E27FC236}">
                <a16:creationId xmlns:a16="http://schemas.microsoft.com/office/drawing/2014/main" id="{04BD4448-23B0-6A1C-4ACF-738EB2D194A6}"/>
              </a:ext>
            </a:extLst>
          </p:cNvPr>
          <p:cNvSpPr/>
          <p:nvPr/>
        </p:nvSpPr>
        <p:spPr>
          <a:xfrm>
            <a:off x="237006" y="1904882"/>
            <a:ext cx="2230298" cy="428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b="1" dirty="0">
                <a:solidFill>
                  <a:srgbClr val="434343"/>
                </a:solidFill>
              </a:rPr>
              <a:t>Request Parameters</a:t>
            </a:r>
            <a:endParaRPr lang="ko-KR" altLang="en-US" b="1" dirty="0">
              <a:solidFill>
                <a:srgbClr val="434343"/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60D13900-53D8-606B-A691-92D34246F7D4}"/>
              </a:ext>
            </a:extLst>
          </p:cNvPr>
          <p:cNvSpPr/>
          <p:nvPr/>
        </p:nvSpPr>
        <p:spPr>
          <a:xfrm>
            <a:off x="237006" y="3199016"/>
            <a:ext cx="5385768" cy="22087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800" dirty="0">
                <a:solidFill>
                  <a:srgbClr val="434343"/>
                </a:solidFill>
              </a:rPr>
              <a:t>{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800" dirty="0">
                <a:solidFill>
                  <a:srgbClr val="434343"/>
                </a:solidFill>
              </a:rPr>
              <a:t>       "</a:t>
            </a:r>
            <a:r>
              <a:rPr lang="en-US" altLang="ko-KR" sz="1800" dirty="0" err="1">
                <a:solidFill>
                  <a:srgbClr val="434343"/>
                </a:solidFill>
              </a:rPr>
              <a:t>totCnt</a:t>
            </a:r>
            <a:r>
              <a:rPr lang="en-US" altLang="ko-KR" sz="1800" dirty="0">
                <a:solidFill>
                  <a:srgbClr val="434343"/>
                </a:solidFill>
              </a:rPr>
              <a:t>": 28,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800" dirty="0">
                <a:solidFill>
                  <a:srgbClr val="434343"/>
                </a:solidFill>
              </a:rPr>
              <a:t>       “year": 20,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800" dirty="0">
                <a:solidFill>
                  <a:srgbClr val="434343"/>
                </a:solidFill>
              </a:rPr>
              <a:t>       “</a:t>
            </a:r>
            <a:r>
              <a:rPr lang="en-US" altLang="ko-KR" sz="1800" dirty="0" err="1">
                <a:solidFill>
                  <a:srgbClr val="434343"/>
                </a:solidFill>
              </a:rPr>
              <a:t>is_success”:true</a:t>
            </a:r>
            <a:endParaRPr lang="en-US" altLang="ko-KR" sz="1800" dirty="0">
              <a:solidFill>
                <a:srgbClr val="434343"/>
              </a:solidFill>
            </a:endParaRP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800" dirty="0">
                <a:solidFill>
                  <a:srgbClr val="434343"/>
                </a:solidFill>
              </a:rPr>
              <a:t> 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800" dirty="0">
                <a:solidFill>
                  <a:srgbClr val="434343"/>
                </a:solidFill>
              </a:rPr>
              <a:t> }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endParaRPr lang="ko-KR" altLang="en-US" sz="1000" dirty="0">
              <a:solidFill>
                <a:srgbClr val="434343"/>
              </a:solidFill>
            </a:endParaRPr>
          </a:p>
        </p:txBody>
      </p:sp>
      <p:graphicFrame>
        <p:nvGraphicFramePr>
          <p:cNvPr id="8" name="Google Shape;139;p26">
            <a:extLst>
              <a:ext uri="{FF2B5EF4-FFF2-40B4-BE49-F238E27FC236}">
                <a16:creationId xmlns:a16="http://schemas.microsoft.com/office/drawing/2014/main" id="{E5F4B4D8-B55A-2F50-1EED-18F25B8770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541110"/>
              </p:ext>
            </p:extLst>
          </p:nvPr>
        </p:nvGraphicFramePr>
        <p:xfrm>
          <a:off x="285750" y="2281168"/>
          <a:ext cx="6172200" cy="520327"/>
        </p:xfrm>
        <a:graphic>
          <a:graphicData uri="http://schemas.openxmlformats.org/drawingml/2006/table">
            <a:tbl>
              <a:tblPr>
                <a:noFill/>
                <a:tableStyleId>{7FD4DBA2-D690-4931-96DE-4165222FC9CA}</a:tableStyleId>
              </a:tblPr>
              <a:tblGrid>
                <a:gridCol w="979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8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88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930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Name</a:t>
                      </a:r>
                      <a:endParaRPr sz="900" dirty="0"/>
                    </a:p>
                  </a:txBody>
                  <a:tcPr marL="36000" marR="36000" marT="40000" marB="4000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900" dirty="0"/>
                        <a:t>Desc</a:t>
                      </a:r>
                      <a:endParaRPr sz="900" dirty="0"/>
                    </a:p>
                  </a:txBody>
                  <a:tcPr marL="36000" marR="36000" marT="40000" marB="4000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900" dirty="0"/>
                        <a:t>Type</a:t>
                      </a:r>
                      <a:endParaRPr sz="900" dirty="0"/>
                    </a:p>
                  </a:txBody>
                  <a:tcPr marL="36000" marR="36000" marT="40000" marB="4000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900" dirty="0"/>
                        <a:t>Note</a:t>
                      </a:r>
                    </a:p>
                  </a:txBody>
                  <a:tcPr marL="36000" marR="36000" marT="40000" marB="40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0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year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/>
                        <a:t>검색 연도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number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36000" marR="36000" marT="40000" marB="40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Google Shape;134;p25">
            <a:extLst>
              <a:ext uri="{FF2B5EF4-FFF2-40B4-BE49-F238E27FC236}">
                <a16:creationId xmlns:a16="http://schemas.microsoft.com/office/drawing/2014/main" id="{DD6534CE-B440-B7F7-E374-03C5A01ABD7C}"/>
              </a:ext>
            </a:extLst>
          </p:cNvPr>
          <p:cNvSpPr/>
          <p:nvPr/>
        </p:nvSpPr>
        <p:spPr>
          <a:xfrm>
            <a:off x="237006" y="593622"/>
            <a:ext cx="5238883" cy="428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dirty="0">
                <a:solidFill>
                  <a:srgbClr val="434343"/>
                </a:solidFill>
              </a:rPr>
              <a:t>-  </a:t>
            </a:r>
            <a:r>
              <a:rPr lang="ko-KR" altLang="en-US" dirty="0">
                <a:solidFill>
                  <a:srgbClr val="434343"/>
                </a:solidFill>
              </a:rPr>
              <a:t>해당 년도 </a:t>
            </a:r>
            <a:r>
              <a:rPr lang="en-US" altLang="ko-KR" dirty="0">
                <a:solidFill>
                  <a:srgbClr val="434343"/>
                </a:solidFill>
              </a:rPr>
              <a:t>1</a:t>
            </a:r>
            <a:r>
              <a:rPr lang="ko-KR" altLang="en-US" dirty="0">
                <a:solidFill>
                  <a:srgbClr val="434343"/>
                </a:solidFill>
              </a:rPr>
              <a:t>년간 로그인 한 사용자의 수 정보 제공</a:t>
            </a:r>
          </a:p>
        </p:txBody>
      </p:sp>
      <p:sp>
        <p:nvSpPr>
          <p:cNvPr id="10" name="Google Shape;134;p25">
            <a:extLst>
              <a:ext uri="{FF2B5EF4-FFF2-40B4-BE49-F238E27FC236}">
                <a16:creationId xmlns:a16="http://schemas.microsoft.com/office/drawing/2014/main" id="{24ABB545-3C65-EFE5-33C3-1588905C8E7F}"/>
              </a:ext>
            </a:extLst>
          </p:cNvPr>
          <p:cNvSpPr/>
          <p:nvPr/>
        </p:nvSpPr>
        <p:spPr>
          <a:xfrm>
            <a:off x="237007" y="1074432"/>
            <a:ext cx="3948740" cy="428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ko-KR" altLang="en-US" b="1" dirty="0">
                <a:solidFill>
                  <a:srgbClr val="434343"/>
                </a:solidFill>
              </a:rPr>
              <a:t>요청 </a:t>
            </a:r>
            <a:r>
              <a:rPr lang="en-US" altLang="ko-KR" b="1" dirty="0" err="1">
                <a:solidFill>
                  <a:srgbClr val="434343"/>
                </a:solidFill>
              </a:rPr>
              <a:t>Url</a:t>
            </a:r>
            <a:endParaRPr lang="ko-KR" altLang="en-US" b="1" dirty="0">
              <a:solidFill>
                <a:srgbClr val="434343"/>
              </a:solidFill>
            </a:endParaRPr>
          </a:p>
        </p:txBody>
      </p:sp>
      <p:sp>
        <p:nvSpPr>
          <p:cNvPr id="11" name="Google Shape;134;p25">
            <a:extLst>
              <a:ext uri="{FF2B5EF4-FFF2-40B4-BE49-F238E27FC236}">
                <a16:creationId xmlns:a16="http://schemas.microsoft.com/office/drawing/2014/main" id="{75729F3F-CB60-3E99-378F-E3FE38FBF09E}"/>
              </a:ext>
            </a:extLst>
          </p:cNvPr>
          <p:cNvSpPr/>
          <p:nvPr/>
        </p:nvSpPr>
        <p:spPr>
          <a:xfrm>
            <a:off x="237006" y="1463526"/>
            <a:ext cx="6773393" cy="428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dirty="0">
                <a:solidFill>
                  <a:srgbClr val="434343"/>
                </a:solidFill>
              </a:rPr>
              <a:t>-  http://localhost:8080/statistic-year?params(key=value)</a:t>
            </a:r>
          </a:p>
          <a:p>
            <a:pPr marL="87312" indent="-87312">
              <a:buClr>
                <a:srgbClr val="FF0000"/>
              </a:buClr>
              <a:buSzPts val="1600"/>
            </a:pPr>
            <a:r>
              <a:rPr lang="en-US" altLang="ko-KR" dirty="0">
                <a:solidFill>
                  <a:srgbClr val="434343"/>
                </a:solidFill>
              </a:rPr>
              <a:t>Ex)</a:t>
            </a:r>
            <a:r>
              <a:rPr lang="ko-KR" altLang="en-US" dirty="0">
                <a:solidFill>
                  <a:srgbClr val="434343"/>
                </a:solidFill>
              </a:rPr>
              <a:t> </a:t>
            </a:r>
            <a:r>
              <a:rPr lang="en-US" altLang="ko-KR" dirty="0">
                <a:solidFill>
                  <a:srgbClr val="434343"/>
                </a:solidFill>
              </a:rPr>
              <a:t>-</a:t>
            </a:r>
            <a:r>
              <a:rPr lang="ko-KR" altLang="en-US" dirty="0">
                <a:solidFill>
                  <a:srgbClr val="434343"/>
                </a:solidFill>
              </a:rPr>
              <a:t> </a:t>
            </a:r>
            <a:r>
              <a:rPr lang="en-US" altLang="ko-KR" dirty="0">
                <a:solidFill>
                  <a:srgbClr val="434343"/>
                </a:solidFill>
              </a:rPr>
              <a:t>http://localhost:8080/statistic-year?year=20</a:t>
            </a:r>
          </a:p>
        </p:txBody>
      </p:sp>
    </p:spTree>
    <p:extLst>
      <p:ext uri="{BB962C8B-B14F-4D97-AF65-F5344CB8AC3E}">
        <p14:creationId xmlns:p14="http://schemas.microsoft.com/office/powerpoint/2010/main" val="1924497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B2BB45D-AC29-6F7B-6FEC-4F54CF2227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4</a:t>
            </a:fld>
            <a:endParaRPr lang="ko" altLang="en-US"/>
          </a:p>
        </p:txBody>
      </p:sp>
      <p:sp>
        <p:nvSpPr>
          <p:cNvPr id="3" name="Google Shape;134;p25">
            <a:extLst>
              <a:ext uri="{FF2B5EF4-FFF2-40B4-BE49-F238E27FC236}">
                <a16:creationId xmlns:a16="http://schemas.microsoft.com/office/drawing/2014/main" id="{E1457239-4511-B9C0-AC42-B61264C3FDB3}"/>
              </a:ext>
            </a:extLst>
          </p:cNvPr>
          <p:cNvSpPr/>
          <p:nvPr/>
        </p:nvSpPr>
        <p:spPr>
          <a:xfrm>
            <a:off x="181826" y="131127"/>
            <a:ext cx="3948740" cy="428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ko-KR" altLang="en-US" sz="1600" b="1" dirty="0" err="1">
                <a:solidFill>
                  <a:srgbClr val="434343"/>
                </a:solidFill>
              </a:rPr>
              <a:t>접속자</a:t>
            </a:r>
            <a:r>
              <a:rPr lang="ko-KR" altLang="en-US" sz="1600" b="1" dirty="0">
                <a:solidFill>
                  <a:srgbClr val="434343"/>
                </a:solidFill>
              </a:rPr>
              <a:t> 수 </a:t>
            </a:r>
            <a:r>
              <a:rPr lang="en-US" altLang="ko-KR" sz="1600" b="1" dirty="0">
                <a:solidFill>
                  <a:srgbClr val="434343"/>
                </a:solidFill>
              </a:rPr>
              <a:t>– </a:t>
            </a:r>
            <a:r>
              <a:rPr lang="ko-KR" altLang="en-US" sz="1600" b="1" dirty="0">
                <a:solidFill>
                  <a:srgbClr val="434343"/>
                </a:solidFill>
              </a:rPr>
              <a:t>월별 총 </a:t>
            </a:r>
            <a:r>
              <a:rPr lang="ko-KR" altLang="en-US" sz="1600" b="1" dirty="0" err="1">
                <a:solidFill>
                  <a:srgbClr val="434343"/>
                </a:solidFill>
              </a:rPr>
              <a:t>접속자</a:t>
            </a:r>
            <a:r>
              <a:rPr lang="ko-KR" altLang="en-US" sz="1600" b="1" dirty="0">
                <a:solidFill>
                  <a:srgbClr val="434343"/>
                </a:solidFill>
              </a:rPr>
              <a:t> 수 </a:t>
            </a:r>
            <a:r>
              <a:rPr lang="en-US" altLang="ko-KR" sz="1600" b="1" dirty="0">
                <a:solidFill>
                  <a:srgbClr val="434343"/>
                </a:solidFill>
              </a:rPr>
              <a:t>API</a:t>
            </a:r>
            <a:endParaRPr lang="ko-KR" altLang="en-US" sz="1600" b="1" dirty="0">
              <a:solidFill>
                <a:srgbClr val="434343"/>
              </a:solidFill>
            </a:endParaRPr>
          </a:p>
        </p:txBody>
      </p:sp>
      <p:sp>
        <p:nvSpPr>
          <p:cNvPr id="5" name="Google Shape;134;p25">
            <a:extLst>
              <a:ext uri="{FF2B5EF4-FFF2-40B4-BE49-F238E27FC236}">
                <a16:creationId xmlns:a16="http://schemas.microsoft.com/office/drawing/2014/main" id="{04BD4448-23B0-6A1C-4ACF-738EB2D194A6}"/>
              </a:ext>
            </a:extLst>
          </p:cNvPr>
          <p:cNvSpPr/>
          <p:nvPr/>
        </p:nvSpPr>
        <p:spPr>
          <a:xfrm>
            <a:off x="237006" y="1904882"/>
            <a:ext cx="2230298" cy="428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b="1" dirty="0">
                <a:solidFill>
                  <a:srgbClr val="434343"/>
                </a:solidFill>
              </a:rPr>
              <a:t>Request Parameters</a:t>
            </a:r>
            <a:endParaRPr lang="ko-KR" altLang="en-US" b="1" dirty="0">
              <a:solidFill>
                <a:srgbClr val="434343"/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60D13900-53D8-606B-A691-92D34246F7D4}"/>
              </a:ext>
            </a:extLst>
          </p:cNvPr>
          <p:cNvSpPr/>
          <p:nvPr/>
        </p:nvSpPr>
        <p:spPr>
          <a:xfrm>
            <a:off x="237006" y="3242806"/>
            <a:ext cx="5385768" cy="22087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800" dirty="0">
                <a:solidFill>
                  <a:srgbClr val="434343"/>
                </a:solidFill>
              </a:rPr>
              <a:t>{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800" dirty="0">
                <a:solidFill>
                  <a:srgbClr val="434343"/>
                </a:solidFill>
              </a:rPr>
              <a:t>       "</a:t>
            </a:r>
            <a:r>
              <a:rPr lang="en-US" altLang="ko-KR" sz="1800" dirty="0" err="1">
                <a:solidFill>
                  <a:srgbClr val="434343"/>
                </a:solidFill>
              </a:rPr>
              <a:t>totCnt</a:t>
            </a:r>
            <a:r>
              <a:rPr lang="en-US" altLang="ko-KR" sz="1800" dirty="0">
                <a:solidFill>
                  <a:srgbClr val="434343"/>
                </a:solidFill>
              </a:rPr>
              <a:t>": 5,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800" dirty="0">
                <a:solidFill>
                  <a:srgbClr val="434343"/>
                </a:solidFill>
              </a:rPr>
              <a:t>       “month": 8,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800" dirty="0">
                <a:solidFill>
                  <a:srgbClr val="434343"/>
                </a:solidFill>
              </a:rPr>
              <a:t>       “</a:t>
            </a:r>
            <a:r>
              <a:rPr lang="en-US" altLang="ko-KR" sz="1800" dirty="0" err="1">
                <a:solidFill>
                  <a:srgbClr val="434343"/>
                </a:solidFill>
              </a:rPr>
              <a:t>is_success”:true</a:t>
            </a:r>
            <a:endParaRPr lang="en-US" altLang="ko-KR" sz="1800" dirty="0">
              <a:solidFill>
                <a:srgbClr val="434343"/>
              </a:solidFill>
            </a:endParaRP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800" dirty="0">
                <a:solidFill>
                  <a:srgbClr val="434343"/>
                </a:solidFill>
              </a:rPr>
              <a:t> 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800" dirty="0">
                <a:solidFill>
                  <a:srgbClr val="434343"/>
                </a:solidFill>
              </a:rPr>
              <a:t> }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endParaRPr lang="ko-KR" altLang="en-US" sz="1000" dirty="0">
              <a:solidFill>
                <a:srgbClr val="434343"/>
              </a:solidFill>
            </a:endParaRPr>
          </a:p>
        </p:txBody>
      </p:sp>
      <p:graphicFrame>
        <p:nvGraphicFramePr>
          <p:cNvPr id="8" name="Google Shape;139;p26">
            <a:extLst>
              <a:ext uri="{FF2B5EF4-FFF2-40B4-BE49-F238E27FC236}">
                <a16:creationId xmlns:a16="http://schemas.microsoft.com/office/drawing/2014/main" id="{E5F4B4D8-B55A-2F50-1EED-18F25B8770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8663077"/>
              </p:ext>
            </p:extLst>
          </p:nvPr>
        </p:nvGraphicFramePr>
        <p:xfrm>
          <a:off x="285750" y="2281168"/>
          <a:ext cx="6172200" cy="520327"/>
        </p:xfrm>
        <a:graphic>
          <a:graphicData uri="http://schemas.openxmlformats.org/drawingml/2006/table">
            <a:tbl>
              <a:tblPr>
                <a:noFill/>
                <a:tableStyleId>{7FD4DBA2-D690-4931-96DE-4165222FC9CA}</a:tableStyleId>
              </a:tblPr>
              <a:tblGrid>
                <a:gridCol w="979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8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88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930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Name</a:t>
                      </a:r>
                      <a:endParaRPr sz="900" dirty="0"/>
                    </a:p>
                  </a:txBody>
                  <a:tcPr marL="36000" marR="36000" marT="40000" marB="4000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900" dirty="0"/>
                        <a:t>Desc</a:t>
                      </a:r>
                      <a:endParaRPr sz="900" dirty="0"/>
                    </a:p>
                  </a:txBody>
                  <a:tcPr marL="36000" marR="36000" marT="40000" marB="4000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900" dirty="0"/>
                        <a:t>Type</a:t>
                      </a:r>
                      <a:endParaRPr sz="900" dirty="0"/>
                    </a:p>
                  </a:txBody>
                  <a:tcPr marL="36000" marR="36000" marT="40000" marB="4000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900" dirty="0"/>
                        <a:t>Note</a:t>
                      </a:r>
                    </a:p>
                  </a:txBody>
                  <a:tcPr marL="36000" marR="36000" marT="40000" marB="40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0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month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/>
                        <a:t>검색 월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number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36000" marR="36000" marT="40000" marB="40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16712404"/>
                  </a:ext>
                </a:extLst>
              </a:tr>
            </a:tbl>
          </a:graphicData>
        </a:graphic>
      </p:graphicFrame>
      <p:sp>
        <p:nvSpPr>
          <p:cNvPr id="9" name="Google Shape;134;p25">
            <a:extLst>
              <a:ext uri="{FF2B5EF4-FFF2-40B4-BE49-F238E27FC236}">
                <a16:creationId xmlns:a16="http://schemas.microsoft.com/office/drawing/2014/main" id="{DD6534CE-B440-B7F7-E374-03C5A01ABD7C}"/>
              </a:ext>
            </a:extLst>
          </p:cNvPr>
          <p:cNvSpPr/>
          <p:nvPr/>
        </p:nvSpPr>
        <p:spPr>
          <a:xfrm>
            <a:off x="237006" y="593622"/>
            <a:ext cx="5238883" cy="428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dirty="0">
                <a:solidFill>
                  <a:srgbClr val="434343"/>
                </a:solidFill>
              </a:rPr>
              <a:t>-  </a:t>
            </a:r>
            <a:r>
              <a:rPr lang="ko-KR" altLang="en-US" dirty="0">
                <a:solidFill>
                  <a:srgbClr val="434343"/>
                </a:solidFill>
              </a:rPr>
              <a:t>월간 로그인 한 사용자의 수 정보 제공</a:t>
            </a:r>
          </a:p>
        </p:txBody>
      </p:sp>
      <p:sp>
        <p:nvSpPr>
          <p:cNvPr id="10" name="Google Shape;134;p25">
            <a:extLst>
              <a:ext uri="{FF2B5EF4-FFF2-40B4-BE49-F238E27FC236}">
                <a16:creationId xmlns:a16="http://schemas.microsoft.com/office/drawing/2014/main" id="{24ABB545-3C65-EFE5-33C3-1588905C8E7F}"/>
              </a:ext>
            </a:extLst>
          </p:cNvPr>
          <p:cNvSpPr/>
          <p:nvPr/>
        </p:nvSpPr>
        <p:spPr>
          <a:xfrm>
            <a:off x="237007" y="1074432"/>
            <a:ext cx="3948740" cy="428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ko-KR" altLang="en-US" b="1" dirty="0">
                <a:solidFill>
                  <a:srgbClr val="434343"/>
                </a:solidFill>
              </a:rPr>
              <a:t>요청 </a:t>
            </a:r>
            <a:r>
              <a:rPr lang="en-US" altLang="ko-KR" b="1" dirty="0" err="1">
                <a:solidFill>
                  <a:srgbClr val="434343"/>
                </a:solidFill>
              </a:rPr>
              <a:t>Url</a:t>
            </a:r>
            <a:endParaRPr lang="ko-KR" altLang="en-US" b="1" dirty="0">
              <a:solidFill>
                <a:srgbClr val="434343"/>
              </a:solidFill>
            </a:endParaRPr>
          </a:p>
        </p:txBody>
      </p:sp>
      <p:sp>
        <p:nvSpPr>
          <p:cNvPr id="11" name="Google Shape;134;p25">
            <a:extLst>
              <a:ext uri="{FF2B5EF4-FFF2-40B4-BE49-F238E27FC236}">
                <a16:creationId xmlns:a16="http://schemas.microsoft.com/office/drawing/2014/main" id="{75729F3F-CB60-3E99-378F-E3FE38FBF09E}"/>
              </a:ext>
            </a:extLst>
          </p:cNvPr>
          <p:cNvSpPr/>
          <p:nvPr/>
        </p:nvSpPr>
        <p:spPr>
          <a:xfrm>
            <a:off x="237006" y="1463526"/>
            <a:ext cx="6773393" cy="428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dirty="0">
                <a:solidFill>
                  <a:srgbClr val="434343"/>
                </a:solidFill>
              </a:rPr>
              <a:t>-  http://localhost:8080/statistic-month?params(key=value)</a:t>
            </a:r>
          </a:p>
          <a:p>
            <a:pPr marL="87312" indent="-87312">
              <a:buClr>
                <a:srgbClr val="FF0000"/>
              </a:buClr>
              <a:buSzPts val="1600"/>
            </a:pPr>
            <a:r>
              <a:rPr lang="en-US" altLang="ko-KR" dirty="0">
                <a:solidFill>
                  <a:srgbClr val="434343"/>
                </a:solidFill>
              </a:rPr>
              <a:t>Ex)</a:t>
            </a:r>
            <a:r>
              <a:rPr lang="ko-KR" altLang="en-US" dirty="0">
                <a:solidFill>
                  <a:srgbClr val="434343"/>
                </a:solidFill>
              </a:rPr>
              <a:t> </a:t>
            </a:r>
            <a:r>
              <a:rPr lang="en-US" altLang="ko-KR" dirty="0">
                <a:solidFill>
                  <a:srgbClr val="434343"/>
                </a:solidFill>
              </a:rPr>
              <a:t>-</a:t>
            </a:r>
            <a:r>
              <a:rPr lang="ko-KR" altLang="en-US" dirty="0">
                <a:solidFill>
                  <a:srgbClr val="434343"/>
                </a:solidFill>
              </a:rPr>
              <a:t> </a:t>
            </a:r>
            <a:r>
              <a:rPr lang="en-US" altLang="ko-KR" dirty="0">
                <a:solidFill>
                  <a:srgbClr val="434343"/>
                </a:solidFill>
              </a:rPr>
              <a:t>http://localhost:8080/statistic-month?month=08</a:t>
            </a:r>
          </a:p>
        </p:txBody>
      </p:sp>
    </p:spTree>
    <p:extLst>
      <p:ext uri="{BB962C8B-B14F-4D97-AF65-F5344CB8AC3E}">
        <p14:creationId xmlns:p14="http://schemas.microsoft.com/office/powerpoint/2010/main" val="92439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B2BB45D-AC29-6F7B-6FEC-4F54CF2227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5</a:t>
            </a:fld>
            <a:endParaRPr lang="ko" altLang="en-US"/>
          </a:p>
        </p:txBody>
      </p:sp>
      <p:sp>
        <p:nvSpPr>
          <p:cNvPr id="3" name="Google Shape;134;p25">
            <a:extLst>
              <a:ext uri="{FF2B5EF4-FFF2-40B4-BE49-F238E27FC236}">
                <a16:creationId xmlns:a16="http://schemas.microsoft.com/office/drawing/2014/main" id="{E1457239-4511-B9C0-AC42-B61264C3FDB3}"/>
              </a:ext>
            </a:extLst>
          </p:cNvPr>
          <p:cNvSpPr/>
          <p:nvPr/>
        </p:nvSpPr>
        <p:spPr>
          <a:xfrm>
            <a:off x="181826" y="131127"/>
            <a:ext cx="3948740" cy="428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ko-KR" altLang="en-US" sz="1600" b="1" dirty="0" err="1">
                <a:solidFill>
                  <a:srgbClr val="434343"/>
                </a:solidFill>
              </a:rPr>
              <a:t>접속자</a:t>
            </a:r>
            <a:r>
              <a:rPr lang="ko-KR" altLang="en-US" sz="1600" b="1" dirty="0">
                <a:solidFill>
                  <a:srgbClr val="434343"/>
                </a:solidFill>
              </a:rPr>
              <a:t> 수 </a:t>
            </a:r>
            <a:r>
              <a:rPr lang="en-US" altLang="ko-KR" sz="1600" b="1" dirty="0">
                <a:solidFill>
                  <a:srgbClr val="434343"/>
                </a:solidFill>
              </a:rPr>
              <a:t>– </a:t>
            </a:r>
            <a:r>
              <a:rPr lang="ko-KR" altLang="en-US" sz="1600" b="1" dirty="0">
                <a:solidFill>
                  <a:srgbClr val="434343"/>
                </a:solidFill>
              </a:rPr>
              <a:t>일별 총 </a:t>
            </a:r>
            <a:r>
              <a:rPr lang="ko-KR" altLang="en-US" sz="1600" b="1" dirty="0" err="1">
                <a:solidFill>
                  <a:srgbClr val="434343"/>
                </a:solidFill>
              </a:rPr>
              <a:t>접속자</a:t>
            </a:r>
            <a:r>
              <a:rPr lang="ko-KR" altLang="en-US" sz="1600" b="1" dirty="0">
                <a:solidFill>
                  <a:srgbClr val="434343"/>
                </a:solidFill>
              </a:rPr>
              <a:t> 수 </a:t>
            </a:r>
            <a:r>
              <a:rPr lang="en-US" altLang="ko-KR" sz="1600" b="1" dirty="0">
                <a:solidFill>
                  <a:srgbClr val="434343"/>
                </a:solidFill>
              </a:rPr>
              <a:t>API</a:t>
            </a:r>
            <a:endParaRPr lang="ko-KR" altLang="en-US" sz="1600" b="1" dirty="0">
              <a:solidFill>
                <a:srgbClr val="434343"/>
              </a:solidFill>
            </a:endParaRPr>
          </a:p>
        </p:txBody>
      </p:sp>
      <p:sp>
        <p:nvSpPr>
          <p:cNvPr id="5" name="Google Shape;134;p25">
            <a:extLst>
              <a:ext uri="{FF2B5EF4-FFF2-40B4-BE49-F238E27FC236}">
                <a16:creationId xmlns:a16="http://schemas.microsoft.com/office/drawing/2014/main" id="{04BD4448-23B0-6A1C-4ACF-738EB2D194A6}"/>
              </a:ext>
            </a:extLst>
          </p:cNvPr>
          <p:cNvSpPr/>
          <p:nvPr/>
        </p:nvSpPr>
        <p:spPr>
          <a:xfrm>
            <a:off x="237006" y="1904882"/>
            <a:ext cx="2230298" cy="428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b="1" dirty="0">
                <a:solidFill>
                  <a:srgbClr val="434343"/>
                </a:solidFill>
              </a:rPr>
              <a:t>Request Parameters</a:t>
            </a:r>
            <a:endParaRPr lang="ko-KR" altLang="en-US" b="1" dirty="0">
              <a:solidFill>
                <a:srgbClr val="434343"/>
              </a:solidFill>
            </a:endParaRPr>
          </a:p>
        </p:txBody>
      </p:sp>
      <p:graphicFrame>
        <p:nvGraphicFramePr>
          <p:cNvPr id="8" name="Google Shape;139;p26">
            <a:extLst>
              <a:ext uri="{FF2B5EF4-FFF2-40B4-BE49-F238E27FC236}">
                <a16:creationId xmlns:a16="http://schemas.microsoft.com/office/drawing/2014/main" id="{E5F4B4D8-B55A-2F50-1EED-18F25B8770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2031597"/>
              </p:ext>
            </p:extLst>
          </p:nvPr>
        </p:nvGraphicFramePr>
        <p:xfrm>
          <a:off x="285750" y="2281168"/>
          <a:ext cx="6172200" cy="520327"/>
        </p:xfrm>
        <a:graphic>
          <a:graphicData uri="http://schemas.openxmlformats.org/drawingml/2006/table">
            <a:tbl>
              <a:tblPr>
                <a:noFill/>
                <a:tableStyleId>{7FD4DBA2-D690-4931-96DE-4165222FC9CA}</a:tableStyleId>
              </a:tblPr>
              <a:tblGrid>
                <a:gridCol w="979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8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88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930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Name</a:t>
                      </a:r>
                      <a:endParaRPr sz="900" dirty="0"/>
                    </a:p>
                  </a:txBody>
                  <a:tcPr marL="36000" marR="36000" marT="40000" marB="4000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900" dirty="0"/>
                        <a:t>Desc</a:t>
                      </a:r>
                      <a:endParaRPr sz="900" dirty="0"/>
                    </a:p>
                  </a:txBody>
                  <a:tcPr marL="36000" marR="36000" marT="40000" marB="4000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900" dirty="0"/>
                        <a:t>Type</a:t>
                      </a:r>
                      <a:endParaRPr sz="900" dirty="0"/>
                    </a:p>
                  </a:txBody>
                  <a:tcPr marL="36000" marR="36000" marT="40000" marB="4000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900" dirty="0"/>
                        <a:t>Note</a:t>
                      </a:r>
                    </a:p>
                  </a:txBody>
                  <a:tcPr marL="36000" marR="36000" marT="40000" marB="40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0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date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/>
                        <a:t>검색 연도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number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dirty="0"/>
                        <a:t>YYMMDD</a:t>
                      </a:r>
                      <a:endParaRPr sz="900" dirty="0"/>
                    </a:p>
                  </a:txBody>
                  <a:tcPr marL="36000" marR="36000" marT="40000" marB="40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Google Shape;134;p25">
            <a:extLst>
              <a:ext uri="{FF2B5EF4-FFF2-40B4-BE49-F238E27FC236}">
                <a16:creationId xmlns:a16="http://schemas.microsoft.com/office/drawing/2014/main" id="{DD6534CE-B440-B7F7-E374-03C5A01ABD7C}"/>
              </a:ext>
            </a:extLst>
          </p:cNvPr>
          <p:cNvSpPr/>
          <p:nvPr/>
        </p:nvSpPr>
        <p:spPr>
          <a:xfrm>
            <a:off x="237006" y="593622"/>
            <a:ext cx="5238883" cy="428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dirty="0">
                <a:solidFill>
                  <a:srgbClr val="434343"/>
                </a:solidFill>
              </a:rPr>
              <a:t>-  </a:t>
            </a:r>
            <a:r>
              <a:rPr lang="ko-KR" altLang="en-US" dirty="0">
                <a:solidFill>
                  <a:srgbClr val="434343"/>
                </a:solidFill>
              </a:rPr>
              <a:t>일간 로그인 한 사용자의 수 정보 제공</a:t>
            </a:r>
          </a:p>
        </p:txBody>
      </p:sp>
      <p:sp>
        <p:nvSpPr>
          <p:cNvPr id="10" name="Google Shape;134;p25">
            <a:extLst>
              <a:ext uri="{FF2B5EF4-FFF2-40B4-BE49-F238E27FC236}">
                <a16:creationId xmlns:a16="http://schemas.microsoft.com/office/drawing/2014/main" id="{24ABB545-3C65-EFE5-33C3-1588905C8E7F}"/>
              </a:ext>
            </a:extLst>
          </p:cNvPr>
          <p:cNvSpPr/>
          <p:nvPr/>
        </p:nvSpPr>
        <p:spPr>
          <a:xfrm>
            <a:off x="237007" y="1074432"/>
            <a:ext cx="3948740" cy="428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ko-KR" altLang="en-US" b="1" dirty="0">
                <a:solidFill>
                  <a:srgbClr val="434343"/>
                </a:solidFill>
              </a:rPr>
              <a:t>요청 </a:t>
            </a:r>
            <a:r>
              <a:rPr lang="en-US" altLang="ko-KR" b="1" dirty="0" err="1">
                <a:solidFill>
                  <a:srgbClr val="434343"/>
                </a:solidFill>
              </a:rPr>
              <a:t>Url</a:t>
            </a:r>
            <a:endParaRPr lang="ko-KR" altLang="en-US" b="1" dirty="0">
              <a:solidFill>
                <a:srgbClr val="434343"/>
              </a:solidFill>
            </a:endParaRPr>
          </a:p>
        </p:txBody>
      </p:sp>
      <p:sp>
        <p:nvSpPr>
          <p:cNvPr id="11" name="Google Shape;134;p25">
            <a:extLst>
              <a:ext uri="{FF2B5EF4-FFF2-40B4-BE49-F238E27FC236}">
                <a16:creationId xmlns:a16="http://schemas.microsoft.com/office/drawing/2014/main" id="{75729F3F-CB60-3E99-378F-E3FE38FBF09E}"/>
              </a:ext>
            </a:extLst>
          </p:cNvPr>
          <p:cNvSpPr/>
          <p:nvPr/>
        </p:nvSpPr>
        <p:spPr>
          <a:xfrm>
            <a:off x="237006" y="1463526"/>
            <a:ext cx="6773393" cy="428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dirty="0">
                <a:solidFill>
                  <a:srgbClr val="434343"/>
                </a:solidFill>
              </a:rPr>
              <a:t>-  http://localhost:8080/statistic-date?params(key=value)</a:t>
            </a:r>
          </a:p>
          <a:p>
            <a:pPr marL="87312" indent="-87312">
              <a:buClr>
                <a:srgbClr val="FF0000"/>
              </a:buClr>
              <a:buSzPts val="1600"/>
            </a:pPr>
            <a:r>
              <a:rPr lang="en-US" altLang="ko-KR" dirty="0">
                <a:solidFill>
                  <a:srgbClr val="434343"/>
                </a:solidFill>
              </a:rPr>
              <a:t>Ex)</a:t>
            </a:r>
            <a:r>
              <a:rPr lang="ko-KR" altLang="en-US" dirty="0">
                <a:solidFill>
                  <a:srgbClr val="434343"/>
                </a:solidFill>
              </a:rPr>
              <a:t> </a:t>
            </a:r>
            <a:r>
              <a:rPr lang="en-US" altLang="ko-KR" dirty="0">
                <a:solidFill>
                  <a:srgbClr val="434343"/>
                </a:solidFill>
              </a:rPr>
              <a:t>-</a:t>
            </a:r>
            <a:r>
              <a:rPr lang="ko-KR" altLang="en-US" dirty="0">
                <a:solidFill>
                  <a:srgbClr val="434343"/>
                </a:solidFill>
              </a:rPr>
              <a:t> </a:t>
            </a:r>
            <a:r>
              <a:rPr lang="en-US" altLang="ko-KR" dirty="0">
                <a:solidFill>
                  <a:srgbClr val="434343"/>
                </a:solidFill>
              </a:rPr>
              <a:t>http://localhost:8080/statistic-date?date=200818</a:t>
            </a:r>
          </a:p>
        </p:txBody>
      </p:sp>
      <p:sp>
        <p:nvSpPr>
          <p:cNvPr id="4" name="Google Shape;134;p25">
            <a:extLst>
              <a:ext uri="{FF2B5EF4-FFF2-40B4-BE49-F238E27FC236}">
                <a16:creationId xmlns:a16="http://schemas.microsoft.com/office/drawing/2014/main" id="{D4ACDA2B-DD80-949E-C8FE-76401522377B}"/>
              </a:ext>
            </a:extLst>
          </p:cNvPr>
          <p:cNvSpPr/>
          <p:nvPr/>
        </p:nvSpPr>
        <p:spPr>
          <a:xfrm>
            <a:off x="237006" y="3242806"/>
            <a:ext cx="5385768" cy="22087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800" dirty="0">
                <a:solidFill>
                  <a:srgbClr val="434343"/>
                </a:solidFill>
              </a:rPr>
              <a:t>{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800" dirty="0">
                <a:solidFill>
                  <a:srgbClr val="434343"/>
                </a:solidFill>
              </a:rPr>
              <a:t>       "</a:t>
            </a:r>
            <a:r>
              <a:rPr lang="en-US" altLang="ko-KR" sz="1800" dirty="0" err="1">
                <a:solidFill>
                  <a:srgbClr val="434343"/>
                </a:solidFill>
              </a:rPr>
              <a:t>totCnt</a:t>
            </a:r>
            <a:r>
              <a:rPr lang="en-US" altLang="ko-KR" sz="1800" dirty="0">
                <a:solidFill>
                  <a:srgbClr val="434343"/>
                </a:solidFill>
              </a:rPr>
              <a:t>": 5,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800" dirty="0">
                <a:solidFill>
                  <a:srgbClr val="434343"/>
                </a:solidFill>
              </a:rPr>
              <a:t>       “date": 200818,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800" dirty="0">
                <a:solidFill>
                  <a:srgbClr val="434343"/>
                </a:solidFill>
              </a:rPr>
              <a:t>       “</a:t>
            </a:r>
            <a:r>
              <a:rPr lang="en-US" altLang="ko-KR" sz="1800" dirty="0" err="1">
                <a:solidFill>
                  <a:srgbClr val="434343"/>
                </a:solidFill>
              </a:rPr>
              <a:t>is_success”:true</a:t>
            </a:r>
            <a:endParaRPr lang="en-US" altLang="ko-KR" sz="1800" dirty="0">
              <a:solidFill>
                <a:srgbClr val="434343"/>
              </a:solidFill>
            </a:endParaRP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800" dirty="0">
                <a:solidFill>
                  <a:srgbClr val="434343"/>
                </a:solidFill>
              </a:rPr>
              <a:t> 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800" dirty="0">
                <a:solidFill>
                  <a:srgbClr val="434343"/>
                </a:solidFill>
              </a:rPr>
              <a:t> }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endParaRPr lang="ko-KR" altLang="en-US" sz="1000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127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B2BB45D-AC29-6F7B-6FEC-4F54CF2227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6</a:t>
            </a:fld>
            <a:endParaRPr lang="ko" altLang="en-US"/>
          </a:p>
        </p:txBody>
      </p:sp>
      <p:sp>
        <p:nvSpPr>
          <p:cNvPr id="3" name="Google Shape;134;p25">
            <a:extLst>
              <a:ext uri="{FF2B5EF4-FFF2-40B4-BE49-F238E27FC236}">
                <a16:creationId xmlns:a16="http://schemas.microsoft.com/office/drawing/2014/main" id="{E1457239-4511-B9C0-AC42-B61264C3FDB3}"/>
              </a:ext>
            </a:extLst>
          </p:cNvPr>
          <p:cNvSpPr/>
          <p:nvPr/>
        </p:nvSpPr>
        <p:spPr>
          <a:xfrm>
            <a:off x="181826" y="131127"/>
            <a:ext cx="3948740" cy="428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ko-KR" altLang="en-US" sz="1600" b="1" dirty="0" err="1">
                <a:solidFill>
                  <a:srgbClr val="434343"/>
                </a:solidFill>
              </a:rPr>
              <a:t>접속자</a:t>
            </a:r>
            <a:r>
              <a:rPr lang="ko-KR" altLang="en-US" sz="1600" b="1" dirty="0">
                <a:solidFill>
                  <a:srgbClr val="434343"/>
                </a:solidFill>
              </a:rPr>
              <a:t> 수 </a:t>
            </a:r>
            <a:r>
              <a:rPr lang="en-US" altLang="ko-KR" sz="1600" b="1" dirty="0">
                <a:solidFill>
                  <a:srgbClr val="434343"/>
                </a:solidFill>
              </a:rPr>
              <a:t>– </a:t>
            </a:r>
            <a:r>
              <a:rPr lang="ko-KR" altLang="en-US" sz="1600" b="1" dirty="0">
                <a:solidFill>
                  <a:srgbClr val="434343"/>
                </a:solidFill>
              </a:rPr>
              <a:t>부서별</a:t>
            </a:r>
            <a:r>
              <a:rPr lang="en-US" altLang="ko-KR" sz="1600" b="1" dirty="0">
                <a:solidFill>
                  <a:srgbClr val="434343"/>
                </a:solidFill>
              </a:rPr>
              <a:t>, </a:t>
            </a:r>
            <a:r>
              <a:rPr lang="ko-KR" altLang="en-US" sz="1600" b="1" dirty="0">
                <a:solidFill>
                  <a:srgbClr val="434343"/>
                </a:solidFill>
              </a:rPr>
              <a:t>월별 </a:t>
            </a:r>
            <a:r>
              <a:rPr lang="ko-KR" altLang="en-US" sz="1600" b="1" dirty="0" err="1">
                <a:solidFill>
                  <a:srgbClr val="434343"/>
                </a:solidFill>
              </a:rPr>
              <a:t>접속자</a:t>
            </a:r>
            <a:r>
              <a:rPr lang="ko-KR" altLang="en-US" sz="1600" b="1" dirty="0">
                <a:solidFill>
                  <a:srgbClr val="434343"/>
                </a:solidFill>
              </a:rPr>
              <a:t> 수 </a:t>
            </a:r>
            <a:r>
              <a:rPr lang="en-US" altLang="ko-KR" sz="1600" b="1" dirty="0">
                <a:solidFill>
                  <a:srgbClr val="434343"/>
                </a:solidFill>
              </a:rPr>
              <a:t>API</a:t>
            </a:r>
            <a:endParaRPr lang="ko-KR" altLang="en-US" sz="1600" b="1" dirty="0">
              <a:solidFill>
                <a:srgbClr val="434343"/>
              </a:solidFill>
            </a:endParaRPr>
          </a:p>
        </p:txBody>
      </p:sp>
      <p:sp>
        <p:nvSpPr>
          <p:cNvPr id="5" name="Google Shape;134;p25">
            <a:extLst>
              <a:ext uri="{FF2B5EF4-FFF2-40B4-BE49-F238E27FC236}">
                <a16:creationId xmlns:a16="http://schemas.microsoft.com/office/drawing/2014/main" id="{04BD4448-23B0-6A1C-4ACF-738EB2D194A6}"/>
              </a:ext>
            </a:extLst>
          </p:cNvPr>
          <p:cNvSpPr/>
          <p:nvPr/>
        </p:nvSpPr>
        <p:spPr>
          <a:xfrm>
            <a:off x="237006" y="1904882"/>
            <a:ext cx="2230298" cy="428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b="1" dirty="0">
                <a:solidFill>
                  <a:srgbClr val="434343"/>
                </a:solidFill>
              </a:rPr>
              <a:t>Request Parameters</a:t>
            </a:r>
            <a:endParaRPr lang="ko-KR" altLang="en-US" b="1" dirty="0">
              <a:solidFill>
                <a:srgbClr val="434343"/>
              </a:solidFill>
            </a:endParaRPr>
          </a:p>
        </p:txBody>
      </p:sp>
      <p:graphicFrame>
        <p:nvGraphicFramePr>
          <p:cNvPr id="8" name="Google Shape;139;p26">
            <a:extLst>
              <a:ext uri="{FF2B5EF4-FFF2-40B4-BE49-F238E27FC236}">
                <a16:creationId xmlns:a16="http://schemas.microsoft.com/office/drawing/2014/main" id="{E5F4B4D8-B55A-2F50-1EED-18F25B8770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9707099"/>
              </p:ext>
            </p:extLst>
          </p:nvPr>
        </p:nvGraphicFramePr>
        <p:xfrm>
          <a:off x="285750" y="2281168"/>
          <a:ext cx="6172200" cy="874647"/>
        </p:xfrm>
        <a:graphic>
          <a:graphicData uri="http://schemas.openxmlformats.org/drawingml/2006/table">
            <a:tbl>
              <a:tblPr>
                <a:noFill/>
                <a:tableStyleId>{7FD4DBA2-D690-4931-96DE-4165222FC9CA}</a:tableStyleId>
              </a:tblPr>
              <a:tblGrid>
                <a:gridCol w="979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8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88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930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Name</a:t>
                      </a:r>
                      <a:endParaRPr sz="900" dirty="0"/>
                    </a:p>
                  </a:txBody>
                  <a:tcPr marL="36000" marR="36000" marT="40000" marB="4000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900" dirty="0"/>
                        <a:t>Desc</a:t>
                      </a:r>
                      <a:endParaRPr sz="900" dirty="0"/>
                    </a:p>
                  </a:txBody>
                  <a:tcPr marL="36000" marR="36000" marT="40000" marB="4000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900" dirty="0"/>
                        <a:t>Type</a:t>
                      </a:r>
                      <a:endParaRPr sz="900" dirty="0"/>
                    </a:p>
                  </a:txBody>
                  <a:tcPr marL="36000" marR="36000" marT="40000" marB="4000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900" dirty="0"/>
                        <a:t>Note</a:t>
                      </a:r>
                    </a:p>
                  </a:txBody>
                  <a:tcPr marL="36000" marR="36000" marT="40000" marB="40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0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month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/>
                        <a:t>검색 월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number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36000" marR="36000" marT="40000" marB="40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0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dept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/>
                        <a:t>검색 부서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string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/>
                        <a:t>부서 존재 하지 않을 시 </a:t>
                      </a:r>
                      <a:r>
                        <a:rPr lang="en-US" altLang="ko-KR" sz="900" dirty="0"/>
                        <a:t>Error </a:t>
                      </a:r>
                      <a:r>
                        <a:rPr lang="ko-KR" altLang="en-US" sz="900" dirty="0"/>
                        <a:t>처리</a:t>
                      </a:r>
                      <a:endParaRPr sz="900" dirty="0"/>
                    </a:p>
                  </a:txBody>
                  <a:tcPr marL="36000" marR="36000" marT="40000" marB="40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55012283"/>
                  </a:ext>
                </a:extLst>
              </a:tr>
            </a:tbl>
          </a:graphicData>
        </a:graphic>
      </p:graphicFrame>
      <p:sp>
        <p:nvSpPr>
          <p:cNvPr id="9" name="Google Shape;134;p25">
            <a:extLst>
              <a:ext uri="{FF2B5EF4-FFF2-40B4-BE49-F238E27FC236}">
                <a16:creationId xmlns:a16="http://schemas.microsoft.com/office/drawing/2014/main" id="{DD6534CE-B440-B7F7-E374-03C5A01ABD7C}"/>
              </a:ext>
            </a:extLst>
          </p:cNvPr>
          <p:cNvSpPr/>
          <p:nvPr/>
        </p:nvSpPr>
        <p:spPr>
          <a:xfrm>
            <a:off x="237006" y="593622"/>
            <a:ext cx="7172787" cy="428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dirty="0">
                <a:solidFill>
                  <a:srgbClr val="434343"/>
                </a:solidFill>
              </a:rPr>
              <a:t>-  </a:t>
            </a:r>
            <a:r>
              <a:rPr lang="ko-KR" altLang="en-US" dirty="0">
                <a:solidFill>
                  <a:srgbClr val="434343"/>
                </a:solidFill>
              </a:rPr>
              <a:t>해당 부서의 해당 년도 </a:t>
            </a:r>
            <a:r>
              <a:rPr lang="en-US" altLang="ko-KR" dirty="0">
                <a:solidFill>
                  <a:srgbClr val="434343"/>
                </a:solidFill>
              </a:rPr>
              <a:t>1</a:t>
            </a:r>
            <a:r>
              <a:rPr lang="ko-KR" altLang="en-US" dirty="0">
                <a:solidFill>
                  <a:srgbClr val="434343"/>
                </a:solidFill>
              </a:rPr>
              <a:t>년간 로그인 한 사용자의 수 정보 제공</a:t>
            </a:r>
          </a:p>
        </p:txBody>
      </p:sp>
      <p:sp>
        <p:nvSpPr>
          <p:cNvPr id="10" name="Google Shape;134;p25">
            <a:extLst>
              <a:ext uri="{FF2B5EF4-FFF2-40B4-BE49-F238E27FC236}">
                <a16:creationId xmlns:a16="http://schemas.microsoft.com/office/drawing/2014/main" id="{24ABB545-3C65-EFE5-33C3-1588905C8E7F}"/>
              </a:ext>
            </a:extLst>
          </p:cNvPr>
          <p:cNvSpPr/>
          <p:nvPr/>
        </p:nvSpPr>
        <p:spPr>
          <a:xfrm>
            <a:off x="237007" y="1074432"/>
            <a:ext cx="3948740" cy="428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ko-KR" altLang="en-US" b="1" dirty="0">
                <a:solidFill>
                  <a:srgbClr val="434343"/>
                </a:solidFill>
              </a:rPr>
              <a:t>요청 </a:t>
            </a:r>
            <a:r>
              <a:rPr lang="en-US" altLang="ko-KR" b="1" dirty="0" err="1">
                <a:solidFill>
                  <a:srgbClr val="434343"/>
                </a:solidFill>
              </a:rPr>
              <a:t>Url</a:t>
            </a:r>
            <a:endParaRPr lang="ko-KR" altLang="en-US" b="1" dirty="0">
              <a:solidFill>
                <a:srgbClr val="434343"/>
              </a:solidFill>
            </a:endParaRPr>
          </a:p>
        </p:txBody>
      </p:sp>
      <p:sp>
        <p:nvSpPr>
          <p:cNvPr id="11" name="Google Shape;134;p25">
            <a:extLst>
              <a:ext uri="{FF2B5EF4-FFF2-40B4-BE49-F238E27FC236}">
                <a16:creationId xmlns:a16="http://schemas.microsoft.com/office/drawing/2014/main" id="{75729F3F-CB60-3E99-378F-E3FE38FBF09E}"/>
              </a:ext>
            </a:extLst>
          </p:cNvPr>
          <p:cNvSpPr/>
          <p:nvPr/>
        </p:nvSpPr>
        <p:spPr>
          <a:xfrm>
            <a:off x="237006" y="1463526"/>
            <a:ext cx="6773393" cy="428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dirty="0">
                <a:solidFill>
                  <a:srgbClr val="434343"/>
                </a:solidFill>
              </a:rPr>
              <a:t>-  http://localhost:8080/statistic-month-with-dept?params(key=value)</a:t>
            </a:r>
          </a:p>
          <a:p>
            <a:pPr marL="87312" indent="-87312">
              <a:buClr>
                <a:srgbClr val="FF0000"/>
              </a:buClr>
              <a:buSzPts val="1600"/>
            </a:pPr>
            <a:r>
              <a:rPr lang="en-US" altLang="ko-KR" dirty="0">
                <a:solidFill>
                  <a:srgbClr val="434343"/>
                </a:solidFill>
              </a:rPr>
              <a:t>Ex)</a:t>
            </a:r>
            <a:r>
              <a:rPr lang="ko-KR" altLang="en-US" dirty="0">
                <a:solidFill>
                  <a:srgbClr val="434343"/>
                </a:solidFill>
              </a:rPr>
              <a:t> </a:t>
            </a:r>
            <a:r>
              <a:rPr lang="en-US" altLang="ko-KR" dirty="0">
                <a:solidFill>
                  <a:srgbClr val="434343"/>
                </a:solidFill>
              </a:rPr>
              <a:t>-</a:t>
            </a:r>
            <a:r>
              <a:rPr lang="ko-KR" altLang="en-US" dirty="0">
                <a:solidFill>
                  <a:srgbClr val="434343"/>
                </a:solidFill>
              </a:rPr>
              <a:t> </a:t>
            </a:r>
            <a:r>
              <a:rPr lang="en-US" altLang="ko-KR" dirty="0">
                <a:solidFill>
                  <a:srgbClr val="434343"/>
                </a:solidFill>
              </a:rPr>
              <a:t>http://localhost:8080/statistic-month-with-dept?month=08&amp;part=marketing</a:t>
            </a:r>
          </a:p>
        </p:txBody>
      </p:sp>
      <p:sp>
        <p:nvSpPr>
          <p:cNvPr id="4" name="Google Shape;134;p25">
            <a:extLst>
              <a:ext uri="{FF2B5EF4-FFF2-40B4-BE49-F238E27FC236}">
                <a16:creationId xmlns:a16="http://schemas.microsoft.com/office/drawing/2014/main" id="{EAA79430-A740-471A-483B-6ACD64B8F846}"/>
              </a:ext>
            </a:extLst>
          </p:cNvPr>
          <p:cNvSpPr/>
          <p:nvPr/>
        </p:nvSpPr>
        <p:spPr>
          <a:xfrm>
            <a:off x="237006" y="3242806"/>
            <a:ext cx="5385768" cy="22087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800" dirty="0">
                <a:solidFill>
                  <a:srgbClr val="434343"/>
                </a:solidFill>
              </a:rPr>
              <a:t>{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800" dirty="0">
                <a:solidFill>
                  <a:srgbClr val="434343"/>
                </a:solidFill>
              </a:rPr>
              <a:t>       "</a:t>
            </a:r>
            <a:r>
              <a:rPr lang="en-US" altLang="ko-KR" sz="1800" dirty="0" err="1">
                <a:solidFill>
                  <a:srgbClr val="434343"/>
                </a:solidFill>
              </a:rPr>
              <a:t>totCnt</a:t>
            </a:r>
            <a:r>
              <a:rPr lang="en-US" altLang="ko-KR" sz="1800" dirty="0">
                <a:solidFill>
                  <a:srgbClr val="434343"/>
                </a:solidFill>
              </a:rPr>
              <a:t>": 3,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800" dirty="0">
                <a:solidFill>
                  <a:srgbClr val="434343"/>
                </a:solidFill>
              </a:rPr>
              <a:t>       “month”: 8,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800" dirty="0">
                <a:solidFill>
                  <a:srgbClr val="434343"/>
                </a:solidFill>
              </a:rPr>
              <a:t>       “dept": “marketing”,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800" dirty="0">
                <a:solidFill>
                  <a:srgbClr val="434343"/>
                </a:solidFill>
              </a:rPr>
              <a:t>       “</a:t>
            </a:r>
            <a:r>
              <a:rPr lang="en-US" altLang="ko-KR" sz="1800" dirty="0" err="1">
                <a:solidFill>
                  <a:srgbClr val="434343"/>
                </a:solidFill>
              </a:rPr>
              <a:t>is_success”:true</a:t>
            </a:r>
            <a:endParaRPr lang="en-US" altLang="ko-KR" sz="1800" dirty="0">
              <a:solidFill>
                <a:srgbClr val="434343"/>
              </a:solidFill>
            </a:endParaRP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800" dirty="0">
                <a:solidFill>
                  <a:srgbClr val="434343"/>
                </a:solidFill>
              </a:rPr>
              <a:t> 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800" dirty="0">
                <a:solidFill>
                  <a:srgbClr val="434343"/>
                </a:solidFill>
              </a:rPr>
              <a:t> }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endParaRPr lang="ko-KR" altLang="en-US" sz="1000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115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B2BB45D-AC29-6F7B-6FEC-4F54CF2227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7</a:t>
            </a:fld>
            <a:endParaRPr lang="ko" altLang="en-US"/>
          </a:p>
        </p:txBody>
      </p:sp>
      <p:sp>
        <p:nvSpPr>
          <p:cNvPr id="3" name="Google Shape;134;p25">
            <a:extLst>
              <a:ext uri="{FF2B5EF4-FFF2-40B4-BE49-F238E27FC236}">
                <a16:creationId xmlns:a16="http://schemas.microsoft.com/office/drawing/2014/main" id="{E1457239-4511-B9C0-AC42-B61264C3FDB3}"/>
              </a:ext>
            </a:extLst>
          </p:cNvPr>
          <p:cNvSpPr/>
          <p:nvPr/>
        </p:nvSpPr>
        <p:spPr>
          <a:xfrm>
            <a:off x="181826" y="131127"/>
            <a:ext cx="3948740" cy="428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ko-KR" altLang="en-US" sz="1600" b="1" dirty="0">
                <a:solidFill>
                  <a:srgbClr val="434343"/>
                </a:solidFill>
              </a:rPr>
              <a:t>하루 평균 로그인 요청 수 </a:t>
            </a:r>
            <a:r>
              <a:rPr lang="en-US" altLang="ko-KR" sz="1600" b="1" dirty="0">
                <a:solidFill>
                  <a:srgbClr val="434343"/>
                </a:solidFill>
              </a:rPr>
              <a:t>API</a:t>
            </a:r>
            <a:r>
              <a:rPr lang="ko-KR" altLang="en-US" sz="1600" b="1" dirty="0">
                <a:solidFill>
                  <a:srgbClr val="434343"/>
                </a:solidFill>
              </a:rPr>
              <a:t> </a:t>
            </a:r>
          </a:p>
        </p:txBody>
      </p:sp>
      <p:sp>
        <p:nvSpPr>
          <p:cNvPr id="9" name="Google Shape;134;p25">
            <a:extLst>
              <a:ext uri="{FF2B5EF4-FFF2-40B4-BE49-F238E27FC236}">
                <a16:creationId xmlns:a16="http://schemas.microsoft.com/office/drawing/2014/main" id="{DD6534CE-B440-B7F7-E374-03C5A01ABD7C}"/>
              </a:ext>
            </a:extLst>
          </p:cNvPr>
          <p:cNvSpPr/>
          <p:nvPr/>
        </p:nvSpPr>
        <p:spPr>
          <a:xfrm>
            <a:off x="237006" y="593622"/>
            <a:ext cx="7172787" cy="428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dirty="0">
                <a:solidFill>
                  <a:srgbClr val="434343"/>
                </a:solidFill>
              </a:rPr>
              <a:t>-  </a:t>
            </a:r>
            <a:r>
              <a:rPr lang="ko-KR" altLang="en-US" dirty="0">
                <a:solidFill>
                  <a:srgbClr val="434343"/>
                </a:solidFill>
              </a:rPr>
              <a:t>일일 로그인 요청 수의 평균 제공</a:t>
            </a:r>
          </a:p>
        </p:txBody>
      </p:sp>
      <p:sp>
        <p:nvSpPr>
          <p:cNvPr id="10" name="Google Shape;134;p25">
            <a:extLst>
              <a:ext uri="{FF2B5EF4-FFF2-40B4-BE49-F238E27FC236}">
                <a16:creationId xmlns:a16="http://schemas.microsoft.com/office/drawing/2014/main" id="{24ABB545-3C65-EFE5-33C3-1588905C8E7F}"/>
              </a:ext>
            </a:extLst>
          </p:cNvPr>
          <p:cNvSpPr/>
          <p:nvPr/>
        </p:nvSpPr>
        <p:spPr>
          <a:xfrm>
            <a:off x="237007" y="1074432"/>
            <a:ext cx="3948740" cy="428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ko-KR" altLang="en-US" b="1" dirty="0">
                <a:solidFill>
                  <a:srgbClr val="434343"/>
                </a:solidFill>
              </a:rPr>
              <a:t>요청 </a:t>
            </a:r>
            <a:r>
              <a:rPr lang="en-US" altLang="ko-KR" b="1" dirty="0" err="1">
                <a:solidFill>
                  <a:srgbClr val="434343"/>
                </a:solidFill>
              </a:rPr>
              <a:t>Url</a:t>
            </a:r>
            <a:endParaRPr lang="ko-KR" altLang="en-US" b="1" dirty="0">
              <a:solidFill>
                <a:srgbClr val="434343"/>
              </a:solidFill>
            </a:endParaRPr>
          </a:p>
        </p:txBody>
      </p:sp>
      <p:sp>
        <p:nvSpPr>
          <p:cNvPr id="11" name="Google Shape;134;p25">
            <a:extLst>
              <a:ext uri="{FF2B5EF4-FFF2-40B4-BE49-F238E27FC236}">
                <a16:creationId xmlns:a16="http://schemas.microsoft.com/office/drawing/2014/main" id="{75729F3F-CB60-3E99-378F-E3FE38FBF09E}"/>
              </a:ext>
            </a:extLst>
          </p:cNvPr>
          <p:cNvSpPr/>
          <p:nvPr/>
        </p:nvSpPr>
        <p:spPr>
          <a:xfrm>
            <a:off x="237006" y="1463526"/>
            <a:ext cx="6773393" cy="428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dirty="0">
                <a:solidFill>
                  <a:srgbClr val="434343"/>
                </a:solidFill>
              </a:rPr>
              <a:t>-  http://localhost:8080/statistic-date-avg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dirty="0">
                <a:solidFill>
                  <a:srgbClr val="434343"/>
                </a:solidFill>
              </a:rPr>
              <a:t>Ex)</a:t>
            </a:r>
            <a:r>
              <a:rPr lang="ko-KR" altLang="en-US" dirty="0">
                <a:solidFill>
                  <a:srgbClr val="434343"/>
                </a:solidFill>
              </a:rPr>
              <a:t> </a:t>
            </a:r>
            <a:r>
              <a:rPr lang="en-US" altLang="ko-KR" dirty="0">
                <a:solidFill>
                  <a:srgbClr val="434343"/>
                </a:solidFill>
              </a:rPr>
              <a:t>-</a:t>
            </a:r>
            <a:r>
              <a:rPr lang="ko-KR" altLang="en-US" dirty="0">
                <a:solidFill>
                  <a:srgbClr val="434343"/>
                </a:solidFill>
              </a:rPr>
              <a:t> </a:t>
            </a:r>
            <a:r>
              <a:rPr lang="en-US" altLang="ko-KR" dirty="0">
                <a:solidFill>
                  <a:srgbClr val="434343"/>
                </a:solidFill>
              </a:rPr>
              <a:t>http://localhost:8080/statistic-date-avg</a:t>
            </a:r>
          </a:p>
        </p:txBody>
      </p:sp>
      <p:sp>
        <p:nvSpPr>
          <p:cNvPr id="4" name="Google Shape;134;p25">
            <a:extLst>
              <a:ext uri="{FF2B5EF4-FFF2-40B4-BE49-F238E27FC236}">
                <a16:creationId xmlns:a16="http://schemas.microsoft.com/office/drawing/2014/main" id="{E2C96090-3052-85E1-B210-D8CA62E43CFC}"/>
              </a:ext>
            </a:extLst>
          </p:cNvPr>
          <p:cNvSpPr/>
          <p:nvPr/>
        </p:nvSpPr>
        <p:spPr>
          <a:xfrm>
            <a:off x="237005" y="1892074"/>
            <a:ext cx="5385768" cy="22087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800" dirty="0">
                <a:solidFill>
                  <a:srgbClr val="434343"/>
                </a:solidFill>
              </a:rPr>
              <a:t>{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800" dirty="0">
                <a:solidFill>
                  <a:srgbClr val="434343"/>
                </a:solidFill>
              </a:rPr>
              <a:t>       “average": “2.5000 </a:t>
            </a:r>
            <a:r>
              <a:rPr lang="ko-KR" altLang="en-US" sz="1800" dirty="0">
                <a:solidFill>
                  <a:srgbClr val="434343"/>
                </a:solidFill>
              </a:rPr>
              <a:t>회</a:t>
            </a:r>
            <a:r>
              <a:rPr lang="en-US" altLang="ko-KR" sz="1800" dirty="0">
                <a:solidFill>
                  <a:srgbClr val="434343"/>
                </a:solidFill>
              </a:rPr>
              <a:t>”,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800" dirty="0">
                <a:solidFill>
                  <a:srgbClr val="434343"/>
                </a:solidFill>
              </a:rPr>
              <a:t>       “</a:t>
            </a:r>
            <a:r>
              <a:rPr lang="en-US" altLang="ko-KR" sz="1800" dirty="0" err="1">
                <a:solidFill>
                  <a:srgbClr val="434343"/>
                </a:solidFill>
              </a:rPr>
              <a:t>is_success”:true</a:t>
            </a:r>
            <a:endParaRPr lang="en-US" altLang="ko-KR" sz="1800" dirty="0">
              <a:solidFill>
                <a:srgbClr val="434343"/>
              </a:solidFill>
            </a:endParaRP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800" dirty="0">
                <a:solidFill>
                  <a:srgbClr val="434343"/>
                </a:solidFill>
              </a:rPr>
              <a:t> 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800" dirty="0">
                <a:solidFill>
                  <a:srgbClr val="434343"/>
                </a:solidFill>
              </a:rPr>
              <a:t> }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endParaRPr lang="ko-KR" altLang="en-US" sz="1000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22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B2BB45D-AC29-6F7B-6FEC-4F54CF2227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8</a:t>
            </a:fld>
            <a:endParaRPr lang="ko" altLang="en-US"/>
          </a:p>
        </p:txBody>
      </p:sp>
      <p:sp>
        <p:nvSpPr>
          <p:cNvPr id="3" name="Google Shape;134;p25">
            <a:extLst>
              <a:ext uri="{FF2B5EF4-FFF2-40B4-BE49-F238E27FC236}">
                <a16:creationId xmlns:a16="http://schemas.microsoft.com/office/drawing/2014/main" id="{E1457239-4511-B9C0-AC42-B61264C3FDB3}"/>
              </a:ext>
            </a:extLst>
          </p:cNvPr>
          <p:cNvSpPr/>
          <p:nvPr/>
        </p:nvSpPr>
        <p:spPr>
          <a:xfrm>
            <a:off x="181826" y="131127"/>
            <a:ext cx="3948740" cy="428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ko-KR" altLang="en-US" sz="1600" b="1" dirty="0">
                <a:solidFill>
                  <a:srgbClr val="434343"/>
                </a:solidFill>
              </a:rPr>
              <a:t>휴일 제외 로그인 수 </a:t>
            </a:r>
            <a:r>
              <a:rPr lang="en-US" altLang="ko-KR" sz="1600" b="1" dirty="0">
                <a:solidFill>
                  <a:srgbClr val="434343"/>
                </a:solidFill>
              </a:rPr>
              <a:t>API</a:t>
            </a:r>
            <a:endParaRPr lang="ko-KR" altLang="en-US" sz="1600" b="1" dirty="0">
              <a:solidFill>
                <a:srgbClr val="434343"/>
              </a:solidFill>
            </a:endParaRPr>
          </a:p>
        </p:txBody>
      </p:sp>
      <p:sp>
        <p:nvSpPr>
          <p:cNvPr id="9" name="Google Shape;134;p25">
            <a:extLst>
              <a:ext uri="{FF2B5EF4-FFF2-40B4-BE49-F238E27FC236}">
                <a16:creationId xmlns:a16="http://schemas.microsoft.com/office/drawing/2014/main" id="{DD6534CE-B440-B7F7-E374-03C5A01ABD7C}"/>
              </a:ext>
            </a:extLst>
          </p:cNvPr>
          <p:cNvSpPr/>
          <p:nvPr/>
        </p:nvSpPr>
        <p:spPr>
          <a:xfrm>
            <a:off x="237006" y="593622"/>
            <a:ext cx="7172787" cy="428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dirty="0">
                <a:solidFill>
                  <a:srgbClr val="434343"/>
                </a:solidFill>
              </a:rPr>
              <a:t>-  </a:t>
            </a:r>
            <a:r>
              <a:rPr lang="ko-KR" altLang="en-US" dirty="0">
                <a:solidFill>
                  <a:srgbClr val="434343"/>
                </a:solidFill>
              </a:rPr>
              <a:t>휴일</a:t>
            </a:r>
            <a:r>
              <a:rPr lang="en-US" altLang="ko-KR" dirty="0">
                <a:solidFill>
                  <a:srgbClr val="434343"/>
                </a:solidFill>
              </a:rPr>
              <a:t>, </a:t>
            </a:r>
            <a:r>
              <a:rPr lang="ko-KR" altLang="en-US" dirty="0">
                <a:solidFill>
                  <a:srgbClr val="434343"/>
                </a:solidFill>
              </a:rPr>
              <a:t>공휴일을 제외한 총 로그인 수 제공</a:t>
            </a:r>
          </a:p>
        </p:txBody>
      </p:sp>
      <p:sp>
        <p:nvSpPr>
          <p:cNvPr id="10" name="Google Shape;134;p25">
            <a:extLst>
              <a:ext uri="{FF2B5EF4-FFF2-40B4-BE49-F238E27FC236}">
                <a16:creationId xmlns:a16="http://schemas.microsoft.com/office/drawing/2014/main" id="{24ABB545-3C65-EFE5-33C3-1588905C8E7F}"/>
              </a:ext>
            </a:extLst>
          </p:cNvPr>
          <p:cNvSpPr/>
          <p:nvPr/>
        </p:nvSpPr>
        <p:spPr>
          <a:xfrm>
            <a:off x="237007" y="1074432"/>
            <a:ext cx="3948740" cy="428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ko-KR" altLang="en-US" b="1" dirty="0">
                <a:solidFill>
                  <a:srgbClr val="434343"/>
                </a:solidFill>
              </a:rPr>
              <a:t>요청 </a:t>
            </a:r>
            <a:r>
              <a:rPr lang="en-US" altLang="ko-KR" b="1" dirty="0" err="1">
                <a:solidFill>
                  <a:srgbClr val="434343"/>
                </a:solidFill>
              </a:rPr>
              <a:t>Url</a:t>
            </a:r>
            <a:endParaRPr lang="ko-KR" altLang="en-US" b="1" dirty="0">
              <a:solidFill>
                <a:srgbClr val="434343"/>
              </a:solidFill>
            </a:endParaRPr>
          </a:p>
        </p:txBody>
      </p:sp>
      <p:sp>
        <p:nvSpPr>
          <p:cNvPr id="11" name="Google Shape;134;p25">
            <a:extLst>
              <a:ext uri="{FF2B5EF4-FFF2-40B4-BE49-F238E27FC236}">
                <a16:creationId xmlns:a16="http://schemas.microsoft.com/office/drawing/2014/main" id="{75729F3F-CB60-3E99-378F-E3FE38FBF09E}"/>
              </a:ext>
            </a:extLst>
          </p:cNvPr>
          <p:cNvSpPr/>
          <p:nvPr/>
        </p:nvSpPr>
        <p:spPr>
          <a:xfrm>
            <a:off x="237006" y="1463526"/>
            <a:ext cx="6773393" cy="428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dirty="0">
                <a:solidFill>
                  <a:srgbClr val="434343"/>
                </a:solidFill>
              </a:rPr>
              <a:t>-  http://localhost:8080/statistic-date-except-holiday</a:t>
            </a:r>
          </a:p>
          <a:p>
            <a:pPr marL="87312" indent="-87312">
              <a:buClr>
                <a:srgbClr val="FF0000"/>
              </a:buClr>
              <a:buSzPts val="1600"/>
            </a:pPr>
            <a:r>
              <a:rPr lang="en-US" altLang="ko-KR" dirty="0">
                <a:solidFill>
                  <a:srgbClr val="434343"/>
                </a:solidFill>
              </a:rPr>
              <a:t>Ex)</a:t>
            </a:r>
            <a:r>
              <a:rPr lang="ko-KR" altLang="en-US" dirty="0">
                <a:solidFill>
                  <a:srgbClr val="434343"/>
                </a:solidFill>
              </a:rPr>
              <a:t> </a:t>
            </a:r>
            <a:r>
              <a:rPr lang="en-US" altLang="ko-KR" dirty="0">
                <a:solidFill>
                  <a:srgbClr val="434343"/>
                </a:solidFill>
              </a:rPr>
              <a:t>-</a:t>
            </a:r>
            <a:r>
              <a:rPr lang="ko-KR" altLang="en-US" dirty="0">
                <a:solidFill>
                  <a:srgbClr val="434343"/>
                </a:solidFill>
              </a:rPr>
              <a:t> </a:t>
            </a:r>
            <a:r>
              <a:rPr lang="en-US" altLang="ko-KR" dirty="0">
                <a:solidFill>
                  <a:srgbClr val="434343"/>
                </a:solidFill>
              </a:rPr>
              <a:t>http://localhost:8080/statistic-date-except-holiday</a:t>
            </a:r>
          </a:p>
        </p:txBody>
      </p:sp>
      <p:sp>
        <p:nvSpPr>
          <p:cNvPr id="4" name="Google Shape;134;p25">
            <a:extLst>
              <a:ext uri="{FF2B5EF4-FFF2-40B4-BE49-F238E27FC236}">
                <a16:creationId xmlns:a16="http://schemas.microsoft.com/office/drawing/2014/main" id="{3A707148-A0B7-5CA1-6C2C-4BE11F37A9E8}"/>
              </a:ext>
            </a:extLst>
          </p:cNvPr>
          <p:cNvSpPr/>
          <p:nvPr/>
        </p:nvSpPr>
        <p:spPr>
          <a:xfrm>
            <a:off x="237005" y="1892074"/>
            <a:ext cx="5385768" cy="22087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800" dirty="0">
                <a:solidFill>
                  <a:srgbClr val="434343"/>
                </a:solidFill>
              </a:rPr>
              <a:t>{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800" dirty="0">
                <a:solidFill>
                  <a:srgbClr val="434343"/>
                </a:solidFill>
              </a:rPr>
              <a:t>       “</a:t>
            </a:r>
            <a:r>
              <a:rPr lang="en-US" altLang="ko-KR" sz="1800" dirty="0" err="1">
                <a:solidFill>
                  <a:srgbClr val="434343"/>
                </a:solidFill>
              </a:rPr>
              <a:t>totCnt</a:t>
            </a:r>
            <a:r>
              <a:rPr lang="en-US" altLang="ko-KR" sz="1800" dirty="0">
                <a:solidFill>
                  <a:srgbClr val="434343"/>
                </a:solidFill>
              </a:rPr>
              <a:t>": 5,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800" dirty="0">
                <a:solidFill>
                  <a:srgbClr val="434343"/>
                </a:solidFill>
              </a:rPr>
              <a:t>       “</a:t>
            </a:r>
            <a:r>
              <a:rPr lang="en-US" altLang="ko-KR" sz="1800" dirty="0" err="1">
                <a:solidFill>
                  <a:srgbClr val="434343"/>
                </a:solidFill>
              </a:rPr>
              <a:t>is_success”:true</a:t>
            </a:r>
            <a:endParaRPr lang="en-US" altLang="ko-KR" sz="1800" dirty="0">
              <a:solidFill>
                <a:srgbClr val="434343"/>
              </a:solidFill>
            </a:endParaRP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800" dirty="0">
                <a:solidFill>
                  <a:srgbClr val="434343"/>
                </a:solidFill>
              </a:rPr>
              <a:t> 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800" dirty="0">
                <a:solidFill>
                  <a:srgbClr val="434343"/>
                </a:solidFill>
              </a:rPr>
              <a:t> }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endParaRPr lang="ko-KR" altLang="en-US" sz="1000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511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597</Words>
  <Application>Microsoft Office PowerPoint</Application>
  <PresentationFormat>화면 슬라이드 쇼(16:10)</PresentationFormat>
  <Paragraphs>168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화면 설계서 Ver 1.0</dc:title>
  <cp:lastModifiedBy>서규범(2017152020)</cp:lastModifiedBy>
  <cp:revision>6</cp:revision>
  <dcterms:modified xsi:type="dcterms:W3CDTF">2022-11-15T17:07:03Z</dcterms:modified>
</cp:coreProperties>
</file>