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0" r:id="rId3"/>
    <p:sldId id="291" r:id="rId4"/>
    <p:sldId id="287" r:id="rId5"/>
    <p:sldId id="289" r:id="rId6"/>
    <p:sldId id="288" r:id="rId7"/>
    <p:sldId id="309" r:id="rId8"/>
    <p:sldId id="293" r:id="rId9"/>
    <p:sldId id="294" r:id="rId10"/>
    <p:sldId id="310" r:id="rId11"/>
    <p:sldId id="292" r:id="rId12"/>
    <p:sldId id="302" r:id="rId13"/>
    <p:sldId id="301" r:id="rId14"/>
    <p:sldId id="298" r:id="rId15"/>
    <p:sldId id="299" r:id="rId16"/>
    <p:sldId id="300" r:id="rId17"/>
    <p:sldId id="306" r:id="rId18"/>
    <p:sldId id="311" r:id="rId19"/>
    <p:sldId id="312" r:id="rId20"/>
    <p:sldId id="313" r:id="rId21"/>
    <p:sldId id="314" r:id="rId22"/>
    <p:sldId id="296" r:id="rId23"/>
    <p:sldId id="297" r:id="rId24"/>
    <p:sldId id="295" r:id="rId25"/>
    <p:sldId id="307" r:id="rId26"/>
    <p:sldId id="3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3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0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99A3-B4FC-4B00-B521-3D0EAD68E4D5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6%B4%EB%8F%84%EB%B9%84_%EC%9D%BC%EB%9F%AC%EC%8A%A4%ED%8A%B8%EB%A0%88%EC%9D%B4%ED%84%B0" TargetMode="External"/><Relationship Id="rId2" Type="http://schemas.openxmlformats.org/officeDocument/2006/relationships/hyperlink" Target="https://ko.wikipedia.org/wiki/X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ko.wikipedia.org/wiki/%EB%AC%B8%EC%84%9C_%ED%8E%B8%EC%A7%91%EA%B8%B0" TargetMode="External"/><Relationship Id="rId5" Type="http://schemas.openxmlformats.org/officeDocument/2006/relationships/hyperlink" Target="https://ko.wikipedia.org/wiki/%EB%A9%94%EB%AA%A8%EC%9E%A5_(%EC%86%8C%ED%94%84%ED%8A%B8%EC%9B%A8%EC%96%B4)" TargetMode="External"/><Relationship Id="rId4" Type="http://schemas.openxmlformats.org/officeDocument/2006/relationships/hyperlink" Target="https://ko.wikipedia.org/wiki/%EB%B2%A1%ED%84%B0_%EB%93%9C%EB%A1%9C%EC%9E%89_%ED%94%84%EB%A1%9C%EA%B7%B8%EB%9E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nodeMCU</a:t>
            </a:r>
            <a:r>
              <a:rPr lang="en-US" altLang="ko-KR" dirty="0" smtClean="0"/>
              <a:t> 3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WiFi</a:t>
            </a:r>
            <a:r>
              <a:rPr lang="en-US" altLang="ko-KR" dirty="0" smtClean="0"/>
              <a:t> 3 + </a:t>
            </a:r>
            <a:r>
              <a:rPr lang="en-US" altLang="ko-KR" dirty="0" err="1" smtClean="0"/>
              <a:t>mqtt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2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AdvancedWebServer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예제 </a:t>
            </a:r>
            <a:r>
              <a:rPr lang="en-US" altLang="ko-KR" sz="3200" b="1" dirty="0" smtClean="0"/>
              <a:t>(4)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88533"/>
            <a:ext cx="5181600" cy="523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void setup(void) {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(led, OUTPUT);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(led, 0);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Serial.begin</a:t>
            </a:r>
            <a:r>
              <a:rPr lang="en-US" altLang="ko-KR" sz="1200" dirty="0"/>
              <a:t>(115200);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WiFi.mode</a:t>
            </a:r>
            <a:r>
              <a:rPr lang="en-US" altLang="ko-KR" sz="1200" dirty="0"/>
              <a:t>(WIFI_STA);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WiFi.begin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ssid</a:t>
            </a:r>
            <a:r>
              <a:rPr lang="en-US" altLang="ko-KR" sz="1200" dirty="0"/>
              <a:t>, password);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("");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// Wait for connection</a:t>
            </a:r>
          </a:p>
          <a:p>
            <a:pPr marL="0" indent="0">
              <a:buNone/>
            </a:pPr>
            <a:r>
              <a:rPr lang="en-US" altLang="ko-KR" sz="1200" dirty="0"/>
              <a:t>  while (</a:t>
            </a:r>
            <a:r>
              <a:rPr lang="en-US" altLang="ko-KR" sz="1200" dirty="0" err="1"/>
              <a:t>WiFi.status</a:t>
            </a:r>
            <a:r>
              <a:rPr lang="en-US" altLang="ko-KR" sz="1200" dirty="0"/>
              <a:t>() != WL_CONNECTED) {</a:t>
            </a:r>
          </a:p>
          <a:p>
            <a:pPr marL="0" indent="0">
              <a:buNone/>
            </a:pPr>
            <a:r>
              <a:rPr lang="en-US" altLang="ko-KR" sz="1200" dirty="0"/>
              <a:t>    delay(500);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(".");</a:t>
            </a:r>
          </a:p>
          <a:p>
            <a:pPr marL="0" indent="0">
              <a:buNone/>
            </a:pPr>
            <a:r>
              <a:rPr lang="en-US" altLang="ko-KR" sz="1200" dirty="0"/>
              <a:t>  }</a:t>
            </a:r>
          </a:p>
          <a:p>
            <a:pPr marL="0" indent="0"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("");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("Connected to ");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ssid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("IP address: ");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WiFi.localIP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388533"/>
            <a:ext cx="5181600" cy="47884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if (</a:t>
            </a:r>
            <a:r>
              <a:rPr lang="en-US" altLang="ko-KR" dirty="0" err="1"/>
              <a:t>MDNS.begin</a:t>
            </a:r>
            <a:r>
              <a:rPr lang="en-US" altLang="ko-KR" dirty="0"/>
              <a:t>("esp8266"))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Serial.println</a:t>
            </a:r>
            <a:r>
              <a:rPr lang="en-US" altLang="ko-KR" dirty="0"/>
              <a:t>("MDNS responder started");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server.on</a:t>
            </a:r>
            <a:r>
              <a:rPr lang="en-US" altLang="ko-KR" dirty="0"/>
              <a:t>("/", </a:t>
            </a:r>
            <a:r>
              <a:rPr lang="en-US" altLang="ko-KR" dirty="0" err="1"/>
              <a:t>handleRoot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server.on</a:t>
            </a:r>
            <a:r>
              <a:rPr lang="en-US" altLang="ko-KR" dirty="0"/>
              <a:t>("/</a:t>
            </a:r>
            <a:r>
              <a:rPr lang="en-US" altLang="ko-KR" dirty="0" err="1"/>
              <a:t>test.svg</a:t>
            </a:r>
            <a:r>
              <a:rPr lang="en-US" altLang="ko-KR" dirty="0"/>
              <a:t>", </a:t>
            </a:r>
            <a:r>
              <a:rPr lang="en-US" altLang="ko-KR" dirty="0" err="1"/>
              <a:t>drawGraph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server.on</a:t>
            </a:r>
            <a:r>
              <a:rPr lang="en-US" altLang="ko-KR" dirty="0"/>
              <a:t>("/inline", []()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server.send</a:t>
            </a:r>
            <a:r>
              <a:rPr lang="en-US" altLang="ko-KR" dirty="0"/>
              <a:t>(200, "text/plain", "this works as well");</a:t>
            </a:r>
          </a:p>
          <a:p>
            <a:pPr marL="0" indent="0">
              <a:buNone/>
            </a:pPr>
            <a:r>
              <a:rPr lang="en-US" altLang="ko-KR" dirty="0"/>
              <a:t>  });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server.onNotFound</a:t>
            </a:r>
            <a:r>
              <a:rPr lang="en-US" altLang="ko-KR" dirty="0"/>
              <a:t>(</a:t>
            </a:r>
            <a:r>
              <a:rPr lang="en-US" altLang="ko-KR" dirty="0" err="1"/>
              <a:t>handleNotFound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server.begin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Serial.println</a:t>
            </a:r>
            <a:r>
              <a:rPr lang="en-US" altLang="ko-KR" dirty="0"/>
              <a:t>("HTTP server started");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loop(void)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server.handleClient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MDNS.update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4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/>
              <a:t>AdvancedWebServer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실행결과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크롬 앱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671" y="2702859"/>
            <a:ext cx="5878425" cy="2931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1" y="1196788"/>
            <a:ext cx="4447069" cy="54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8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mosquitto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다운로드 사이트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540" y="1175442"/>
            <a:ext cx="7068671" cy="547131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322786" y="5318234"/>
            <a:ext cx="2249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75228" y="2459421"/>
            <a:ext cx="237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및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0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8493"/>
            <a:ext cx="10515600" cy="818215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mosquitto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실행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발행과 구독 </a:t>
            </a:r>
            <a:r>
              <a:rPr lang="ko-KR" altLang="en-US" sz="3200" b="1" dirty="0" err="1" smtClean="0"/>
              <a:t>실행화면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8136" y="1473247"/>
            <a:ext cx="126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실행화면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251" y="2647614"/>
            <a:ext cx="23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발생</a:t>
            </a:r>
            <a:r>
              <a:rPr lang="en-US" altLang="ko-KR" dirty="0" smtClean="0"/>
              <a:t>(publish)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3470" y="5890616"/>
            <a:ext cx="23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구독</a:t>
            </a:r>
            <a:r>
              <a:rPr lang="en-US" altLang="ko-KR" dirty="0" smtClean="0"/>
              <a:t>(subscribe)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19" y="1317381"/>
            <a:ext cx="6119976" cy="3580456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317" y="3196948"/>
            <a:ext cx="5831058" cy="1869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352" y="4920029"/>
            <a:ext cx="59817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 </a:t>
            </a:r>
            <a:r>
              <a:rPr lang="en-US" altLang="ko-KR" sz="3600" b="1" dirty="0" err="1" smtClean="0"/>
              <a:t>mqtt</a:t>
            </a:r>
            <a:r>
              <a:rPr lang="en-US" altLang="ko-KR" sz="3600" b="1" dirty="0" smtClean="0"/>
              <a:t> client </a:t>
            </a:r>
            <a:r>
              <a:rPr lang="ko-KR" altLang="en-US" sz="3600" b="1" dirty="0" smtClean="0"/>
              <a:t>앱</a:t>
            </a:r>
            <a:endParaRPr lang="ko-KR" altLang="en-US" sz="36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2" y="1537680"/>
            <a:ext cx="4697301" cy="39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연결 </a:t>
            </a:r>
            <a:r>
              <a:rPr lang="en-US" altLang="ko-KR" sz="3200" b="1" dirty="0" smtClean="0"/>
              <a:t>Brokers </a:t>
            </a:r>
            <a:r>
              <a:rPr lang="ko-KR" altLang="en-US" sz="3200" b="1" dirty="0" smtClean="0"/>
              <a:t>설정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476" y="1341529"/>
            <a:ext cx="2503810" cy="536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70" y="520514"/>
            <a:ext cx="2950746" cy="63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7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메시지 화면과 </a:t>
            </a:r>
            <a:r>
              <a:rPr lang="ko-KR" altLang="en-US" sz="3200" b="1" dirty="0" err="1" smtClean="0"/>
              <a:t>토픽화면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142" y="1158223"/>
            <a:ext cx="2420034" cy="5216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064" y="1127302"/>
            <a:ext cx="2432736" cy="5239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502" y="1087131"/>
            <a:ext cx="2512580" cy="54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/>
              <a:t>PubSubClient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라이브러리 설치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아두이노의</a:t>
            </a:r>
            <a:r>
              <a:rPr lang="ko-KR" altLang="en-US" sz="2400" dirty="0"/>
              <a:t> 프로그램에서 </a:t>
            </a:r>
            <a:r>
              <a:rPr lang="ko-KR" altLang="en-US" sz="2400" dirty="0" smtClean="0"/>
              <a:t>툴 메뉴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라이브러리 </a:t>
            </a:r>
            <a:r>
              <a:rPr lang="ko-KR" altLang="en-US" sz="2400" dirty="0"/>
              <a:t>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86" y="2091230"/>
            <a:ext cx="7467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9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Mqtt-esp8266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(1)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85358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&lt;ESP8266WiFi.h&gt;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PubSubClient.h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 Update these with values suitable for your network.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char* </a:t>
            </a:r>
            <a:r>
              <a:rPr lang="en-US" altLang="ko-KR" dirty="0" err="1"/>
              <a:t>ssid</a:t>
            </a:r>
            <a:r>
              <a:rPr lang="en-US" altLang="ko-KR" dirty="0"/>
              <a:t> = "........";</a:t>
            </a:r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char* password = "........";</a:t>
            </a:r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char* </a:t>
            </a:r>
            <a:r>
              <a:rPr lang="en-US" altLang="ko-KR" dirty="0" err="1"/>
              <a:t>mqtt_server</a:t>
            </a:r>
            <a:r>
              <a:rPr lang="en-US" altLang="ko-KR" dirty="0"/>
              <a:t> = "</a:t>
            </a:r>
            <a:r>
              <a:rPr lang="en-US" altLang="ko-KR" sz="3200" dirty="0"/>
              <a:t>broker.mqtt-dashboard.com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WiFiClient</a:t>
            </a:r>
            <a:r>
              <a:rPr lang="en-US" altLang="ko-KR" dirty="0"/>
              <a:t> </a:t>
            </a:r>
            <a:r>
              <a:rPr lang="en-US" altLang="ko-KR" dirty="0" err="1"/>
              <a:t>espClient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PubSubClient</a:t>
            </a:r>
            <a:r>
              <a:rPr lang="en-US" altLang="ko-KR" dirty="0"/>
              <a:t> client(</a:t>
            </a:r>
            <a:r>
              <a:rPr lang="en-US" altLang="ko-KR" dirty="0" err="1"/>
              <a:t>espClient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unsigned long </a:t>
            </a:r>
            <a:r>
              <a:rPr lang="en-US" altLang="ko-KR" dirty="0" err="1"/>
              <a:t>lastMsg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#define MSG_BUFFER_SIZE	(50)</a:t>
            </a:r>
          </a:p>
          <a:p>
            <a:pPr marL="0" indent="0">
              <a:buNone/>
            </a:pPr>
            <a:r>
              <a:rPr lang="en-US" altLang="ko-KR" dirty="0"/>
              <a:t>char </a:t>
            </a:r>
            <a:r>
              <a:rPr lang="en-US" altLang="ko-KR" dirty="0" err="1"/>
              <a:t>msg</a:t>
            </a:r>
            <a:r>
              <a:rPr lang="en-US" altLang="ko-KR" dirty="0"/>
              <a:t>[MSG_BUFFER_SIZE];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value = 0;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804334"/>
            <a:ext cx="5181600" cy="53726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setup_wifi</a:t>
            </a:r>
            <a:r>
              <a:rPr lang="en-US" altLang="ko-KR" sz="1100" dirty="0"/>
              <a:t>() </a:t>
            </a:r>
            <a:r>
              <a:rPr lang="en-US" altLang="ko-KR" sz="1100" dirty="0" smtClean="0"/>
              <a:t>{</a:t>
            </a:r>
            <a:endParaRPr lang="en-US" altLang="ko-KR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delay(10);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// We start by connecting to a </a:t>
            </a:r>
            <a:r>
              <a:rPr lang="en-US" altLang="ko-KR" sz="1100" dirty="0" err="1"/>
              <a:t>WiFi</a:t>
            </a:r>
            <a:r>
              <a:rPr lang="en-US" altLang="ko-KR" sz="1100" dirty="0"/>
              <a:t> network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</a:t>
            </a:r>
            <a:r>
              <a:rPr lang="en-US" altLang="ko-KR" sz="1100" dirty="0"/>
              <a:t>("Connecting to 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ssid</a:t>
            </a:r>
            <a:r>
              <a:rPr lang="en-US" altLang="ko-KR" sz="11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WiFi.mode</a:t>
            </a:r>
            <a:r>
              <a:rPr lang="en-US" altLang="ko-KR" sz="1100" dirty="0"/>
              <a:t>(WIFI_STA);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WiFi.begin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ssid</a:t>
            </a:r>
            <a:r>
              <a:rPr lang="en-US" altLang="ko-KR" sz="1100" dirty="0"/>
              <a:t>, password);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while (</a:t>
            </a:r>
            <a:r>
              <a:rPr lang="en-US" altLang="ko-KR" sz="1100" dirty="0" err="1"/>
              <a:t>WiFi.status</a:t>
            </a:r>
            <a:r>
              <a:rPr lang="en-US" altLang="ko-KR" sz="1100" dirty="0"/>
              <a:t>() != WL_CONNECTED)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  delay(500);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Serial.print</a:t>
            </a:r>
            <a:r>
              <a:rPr lang="en-US" altLang="ko-KR" sz="1100" dirty="0"/>
              <a:t>(".");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randomSeed</a:t>
            </a:r>
            <a:r>
              <a:rPr lang="en-US" altLang="ko-KR" sz="1100" dirty="0"/>
              <a:t>(micros());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("");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WiFi</a:t>
            </a:r>
            <a:r>
              <a:rPr lang="en-US" altLang="ko-KR" sz="1100" dirty="0"/>
              <a:t> connected");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("IP address: 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Serial.println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WiFi.localIP</a:t>
            </a:r>
            <a:r>
              <a:rPr lang="en-US" altLang="ko-KR" sz="11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1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353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Mqtt-esp8266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236134"/>
            <a:ext cx="5181600" cy="53170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void callback(char* topic, byte* payload, unsigned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("Message arrived [");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(topic);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("] 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length;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((char)payload[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// Switch on the LED if an 1 was received as first character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if ((char)payload[0] == '1')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(BUILTIN_LED, LOW);   // Turn the LED on (Note that LOW is the voltage level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// but actually the LED is on; this is because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// it is active low on the ESP-01)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} else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(BUILTIN_LED, HIGH);  // Turn the LED off by making the voltage HIGH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584200"/>
            <a:ext cx="5181600" cy="55927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void reconnect()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// Loop until we're reconnected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while (!</a:t>
            </a:r>
            <a:r>
              <a:rPr lang="en-US" altLang="ko-KR" sz="1050" dirty="0" err="1"/>
              <a:t>client.connected</a:t>
            </a:r>
            <a:r>
              <a:rPr lang="en-US" altLang="ko-KR" sz="1050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Serial.print</a:t>
            </a:r>
            <a:r>
              <a:rPr lang="en-US" altLang="ko-KR" sz="1050" dirty="0"/>
              <a:t>("Attempting MQTT connection...");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// Create a random client ID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String </a:t>
            </a:r>
            <a:r>
              <a:rPr lang="en-US" altLang="ko-KR" sz="1050" dirty="0" err="1"/>
              <a:t>clientId</a:t>
            </a:r>
            <a:r>
              <a:rPr lang="en-US" altLang="ko-KR" sz="1050" dirty="0"/>
              <a:t> = "ESP8266Client-";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clientId</a:t>
            </a:r>
            <a:r>
              <a:rPr lang="en-US" altLang="ko-KR" sz="1050" dirty="0"/>
              <a:t> += String(random(0xffff), HEX);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// Attempt to connect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if (</a:t>
            </a:r>
            <a:r>
              <a:rPr lang="en-US" altLang="ko-KR" sz="1050" dirty="0" err="1"/>
              <a:t>client.connect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clientId.c_str</a:t>
            </a:r>
            <a:r>
              <a:rPr lang="en-US" altLang="ko-KR" sz="1050" dirty="0"/>
              <a:t>()))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</a:t>
            </a:r>
            <a:r>
              <a:rPr lang="en-US" altLang="ko-KR" sz="1050" dirty="0" err="1"/>
              <a:t>Serial.println</a:t>
            </a:r>
            <a:r>
              <a:rPr lang="en-US" altLang="ko-KR" sz="1050" dirty="0"/>
              <a:t>("connected");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// Once connected, publish an announcement...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</a:t>
            </a:r>
            <a:r>
              <a:rPr lang="en-US" altLang="ko-KR" sz="1050" dirty="0" err="1"/>
              <a:t>client.publish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outTopic</a:t>
            </a:r>
            <a:r>
              <a:rPr lang="en-US" altLang="ko-KR" sz="1050" dirty="0"/>
              <a:t>", "hello world");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// ... and </a:t>
            </a:r>
            <a:r>
              <a:rPr lang="en-US" altLang="ko-KR" sz="1050" dirty="0" err="1"/>
              <a:t>resubscribe</a:t>
            </a:r>
            <a:endParaRPr lang="en-US" altLang="ko-KR" sz="105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</a:t>
            </a:r>
            <a:r>
              <a:rPr lang="en-US" altLang="ko-KR" sz="1050" dirty="0" err="1"/>
              <a:t>client.subscribe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inTopic</a:t>
            </a:r>
            <a:r>
              <a:rPr lang="en-US" altLang="ko-KR" sz="1050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} else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</a:t>
            </a:r>
            <a:r>
              <a:rPr lang="en-US" altLang="ko-KR" sz="1050" dirty="0" err="1"/>
              <a:t>Serial.print</a:t>
            </a:r>
            <a:r>
              <a:rPr lang="en-US" altLang="ko-KR" sz="1050" dirty="0"/>
              <a:t>("failed, </a:t>
            </a:r>
            <a:r>
              <a:rPr lang="en-US" altLang="ko-KR" sz="1050" dirty="0" err="1"/>
              <a:t>rc</a:t>
            </a:r>
            <a:r>
              <a:rPr lang="en-US" altLang="ko-KR" sz="1050" dirty="0"/>
              <a:t>=");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</a:t>
            </a:r>
            <a:r>
              <a:rPr lang="en-US" altLang="ko-KR" sz="1050" dirty="0" err="1"/>
              <a:t>Serial.print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client.state</a:t>
            </a:r>
            <a:r>
              <a:rPr lang="en-US" altLang="ko-KR" sz="1050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</a:t>
            </a:r>
            <a:r>
              <a:rPr lang="en-US" altLang="ko-KR" sz="1050" dirty="0" err="1"/>
              <a:t>Serial.println</a:t>
            </a:r>
            <a:r>
              <a:rPr lang="en-US" altLang="ko-KR" sz="1050" dirty="0"/>
              <a:t>(" try again in 5 seconds");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// Wait 5 seconds before retrying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  delay(5000);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3677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HelloServerSecure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(1)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&lt;ESP8266WiFi.h&gt;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WiFiClient.h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&lt;ESP8266WebServerSecure.h&gt;</a:t>
            </a:r>
          </a:p>
          <a:p>
            <a:pPr marL="0" indent="0">
              <a:buNone/>
            </a:pPr>
            <a:r>
              <a:rPr lang="en-US" altLang="ko-KR" dirty="0"/>
              <a:t>#include &lt;ESP8266mDNS.h&gt;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en-US" altLang="ko-KR" dirty="0"/>
              <a:t> STASSID</a:t>
            </a:r>
          </a:p>
          <a:p>
            <a:pPr marL="0" indent="0">
              <a:buNone/>
            </a:pPr>
            <a:r>
              <a:rPr lang="en-US" altLang="ko-KR" dirty="0"/>
              <a:t>#define STASSID </a:t>
            </a:r>
            <a:r>
              <a:rPr lang="en-US" altLang="ko-KR" dirty="0" smtClean="0"/>
              <a:t>“********"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#define STAPSK  </a:t>
            </a:r>
            <a:r>
              <a:rPr lang="en-US" altLang="ko-KR" dirty="0" smtClean="0"/>
              <a:t>“*********"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endif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char* </a:t>
            </a:r>
            <a:r>
              <a:rPr lang="en-US" altLang="ko-KR" dirty="0" err="1"/>
              <a:t>ssid</a:t>
            </a:r>
            <a:r>
              <a:rPr lang="en-US" altLang="ko-KR" dirty="0"/>
              <a:t> = STASSID;</a:t>
            </a:r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char* password = STAPSK;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ESP8266WebServerSecure server(443);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85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46200"/>
            <a:ext cx="5181600" cy="48307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(BUILTIN_LED, OUTPUT);  </a:t>
            </a:r>
            <a:r>
              <a:rPr lang="en-US" altLang="ko-KR" sz="1400" dirty="0" smtClean="0"/>
              <a:t>/* </a:t>
            </a:r>
            <a:r>
              <a:rPr lang="en-US" altLang="ko-KR" sz="1400" dirty="0"/>
              <a:t>Initialize the BUILTIN_LED pin as an </a:t>
            </a:r>
            <a:r>
              <a:rPr lang="en-US" altLang="ko-KR" sz="1400" dirty="0" smtClean="0"/>
              <a:t>output */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(115200);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setup_wifi</a:t>
            </a:r>
            <a:r>
              <a:rPr lang="en-US" altLang="ko-KR" sz="14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client.setServer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mqtt_server</a:t>
            </a:r>
            <a:r>
              <a:rPr lang="en-US" altLang="ko-KR" sz="1400" dirty="0"/>
              <a:t>, 1883);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client.setCallback</a:t>
            </a:r>
            <a:r>
              <a:rPr lang="en-US" altLang="ko-KR" sz="1400" dirty="0"/>
              <a:t>(callback);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261533"/>
            <a:ext cx="5181600" cy="491543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void loop()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if (!</a:t>
            </a:r>
            <a:r>
              <a:rPr lang="en-US" altLang="ko-KR" dirty="0" err="1"/>
              <a:t>client.connected</a:t>
            </a:r>
            <a:r>
              <a:rPr lang="en-US" altLang="ko-KR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  reconnect();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client.loop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unsigned long now = </a:t>
            </a:r>
            <a:r>
              <a:rPr lang="en-US" altLang="ko-KR" dirty="0" err="1"/>
              <a:t>millis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if (now - </a:t>
            </a:r>
            <a:r>
              <a:rPr lang="en-US" altLang="ko-KR" dirty="0" err="1"/>
              <a:t>lastMsg</a:t>
            </a:r>
            <a:r>
              <a:rPr lang="en-US" altLang="ko-KR" dirty="0"/>
              <a:t> &gt; 2000)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lastMsg</a:t>
            </a:r>
            <a:r>
              <a:rPr lang="en-US" altLang="ko-KR" dirty="0"/>
              <a:t> = now;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  ++value;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snprintf</a:t>
            </a:r>
            <a:r>
              <a:rPr lang="en-US" altLang="ko-KR" dirty="0"/>
              <a:t> (</a:t>
            </a:r>
            <a:r>
              <a:rPr lang="en-US" altLang="ko-KR" dirty="0" err="1"/>
              <a:t>msg</a:t>
            </a:r>
            <a:r>
              <a:rPr lang="en-US" altLang="ko-KR" dirty="0"/>
              <a:t>, MSG_BUFFER_SIZE, "hello world #%</a:t>
            </a:r>
            <a:r>
              <a:rPr lang="en-US" altLang="ko-KR" dirty="0" err="1"/>
              <a:t>ld</a:t>
            </a:r>
            <a:r>
              <a:rPr lang="en-US" altLang="ko-KR" dirty="0"/>
              <a:t>", value);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</a:t>
            </a:r>
            <a:r>
              <a:rPr lang="en-US" altLang="ko-KR" dirty="0"/>
              <a:t>("Publish message: 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Serial.println</a:t>
            </a:r>
            <a:r>
              <a:rPr lang="en-US" altLang="ko-KR" dirty="0"/>
              <a:t>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client.publish</a:t>
            </a:r>
            <a:r>
              <a:rPr lang="en-US" altLang="ko-KR" dirty="0"/>
              <a:t>("</a:t>
            </a:r>
            <a:r>
              <a:rPr lang="en-US" altLang="ko-KR" dirty="0" err="1"/>
              <a:t>outTopic</a:t>
            </a:r>
            <a:r>
              <a:rPr lang="en-US" altLang="ko-KR" dirty="0"/>
              <a:t>", 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Mqtt-esp8266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(3)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304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81" y="1893966"/>
            <a:ext cx="8065552" cy="45491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EspMQTTClient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라이브러리 추가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545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SimpleMQTTClient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</a:t>
            </a:r>
            <a:r>
              <a:rPr lang="en-US" altLang="ko-KR" sz="3200" b="1" dirty="0" smtClean="0"/>
              <a:t>(1)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9625" y="1250576"/>
            <a:ext cx="5670176" cy="52174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"</a:t>
            </a:r>
            <a:r>
              <a:rPr lang="en-US" altLang="ko-KR" dirty="0" err="1"/>
              <a:t>EspMQTTClient.h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EspMQTTClient</a:t>
            </a:r>
            <a:r>
              <a:rPr lang="en-US" altLang="ko-KR" dirty="0"/>
              <a:t> client(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“*******",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“**********",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"202.31.243.6",  // MQTT Broker server </a:t>
            </a:r>
            <a:r>
              <a:rPr lang="en-US" altLang="ko-KR" dirty="0" err="1"/>
              <a:t>ip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"</a:t>
            </a:r>
            <a:r>
              <a:rPr lang="en-US" altLang="ko-KR" dirty="0" err="1"/>
              <a:t>MQTTUsername</a:t>
            </a:r>
            <a:r>
              <a:rPr lang="en-US" altLang="ko-KR" dirty="0"/>
              <a:t>",   // Can be omitted if not needed</a:t>
            </a:r>
          </a:p>
          <a:p>
            <a:pPr marL="0" indent="0">
              <a:buNone/>
            </a:pPr>
            <a:r>
              <a:rPr lang="en-US" altLang="ko-KR" dirty="0"/>
              <a:t>  "</a:t>
            </a:r>
            <a:r>
              <a:rPr lang="en-US" altLang="ko-KR" dirty="0" err="1"/>
              <a:t>MQTTPassword</a:t>
            </a:r>
            <a:r>
              <a:rPr lang="en-US" altLang="ko-KR" dirty="0"/>
              <a:t>",   // Can be omitted if not needed</a:t>
            </a:r>
          </a:p>
          <a:p>
            <a:pPr marL="0" indent="0">
              <a:buNone/>
            </a:pPr>
            <a:r>
              <a:rPr lang="en-US" altLang="ko-KR" dirty="0"/>
              <a:t>  "</a:t>
            </a:r>
            <a:r>
              <a:rPr lang="en-US" altLang="ko-KR" dirty="0" err="1"/>
              <a:t>hjcho</a:t>
            </a:r>
            <a:r>
              <a:rPr lang="en-US" altLang="ko-KR" dirty="0"/>
              <a:t>",     // Client name that uniquely identify your device</a:t>
            </a:r>
          </a:p>
          <a:p>
            <a:pPr marL="0" indent="0">
              <a:buNone/>
            </a:pPr>
            <a:r>
              <a:rPr lang="en-US" altLang="ko-KR" dirty="0"/>
              <a:t>  1883              // The MQTT port, default to 1883. this line can be omitted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(115200);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605118"/>
            <a:ext cx="5728447" cy="5571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 // </a:t>
            </a:r>
            <a:r>
              <a:rPr lang="en-US" altLang="ko-KR" sz="1400" dirty="0" err="1"/>
              <a:t>Optionnal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functionnalities</a:t>
            </a:r>
            <a:r>
              <a:rPr lang="en-US" altLang="ko-KR" sz="1400" dirty="0"/>
              <a:t> of </a:t>
            </a:r>
            <a:r>
              <a:rPr lang="en-US" altLang="ko-KR" sz="1400" dirty="0" err="1"/>
              <a:t>EspMQTTClient</a:t>
            </a:r>
            <a:r>
              <a:rPr lang="en-US" altLang="ko-KR" sz="1400" dirty="0"/>
              <a:t> : 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client.enableDebuggingMessages</a:t>
            </a:r>
            <a:r>
              <a:rPr lang="en-US" altLang="ko-KR" sz="1400" dirty="0"/>
              <a:t>(); // Enable debugging messages sent to serial output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client.enableHTTPWebUpdater</a:t>
            </a:r>
            <a:r>
              <a:rPr lang="en-US" altLang="ko-KR" sz="1400" dirty="0"/>
              <a:t>(); // Enable the web updater. User and password default to values of </a:t>
            </a:r>
            <a:r>
              <a:rPr lang="en-US" altLang="ko-KR" sz="1400" dirty="0" err="1"/>
              <a:t>MQTTUsername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MQTTPassword</a:t>
            </a:r>
            <a:r>
              <a:rPr lang="en-US" altLang="ko-KR" sz="1400" dirty="0"/>
              <a:t>. These can be </a:t>
            </a:r>
            <a:r>
              <a:rPr lang="en-US" altLang="ko-KR" sz="1400" dirty="0" err="1"/>
              <a:t>overrited</a:t>
            </a:r>
            <a:r>
              <a:rPr lang="en-US" altLang="ko-KR" sz="1400" dirty="0"/>
              <a:t> with </a:t>
            </a:r>
            <a:r>
              <a:rPr lang="en-US" altLang="ko-KR" sz="1400" dirty="0" err="1"/>
              <a:t>enableHTTPWebUpdater</a:t>
            </a:r>
            <a:r>
              <a:rPr lang="en-US" altLang="ko-KR" sz="1400" dirty="0"/>
              <a:t>("user", "password").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client.enableLastWillMessage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TestClient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lastwill</a:t>
            </a:r>
            <a:r>
              <a:rPr lang="en-US" altLang="ko-KR" sz="1400" dirty="0"/>
              <a:t>", "I am going offline");  // You can activate the retain flag by setting the third parameter to true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This function is called once everything is connected (</a:t>
            </a:r>
            <a:r>
              <a:rPr lang="en-US" altLang="ko-KR" sz="1400" dirty="0" err="1"/>
              <a:t>Wifi</a:t>
            </a:r>
            <a:r>
              <a:rPr lang="en-US" altLang="ko-KR" sz="1400" dirty="0"/>
              <a:t> and MQTT)</a:t>
            </a:r>
          </a:p>
          <a:p>
            <a:pPr marL="0" indent="0">
              <a:buNone/>
            </a:pPr>
            <a:r>
              <a:rPr lang="en-US" altLang="ko-KR" sz="1400" dirty="0"/>
              <a:t>// WARNING : YOU MUST IMPLEMENT IT IF YOU USE </a:t>
            </a:r>
            <a:r>
              <a:rPr lang="en-US" altLang="ko-KR" sz="1400" dirty="0" err="1"/>
              <a:t>EspMQTTClient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onConnectionEstablished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// Subscribe to "</a:t>
            </a:r>
            <a:r>
              <a:rPr lang="en-US" altLang="ko-KR" sz="1400" dirty="0" err="1"/>
              <a:t>mytopic</a:t>
            </a:r>
            <a:r>
              <a:rPr lang="en-US" altLang="ko-KR" sz="1400" dirty="0"/>
              <a:t>/test" and display received message to Serial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client.subscribe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nodeMCU</a:t>
            </a:r>
            <a:r>
              <a:rPr lang="en-US" altLang="ko-KR" sz="1400" dirty="0"/>
              <a:t>", [](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String &amp; payload) 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(payload);</a:t>
            </a:r>
          </a:p>
          <a:p>
            <a:pPr marL="0" indent="0">
              <a:buNone/>
            </a:pPr>
            <a:r>
              <a:rPr lang="en-US" altLang="ko-KR" sz="1400" dirty="0"/>
              <a:t>  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53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SimpleMQTTClient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예제</a:t>
            </a:r>
            <a:r>
              <a:rPr lang="en-US" altLang="ko-KR" sz="3200" b="1" dirty="0" smtClean="0"/>
              <a:t>(2)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9717742" cy="46827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// Subscribe to "</a:t>
            </a:r>
            <a:r>
              <a:rPr lang="en-US" altLang="ko-KR" dirty="0" err="1"/>
              <a:t>mytopic</a:t>
            </a:r>
            <a:r>
              <a:rPr lang="en-US" altLang="ko-KR" dirty="0"/>
              <a:t>/</a:t>
            </a:r>
            <a:r>
              <a:rPr lang="en-US" altLang="ko-KR" dirty="0" err="1"/>
              <a:t>wildcardtest</a:t>
            </a:r>
            <a:r>
              <a:rPr lang="en-US" altLang="ko-KR" dirty="0"/>
              <a:t>/#" and display received message to Serial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client.subscribe</a:t>
            </a:r>
            <a:r>
              <a:rPr lang="en-US" altLang="ko-KR" dirty="0"/>
              <a:t>("</a:t>
            </a:r>
            <a:r>
              <a:rPr lang="en-US" altLang="ko-KR" dirty="0" err="1"/>
              <a:t>nodeMCU</a:t>
            </a:r>
            <a:r>
              <a:rPr lang="en-US" altLang="ko-KR" dirty="0"/>
              <a:t>", [](</a:t>
            </a:r>
            <a:r>
              <a:rPr lang="en-US" altLang="ko-KR" dirty="0" err="1"/>
              <a:t>const</a:t>
            </a:r>
            <a:r>
              <a:rPr lang="en-US" altLang="ko-KR" dirty="0"/>
              <a:t> String &amp; topic, </a:t>
            </a:r>
            <a:r>
              <a:rPr lang="en-US" altLang="ko-KR" dirty="0" err="1"/>
              <a:t>const</a:t>
            </a:r>
            <a:r>
              <a:rPr lang="en-US" altLang="ko-KR" dirty="0"/>
              <a:t> String &amp; payload)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Serial.println</a:t>
            </a:r>
            <a:r>
              <a:rPr lang="en-US" altLang="ko-KR" dirty="0"/>
              <a:t>("(From wildcard) topic: " + topic + ", payload: " + payload);</a:t>
            </a:r>
          </a:p>
          <a:p>
            <a:pPr marL="0" indent="0">
              <a:buNone/>
            </a:pPr>
            <a:r>
              <a:rPr lang="en-US" altLang="ko-KR" dirty="0"/>
              <a:t>  });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// Publish a message to "</a:t>
            </a:r>
            <a:r>
              <a:rPr lang="en-US" altLang="ko-KR" dirty="0" err="1"/>
              <a:t>mytopic</a:t>
            </a:r>
            <a:r>
              <a:rPr lang="en-US" altLang="ko-KR" dirty="0"/>
              <a:t>/test"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client.publish</a:t>
            </a:r>
            <a:r>
              <a:rPr lang="en-US" altLang="ko-KR" dirty="0"/>
              <a:t>("</a:t>
            </a:r>
            <a:r>
              <a:rPr lang="en-US" altLang="ko-KR" dirty="0" err="1"/>
              <a:t>nodeMCU</a:t>
            </a:r>
            <a:r>
              <a:rPr lang="en-US" altLang="ko-KR" dirty="0"/>
              <a:t>", "This is a message"); // You can activate the retain flag by setting the third parameter to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// Execute delayed instructions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client.executeDelayed</a:t>
            </a:r>
            <a:r>
              <a:rPr lang="en-US" altLang="ko-KR" dirty="0"/>
              <a:t>(5 * 1000, []()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client.publish</a:t>
            </a:r>
            <a:r>
              <a:rPr lang="en-US" altLang="ko-KR" dirty="0"/>
              <a:t>("</a:t>
            </a:r>
            <a:r>
              <a:rPr lang="en-US" altLang="ko-KR" dirty="0" err="1"/>
              <a:t>nodeMCU</a:t>
            </a:r>
            <a:r>
              <a:rPr lang="en-US" altLang="ko-KR" dirty="0"/>
              <a:t>", "This is a message sent 5 seconds later");</a:t>
            </a:r>
          </a:p>
          <a:p>
            <a:pPr marL="0" indent="0">
              <a:buNone/>
            </a:pPr>
            <a:r>
              <a:rPr lang="en-US" altLang="ko-KR" dirty="0"/>
              <a:t>  });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void loop()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client.loop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927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mosquitto</a:t>
            </a: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mqtt</a:t>
            </a:r>
            <a:r>
              <a:rPr lang="en-US" altLang="ko-KR" sz="3200" b="1" dirty="0" smtClean="0"/>
              <a:t> broker) </a:t>
            </a:r>
            <a:r>
              <a:rPr lang="ko-KR" altLang="en-US" sz="3200" b="1" dirty="0" smtClean="0"/>
              <a:t>실행결과</a:t>
            </a:r>
            <a:endParaRPr lang="ko-KR" altLang="en-US" sz="32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3729" y="1572260"/>
            <a:ext cx="6302188" cy="300579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877" y="4916393"/>
            <a:ext cx="6115891" cy="17375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02" y="1386387"/>
            <a:ext cx="35909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/>
              <a:t>Mosquitto</a:t>
            </a:r>
            <a:r>
              <a:rPr lang="en-US" altLang="ko-KR" sz="3200" b="1" dirty="0"/>
              <a:t> ID, Password </a:t>
            </a:r>
            <a:r>
              <a:rPr lang="ko-KR" altLang="en-US" sz="3200" b="1" dirty="0" smtClean="0"/>
              <a:t>설정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910" y="16465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 smtClean="0"/>
              <a:t>1. ID, Password </a:t>
            </a:r>
            <a:r>
              <a:rPr lang="ko-KR" altLang="en-US" sz="1800" dirty="0" err="1" smtClean="0"/>
              <a:t>등록파일</a:t>
            </a:r>
            <a:r>
              <a:rPr lang="ko-KR" altLang="en-US" sz="1800" dirty="0" smtClean="0"/>
              <a:t> 생성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1) password.txt </a:t>
            </a:r>
            <a:r>
              <a:rPr lang="ko-KR" altLang="en-US" sz="1400" dirty="0"/>
              <a:t>파일을 생성하여 </a:t>
            </a:r>
            <a:r>
              <a:rPr lang="en-US" altLang="ko-KR" sz="1400" dirty="0" err="1"/>
              <a:t>id:password</a:t>
            </a:r>
            <a:r>
              <a:rPr lang="en-US" altLang="ko-KR" sz="1400" dirty="0"/>
              <a:t> </a:t>
            </a:r>
            <a:r>
              <a:rPr lang="ko-KR" altLang="en-US" sz="1400" dirty="0"/>
              <a:t>형식으로 </a:t>
            </a:r>
            <a:r>
              <a:rPr lang="ko-KR" altLang="en-US" sz="1400" dirty="0" smtClean="0"/>
              <a:t>작성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2) password.txt 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Mosquitto</a:t>
            </a:r>
            <a:r>
              <a:rPr lang="ko-KR" altLang="en-US" sz="1400" dirty="0"/>
              <a:t>가 설치된 폴더로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1800" dirty="0" smtClean="0">
              <a:latin typeface="Arial" panose="020B0604020202020204" pitchFamily="34" charset="0"/>
              <a:ea typeface="Source Sans Pr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dirty="0">
                <a:latin typeface="Arial" panose="020B0604020202020204" pitchFamily="34" charset="0"/>
                <a:ea typeface="Source Sans Pro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  <a:ea typeface="Source Sans Pro"/>
              </a:rPr>
              <a:t> 2.  </a:t>
            </a:r>
            <a:r>
              <a:rPr lang="ko-KR" altLang="ko-KR" sz="1800" dirty="0" err="1" smtClean="0">
                <a:latin typeface="Arial" panose="020B0604020202020204" pitchFamily="34" charset="0"/>
                <a:ea typeface="Source Sans Pro"/>
              </a:rPr>
              <a:t>mosquitto</a:t>
            </a:r>
            <a:r>
              <a:rPr lang="ko-KR" altLang="ko-KR" sz="1800" dirty="0" err="1">
                <a:latin typeface="Arial" panose="020B0604020202020204" pitchFamily="34" charset="0"/>
                <a:ea typeface="Source Sans Pro"/>
              </a:rPr>
              <a:t>가</a:t>
            </a:r>
            <a:r>
              <a:rPr lang="ko-KR" altLang="ko-KR" sz="1800" dirty="0">
                <a:latin typeface="Arial" panose="020B0604020202020204" pitchFamily="34" charset="0"/>
                <a:ea typeface="Source Sans Pro"/>
              </a:rPr>
              <a:t> 설치된 폴더로 이동 및 </a:t>
            </a:r>
            <a:r>
              <a:rPr lang="ko-KR" altLang="ko-KR" sz="1800" dirty="0" smtClean="0">
                <a:latin typeface="Arial" panose="020B0604020202020204" pitchFamily="34" charset="0"/>
                <a:ea typeface="Source Sans Pro"/>
              </a:rPr>
              <a:t>암호화</a:t>
            </a:r>
            <a:endParaRPr lang="en-US" altLang="ko-KR" sz="1800" dirty="0" smtClean="0">
              <a:latin typeface="Arial" panose="020B0604020202020204" pitchFamily="34" charset="0"/>
              <a:ea typeface="Source Sans Pro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600" dirty="0" smtClean="0">
                <a:latin typeface="+mn-ea"/>
              </a:rPr>
              <a:t>1) </a:t>
            </a:r>
            <a:r>
              <a:rPr lang="ko-KR" altLang="ko-KR" sz="1600" dirty="0" smtClean="0">
                <a:latin typeface="+mn-ea"/>
              </a:rPr>
              <a:t>C</a:t>
            </a:r>
            <a:r>
              <a:rPr lang="ko-KR" altLang="ko-KR" sz="1600" dirty="0">
                <a:latin typeface="+mn-ea"/>
              </a:rPr>
              <a:t>:\mosquitto&gt;mosquitto_passwd </a:t>
            </a:r>
            <a:r>
              <a:rPr lang="en-US" altLang="ko-KR" sz="1600" dirty="0" smtClean="0">
                <a:latin typeface="+mn-ea"/>
              </a:rPr>
              <a:t>–U p</a:t>
            </a:r>
            <a:r>
              <a:rPr lang="ko-KR" altLang="ko-KR" sz="1600" dirty="0" smtClean="0">
                <a:latin typeface="+mn-ea"/>
              </a:rPr>
              <a:t>assword.txt  </a:t>
            </a:r>
            <a:endParaRPr lang="en-US" altLang="ko-KR" sz="1600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600" dirty="0"/>
              <a:t>2) Password </a:t>
            </a:r>
            <a:r>
              <a:rPr lang="ko-KR" altLang="en-US" sz="1600" dirty="0"/>
              <a:t>암호화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600" dirty="0" smtClean="0"/>
              <a:t>3) user password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600" dirty="0" err="1"/>
              <a:t>mosquitto_passwd</a:t>
            </a:r>
            <a:r>
              <a:rPr lang="en-US" altLang="ko-KR" sz="1600" dirty="0"/>
              <a:t> -b </a:t>
            </a:r>
            <a:r>
              <a:rPr lang="en-US" altLang="ko-KR" sz="1600" dirty="0" err="1"/>
              <a:t>passwordfile</a:t>
            </a:r>
            <a:r>
              <a:rPr lang="en-US" altLang="ko-KR" sz="1600" dirty="0"/>
              <a:t> user password</a:t>
            </a:r>
            <a:endParaRPr lang="ko-KR" altLang="en-US" sz="1100" dirty="0"/>
          </a:p>
          <a:p>
            <a:pPr marL="914400" lvl="2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700" dirty="0">
              <a:latin typeface="Arial" panose="020B0604020202020204" pitchFamily="34" charset="0"/>
            </a:endParaRP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3. </a:t>
            </a:r>
            <a:r>
              <a:rPr lang="en-US" altLang="ko-KR" sz="1800" dirty="0" err="1"/>
              <a:t>mosquitto.conf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설정</a:t>
            </a:r>
            <a:endParaRPr lang="en-US" altLang="ko-KR" sz="1800" dirty="0" smtClean="0"/>
          </a:p>
          <a:p>
            <a:pPr lvl="1"/>
            <a:r>
              <a:rPr lang="en-US" altLang="ko-KR" sz="1600" dirty="0"/>
              <a:t>1) </a:t>
            </a:r>
            <a:r>
              <a:rPr lang="en-US" altLang="ko-KR" sz="1600" dirty="0" smtClean="0"/>
              <a:t>Security</a:t>
            </a:r>
          </a:p>
          <a:p>
            <a:pPr lvl="1"/>
            <a:r>
              <a:rPr lang="ko-KR" altLang="ko-KR" sz="1600" dirty="0" err="1">
                <a:latin typeface="+mn-ea"/>
              </a:rPr>
              <a:t>allow_anonymous</a:t>
            </a:r>
            <a:r>
              <a:rPr lang="ko-KR" altLang="ko-KR" sz="1600" dirty="0">
                <a:latin typeface="+mn-ea"/>
              </a:rPr>
              <a:t> </a:t>
            </a:r>
            <a:r>
              <a:rPr lang="ko-KR" altLang="ko-KR" sz="1600" dirty="0" err="1" smtClean="0">
                <a:latin typeface="+mn-ea"/>
              </a:rPr>
              <a:t>false</a:t>
            </a:r>
            <a:r>
              <a:rPr lang="en-US" altLang="ko-KR" sz="1600" dirty="0" smtClean="0">
                <a:latin typeface="+mn-ea"/>
              </a:rPr>
              <a:t> (true</a:t>
            </a:r>
            <a:r>
              <a:rPr lang="ko-KR" altLang="en-US" sz="1600" dirty="0" smtClean="0">
                <a:latin typeface="+mn-ea"/>
              </a:rPr>
              <a:t>이면 아무나 브로커에 </a:t>
            </a:r>
            <a:r>
              <a:rPr lang="ko-KR" altLang="en-US" sz="1600" dirty="0" err="1" smtClean="0">
                <a:latin typeface="+mn-ea"/>
              </a:rPr>
              <a:t>접근가능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lvl="1"/>
            <a:r>
              <a:rPr lang="en-US" altLang="ko-KR" sz="1600" dirty="0"/>
              <a:t>2) Default authentication and topic access </a:t>
            </a:r>
            <a:r>
              <a:rPr lang="en-US" altLang="ko-KR" sz="1600" dirty="0" smtClean="0"/>
              <a:t>control</a:t>
            </a:r>
          </a:p>
          <a:p>
            <a:pPr lvl="1"/>
            <a:r>
              <a:rPr lang="ko-KR" altLang="ko-KR" sz="1600" dirty="0" err="1">
                <a:latin typeface="+mn-ea"/>
              </a:rPr>
              <a:t>password_file</a:t>
            </a:r>
            <a:r>
              <a:rPr lang="ko-KR" altLang="ko-KR" sz="1600" dirty="0">
                <a:latin typeface="+mn-ea"/>
              </a:rPr>
              <a:t> password.txt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mosquitto_passwd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유틸리티로 생성</a:t>
            </a:r>
            <a:r>
              <a:rPr lang="en-US" altLang="ko-KR" sz="1600" dirty="0" smtClean="0">
                <a:latin typeface="+mn-ea"/>
              </a:rPr>
              <a:t>)</a:t>
            </a:r>
            <a:endParaRPr lang="ko-KR" altLang="ko-KR" sz="1600" dirty="0">
              <a:latin typeface="+mn-ea"/>
            </a:endParaRPr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1B1B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01" y="1553391"/>
            <a:ext cx="2828925" cy="847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38" y="2475457"/>
            <a:ext cx="5810250" cy="2600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46" y="5383485"/>
            <a:ext cx="31623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4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/>
              <a:t>Mqtt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브로커 </a:t>
            </a:r>
            <a:r>
              <a:rPr lang="en-US" altLang="ko-KR" sz="3200" b="1" dirty="0" err="1" smtClean="0"/>
              <a:t>ID,passwd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사용한 실행결과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2477294"/>
            <a:ext cx="8105775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6138" y="1545021"/>
            <a:ext cx="987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mosquitto.conf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password.txt </a:t>
            </a:r>
            <a:r>
              <a:rPr lang="ko-KR" altLang="en-US" dirty="0" smtClean="0"/>
              <a:t>수정 시엔 </a:t>
            </a:r>
            <a:r>
              <a:rPr lang="en-US" altLang="ko-KR" dirty="0" err="1" smtClean="0"/>
              <a:t>mqtt</a:t>
            </a:r>
            <a:r>
              <a:rPr lang="en-US" altLang="ko-KR" dirty="0" smtClean="0"/>
              <a:t> broker </a:t>
            </a:r>
            <a:r>
              <a:rPr lang="ko-KR" altLang="en-US" dirty="0" smtClean="0"/>
              <a:t>를 다시 </a:t>
            </a:r>
            <a:r>
              <a:rPr lang="ko-KR" altLang="en-US" dirty="0" err="1" smtClean="0"/>
              <a:t>실행하야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4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388"/>
            <a:ext cx="5181600" cy="500034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// The certificate is stored in PMEM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static </a:t>
            </a:r>
            <a:r>
              <a:rPr lang="en-US" altLang="ko-KR" sz="900" dirty="0" err="1"/>
              <a:t>const</a:t>
            </a:r>
            <a:r>
              <a:rPr lang="en-US" altLang="ko-KR" sz="900" dirty="0"/>
              <a:t> uint8_t x509[] PROGMEM =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0x30, 0x82, 0x01, 0x3d, 0x30, 0x81, 0xe8, 0x02, 0x09, 0x00, 0xfe, 0x56,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0x46, 0xf2, 0x78, 0xc6, 0x51, 0x17, 0x30, 0x0d, 0x06, 0x09, 0x2a, 0x86,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0x48, 0x86, 0xf7, 0x0d, 0x01, 0x01, 0x0b, 0x05, 0x00, 0x30, 0x26,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0x10, 0x30, 0x0e, 0x06, 0x03, 0x55, 0x04, 0x0a, 0x0c, 0x07, 0x45, 0x53,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0x50, 0x38, 0x32, 0x36, 0x36, 0x31, 0x12, 0x30, 0x10, 0x06, 0x03, 0x55,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0x04, 0x03, 0x0c, 0x09, 0x31, 0x32, 0x37, 0x2e, 0x30, 0x2e, 0x30, 0x2e,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0x31, 0x30, 0x1e, 0x17, 0x0d, 0x31, 0x37, 0x30, 0x33, 0x31, 0x38,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0x34, 0x34, 0x39, 0x31, 0x38, 0x5a, 0x17, 0x0d, 0x33, 0x30, 0x31,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0x32, 0x35, 0x31, 0x34, 0x34, 0x39, 0x31, 0x38, 0x5a, 0x30, 0x26, 0x31,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0x10, 0x30, 0x0e, 0x06, 0x03, 0x55, 0x04, 0x0a, 0x0c, 0x07, 0x45, 0x53,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0x50, 0x38, 0x32, 0x36, 0x36, 0x31, 0x12, 0x30, 0x10, 0x06, 0x03, 0x55,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0x04, 0x03, 0x0c, 0x09, 0x31, 0x32, 0x37, 0x2e, 0x30, 0x2e, 0x30, 0x2e,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0x31, 0x30, 0x5c, 0x30, 0x0d, 0x06, 0x09, 0x2a, 0x86, 0x48, 0x86, 0xf7,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0x0d, 0x01, 0x01, 0x01, 0x05, 0x00, 0x03, 0x4b, 0x00, 0x30, 0x48, 0x02,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0x41, 0x00, 0xc6, 0x72, 0x6c, 0x12, 0xe1, 0x20, 0x4d, 0x10, 0x0c, 0xf7,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0x3a, 0x2a, 0x5a, 0x49, 0xe2, 0x2d, 0xc9, 0x7a, 0x63, 0x1d, 0xef, 0xc6,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0xbb, 0xa3, 0xd6, 0x6f, 0x59, 0xcb, 0xd5, 0xf6, 0xbe, 0x34, 0x83, 0x33,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0x50, 0x80, 0xec, 0x49, 0x63, 0xbf, 0xee, 0x59, 0x94, 0x67, 0x8b, 0x8d,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0x81, 0x85, 0x23, 0x24, 0x06, 0x52, 0x76, 0x55, 0x9d, 0x18, 0x09, 0xb3,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0x3c, 0x10, 0x40, 0x05, 0x01, 0xf3, 0x02, 0x03, 0x01, 0x00, 0x01, 0x30,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0x0d, 0x06, 0x09, 0x2a, 0x86, 0x48, 0x86, 0xf7, 0x0d, 0x01, 0x01, 0x0b,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0x05, 0x00, 0x03, 0x41, 0x00, 0x69, 0xdc, 0x6c, 0x9b, 0xa7, 0x62, 0x57,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0x7e, 0x03, 0x01, 0x45, 0xad, 0x9a, 0x83, 0x90, 0x3a, 0xe7, 0xdf, 0xe8,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0x8f, 0x46, 0x00, 0xd3, 0x5f, 0x2b, 0x0a, 0xde, 0x92, 0x1b, 0xc5, 0x04,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0xc5, 0xc0, 0x76, 0xf4, 0xf6, 0x08, 0x36, 0x97, 0x27, 0x82, 0xf1, 0x60,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0x76, 0xc2, 0xcd, 0x67, 0x6c, 0x4b, 0x6c, 0xca, 0xfd, 0x97, 0xfd, 0x33,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  0x9e, 0x12, 0x67, 0x6b, 0x98, 0x7e, 0xd5, 0x80, 0x8f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900" dirty="0"/>
              <a:t>};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ko-KR" altLang="en-US" sz="9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248400" y="1176617"/>
            <a:ext cx="5181600" cy="524911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// And so is the key.  These could also be in DRAM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static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uint8_t </a:t>
            </a:r>
            <a:r>
              <a:rPr lang="en-US" altLang="ko-KR" sz="1000" dirty="0" err="1"/>
              <a:t>rsakey</a:t>
            </a:r>
            <a:r>
              <a:rPr lang="en-US" altLang="ko-KR" sz="1000" dirty="0"/>
              <a:t>[] PROGMEM =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0x30, 0x82, 0x01, 0x3a, 0x02, 0x01, 0x00, 0x02, 0x41, 0x00, 0xc6, 0x72,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0x6c, 0x12, 0xe1, 0x20, 0x4d, 0x10, 0x0c, 0xf7, 0x3a, 0x2a, 0x5a, 0x49,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0xe2, 0x2d, 0xc9, 0x7a, 0x63, 0x1d, 0xef, 0xc6, 0xbb, 0xa3, 0xd6, 0x6f,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0x59, 0xcb, 0xd5, 0xf6, 0xbe, 0x34, 0x83, 0x33, 0x50, 0x80, 0xec, 0x49,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0x63, 0xbf, 0xee, 0x59, 0x94, 0x67, 0x8b, 0x8d, 0x81, 0x85, 0x23, 0x24,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0x06, 0x52, 0x76, 0x55, 0x9d, 0x18, 0x09, 0xb3, 0x3c, 0x10, 0x40, 0x05,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0x01, 0xf3, 0x02, 0x03, 0x01, 0x00, 0x01, 0x02, 0x40, 0x35, 0x0b, 0x74,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0xd3, 0xff, 0x15, 0x51, 0x44, 0x0f, 0x13, 0x2e, 0x9b, 0x0f, 0x93, 0x5c,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0x3f, 0xfc, 0xf1, 0x17, 0xf9, 0x72, 0x94, 0x5e, 0xa7, 0xc6, 0xb3, 0xf0,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0xfe, 0xc9, 0x6c, 0xb1, 0x1e, 0x83, 0xb3, 0xc6, 0x45, 0x3a, 0x25, 0x60,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0x7c, 0x3d, 0x92, 0x7d, 0x53, 0xec, 0x49, 0x8d, 0xb5, 0x45, 0x10, 0x99,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0x9b, 0xc6, 0x22, 0x3a, 0x68, 0xc7, 0x13, 0x4e, 0xb6, 0x04, 0x61, 0x21,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0x01, 0x02, 0x21, 0x00, 0xea, 0x8c, 0x21, 0xd4, 0x7f, 0x3f, 0xb6, 0x91,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0xfa, 0xf8, 0xb9, 0x2d, 0xcb, 0x36, 0x36, 0x02, 0x5f, 0xf0, 0x0c, 0x6e,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0x87, 0xaa, 0x5c, 0x14, 0xf6, 0x56, 0x8e, 0x12, 0x92, 0x25, 0xde, 0xb3,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0x02, 0x21, 0x00, 0xd8, 0x99, 0x01, 0xf1, 0x04, 0x0b, 0x98, 0xa3, 0x71,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0x56, 0x1d, 0xea, 0x6f, 0x45, 0xd1, 0x36, 0x70, 0x76, 0x8b, 0xab, 0x69,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0x30, 0x58, 0x9c, 0xe0, 0x45, 0x97, 0xe7, 0xb6, 0xb5, 0xef, 0xc1, 0x02,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0x21, 0x00, 0xa2, 0x01, 0x06, 0xc0, 0xf2, 0xdf, 0xbc, 0x28, 0x1a, 0xb4,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0xbf, 0x9b, 0x5c, 0xd8, 0x65, 0xf7, 0xbf, 0xf2, 0x5b, 0x73, 0xe0, 0xeb,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0x0f, 0xcd, 0x3e, 0xd5, 0x4c, 0x2e, 0x91, 0x99, 0xec, 0xb7, 0x02, 0x20,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0x4b, 0x9d, 0x46, 0xd7, 0x3c, 0x01, 0x4c, 0x5d, 0x2a, 0xb0, 0xd4, 0xaa,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0xc6, 0x03, 0xca, 0xa0, 0xc5, 0xac, 0x2c, 0xe0, 0x3f, 0x4d, 0x98, 0x71,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0xd3, 0xbd, 0x97, 0xe5, 0x55, 0x9c, 0xb8, 0x41, 0x02, 0x20, 0x02, 0x42,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0x9f, 0xd1, 0x06, 0x35, 0x3b, 0x42, 0xf5, 0x64, 0xaf, 0x6d, 0xbf, 0xcd,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0x2c, 0x3a, 0xcd, 0x0a, 0x9a, 0x4d, 0x7c, 0xad, 0x29, 0xd6, 0x36, 0x57,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  0xd5, 0xdf, 0x34, 0xeb, 0x26, 0x03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62000" y="230188"/>
            <a:ext cx="10515600" cy="946150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HelloServerSecure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(2)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52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412" y="1519518"/>
            <a:ext cx="6239435" cy="5124451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led = 13;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handleRoot</a:t>
            </a:r>
            <a:r>
              <a:rPr lang="en-US" altLang="ko-KR" sz="1400" dirty="0"/>
              <a:t>()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1);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server.send</a:t>
            </a:r>
            <a:r>
              <a:rPr lang="en-US" altLang="ko-KR" sz="1400" dirty="0"/>
              <a:t>(200, "text/plain", "Hello from esp8266 over HTTPS!");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handleNotFound</a:t>
            </a:r>
            <a:r>
              <a:rPr lang="en-US" altLang="ko-KR" sz="1400" dirty="0"/>
              <a:t>()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1);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String message = "File Not Found\n\n";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"URI: 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</a:t>
            </a:r>
            <a:r>
              <a:rPr lang="en-US" altLang="ko-KR" sz="1400" dirty="0" err="1"/>
              <a:t>server.uri</a:t>
            </a:r>
            <a:r>
              <a:rPr lang="en-US" altLang="ko-KR" sz="1400" dirty="0"/>
              <a:t>();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</a:t>
            </a:r>
            <a:r>
              <a:rPr lang="en-US" altLang="ko-KR" sz="1400" dirty="0" err="1"/>
              <a:t>nMethod</a:t>
            </a:r>
            <a:r>
              <a:rPr lang="en-US" altLang="ko-KR" sz="1400" dirty="0"/>
              <a:t>: 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(</a:t>
            </a:r>
            <a:r>
              <a:rPr lang="en-US" altLang="ko-KR" sz="1400" dirty="0" err="1"/>
              <a:t>server.method</a:t>
            </a:r>
            <a:r>
              <a:rPr lang="en-US" altLang="ko-KR" sz="1400" dirty="0"/>
              <a:t>() == HTTP_GET) ? "GET" : "POST";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</a:t>
            </a:r>
            <a:r>
              <a:rPr lang="en-US" altLang="ko-KR" sz="1400" dirty="0" err="1"/>
              <a:t>nArguments</a:t>
            </a:r>
            <a:r>
              <a:rPr lang="en-US" altLang="ko-KR" sz="1400" dirty="0"/>
              <a:t>: 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</a:t>
            </a:r>
            <a:r>
              <a:rPr lang="en-US" altLang="ko-KR" sz="1400" dirty="0" err="1"/>
              <a:t>server.args</a:t>
            </a:r>
            <a:r>
              <a:rPr lang="en-US" altLang="ko-KR" sz="1400" dirty="0"/>
              <a:t>();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"\n";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for (uint8_t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server.args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message += " " + </a:t>
            </a:r>
            <a:r>
              <a:rPr lang="en-US" altLang="ko-KR" sz="1400" dirty="0" err="1"/>
              <a:t>server.argName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+ ": " + </a:t>
            </a:r>
            <a:r>
              <a:rPr lang="en-US" altLang="ko-KR" sz="1400" dirty="0" err="1"/>
              <a:t>server.arg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+ "\n";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server.send</a:t>
            </a:r>
            <a:r>
              <a:rPr lang="en-US" altLang="ko-KR" sz="1400" dirty="0"/>
              <a:t>(404, "text/plain", message);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7010399" y="1519518"/>
            <a:ext cx="4858327" cy="4590211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setup(void)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(led, OUTPUT);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(115200);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WiFi.begin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ssid</a:t>
            </a:r>
            <a:r>
              <a:rPr lang="en-US" altLang="ko-KR" sz="1400" dirty="0"/>
              <a:t>, password);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// Wait for connection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while (</a:t>
            </a:r>
            <a:r>
              <a:rPr lang="en-US" altLang="ko-KR" sz="1400" dirty="0" err="1"/>
              <a:t>WiFi.status</a:t>
            </a:r>
            <a:r>
              <a:rPr lang="en-US" altLang="ko-KR" sz="1400" dirty="0"/>
              <a:t>() != WL_CONNECTED)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delay(500);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(".");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("Connected to 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ssid</a:t>
            </a:r>
            <a:r>
              <a:rPr lang="en-US" altLang="ko-KR" sz="1400" dirty="0"/>
              <a:t>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("IP address: 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WiFi.localIP</a:t>
            </a:r>
            <a:r>
              <a:rPr lang="en-US" altLang="ko-KR" sz="1400" dirty="0"/>
              <a:t>());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MDNS.begin</a:t>
            </a:r>
            <a:r>
              <a:rPr lang="en-US" altLang="ko-KR" sz="1400" dirty="0"/>
              <a:t>("esp8266"))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("MDNS responder started");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altLang="ko-KR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HelloServerSecure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(3)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370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Autofit/>
          </a:bodyPr>
          <a:lstStyle/>
          <a:p>
            <a:r>
              <a:rPr lang="en-US" altLang="ko-KR" sz="3200" b="1" dirty="0" err="1"/>
              <a:t>HelloServerSecure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예제 </a:t>
            </a:r>
            <a:r>
              <a:rPr lang="en-US" altLang="ko-KR" sz="3200" b="1" dirty="0" smtClean="0"/>
              <a:t>(4)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28165" y="1438835"/>
            <a:ext cx="7727576" cy="5015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server.setServerKeyAndCert_P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rsakey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rsakey</a:t>
            </a:r>
            <a:r>
              <a:rPr lang="en-US" altLang="ko-KR" sz="1600" dirty="0"/>
              <a:t>), x509,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(x509</a:t>
            </a:r>
            <a:r>
              <a:rPr lang="en-US" altLang="ko-KR" sz="1600" dirty="0" smtClean="0"/>
              <a:t>));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server.on</a:t>
            </a:r>
            <a:r>
              <a:rPr lang="en-US" altLang="ko-KR" sz="1600" dirty="0"/>
              <a:t>("/", </a:t>
            </a:r>
            <a:r>
              <a:rPr lang="en-US" altLang="ko-KR" sz="1600" dirty="0" err="1"/>
              <a:t>handleRoot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server.on</a:t>
            </a:r>
            <a:r>
              <a:rPr lang="en-US" altLang="ko-KR" sz="1600" dirty="0"/>
              <a:t>("/inline", []() {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server.send</a:t>
            </a:r>
            <a:r>
              <a:rPr lang="en-US" altLang="ko-KR" sz="1600" dirty="0"/>
              <a:t>(200, "text/plain", "this works as well");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});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server.onNotFound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handleNotFound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server.begin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Serial.println</a:t>
            </a:r>
            <a:r>
              <a:rPr lang="en-US" altLang="ko-KR" sz="1600" dirty="0"/>
              <a:t>("HTTPS server started");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void loop(void) {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server.handleClient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MDNS.update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834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37" y="1414695"/>
            <a:ext cx="3273975" cy="4382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12" y="3656714"/>
            <a:ext cx="6944643" cy="20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0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AdvancedWebServer</a:t>
            </a:r>
            <a:r>
              <a:rPr lang="en-US" altLang="ko-KR" sz="3600" b="1" dirty="0"/>
              <a:t> </a:t>
            </a:r>
            <a:r>
              <a:rPr lang="ko-KR" altLang="en-US" sz="3600" b="1" dirty="0" smtClean="0"/>
              <a:t>예제 </a:t>
            </a:r>
            <a:r>
              <a:rPr lang="en-US" altLang="ko-KR" sz="3600" b="1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16909" y="1690688"/>
            <a:ext cx="5962291" cy="4927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handleNotFound</a:t>
            </a:r>
            <a:r>
              <a:rPr lang="en-US" altLang="ko-KR" sz="14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1);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String message = "File Not Found\n\n";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"URI: 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</a:t>
            </a:r>
            <a:r>
              <a:rPr lang="en-US" altLang="ko-KR" sz="1400" dirty="0" err="1"/>
              <a:t>server.uri</a:t>
            </a:r>
            <a:r>
              <a:rPr lang="en-US" altLang="ko-KR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</a:t>
            </a:r>
            <a:r>
              <a:rPr lang="en-US" altLang="ko-KR" sz="1400" dirty="0" err="1"/>
              <a:t>nMethod</a:t>
            </a:r>
            <a:r>
              <a:rPr lang="en-US" altLang="ko-KR" sz="1400" dirty="0"/>
              <a:t>: 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(</a:t>
            </a:r>
            <a:r>
              <a:rPr lang="en-US" altLang="ko-KR" sz="1400" dirty="0" err="1"/>
              <a:t>server.method</a:t>
            </a:r>
            <a:r>
              <a:rPr lang="en-US" altLang="ko-KR" sz="1400" dirty="0"/>
              <a:t>() == HTTP_GET) ? "GET" : "POST";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</a:t>
            </a:r>
            <a:r>
              <a:rPr lang="en-US" altLang="ko-KR" sz="1400" dirty="0" err="1"/>
              <a:t>nArguments</a:t>
            </a:r>
            <a:r>
              <a:rPr lang="en-US" altLang="ko-KR" sz="1400" dirty="0"/>
              <a:t>: 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</a:t>
            </a:r>
            <a:r>
              <a:rPr lang="en-US" altLang="ko-KR" sz="1400" dirty="0" err="1"/>
              <a:t>server.args</a:t>
            </a:r>
            <a:r>
              <a:rPr lang="en-US" altLang="ko-KR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message += "\n";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 smtClean="0"/>
              <a:t>  </a:t>
            </a:r>
            <a:r>
              <a:rPr lang="en-US" altLang="ko-KR" sz="1400" dirty="0"/>
              <a:t>for (uint8_t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server.args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  message += " " + </a:t>
            </a:r>
            <a:r>
              <a:rPr lang="en-US" altLang="ko-KR" sz="1400" dirty="0" err="1"/>
              <a:t>server.argName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+ ": " + </a:t>
            </a:r>
            <a:r>
              <a:rPr lang="en-US" altLang="ko-KR" sz="1400" dirty="0" err="1"/>
              <a:t>server.arg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+ "\n";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server.send</a:t>
            </a:r>
            <a:r>
              <a:rPr lang="en-US" altLang="ko-KR" sz="1400" dirty="0"/>
              <a:t>(404, "text/plain", message);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1690689"/>
            <a:ext cx="4553309" cy="488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#include &lt;ESP8266WiFi.h&gt;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WiFiClient.h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&lt;ESP8266WebServer.h&gt;</a:t>
            </a:r>
          </a:p>
          <a:p>
            <a:pPr marL="0" indent="0">
              <a:buNone/>
            </a:pPr>
            <a:r>
              <a:rPr lang="en-US" altLang="ko-KR" sz="1600" dirty="0"/>
              <a:t>#include &lt;ESP8266mDNS.h&gt;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</a:t>
            </a:r>
            <a:r>
              <a:rPr lang="en-US" altLang="ko-KR" sz="1600" dirty="0" err="1"/>
              <a:t>ifndef</a:t>
            </a:r>
            <a:r>
              <a:rPr lang="en-US" altLang="ko-KR" sz="1600" dirty="0"/>
              <a:t> STASSID</a:t>
            </a:r>
          </a:p>
          <a:p>
            <a:pPr marL="0" indent="0">
              <a:buNone/>
            </a:pPr>
            <a:r>
              <a:rPr lang="en-US" altLang="ko-KR" sz="1600" dirty="0"/>
              <a:t>#define STASSID "your-</a:t>
            </a:r>
            <a:r>
              <a:rPr lang="en-US" altLang="ko-KR" sz="1600" dirty="0" err="1"/>
              <a:t>ssid</a:t>
            </a:r>
            <a:r>
              <a:rPr lang="en-US" altLang="ko-KR" sz="1600" dirty="0"/>
              <a:t>"</a:t>
            </a:r>
          </a:p>
          <a:p>
            <a:pPr marL="0" indent="0">
              <a:buNone/>
            </a:pPr>
            <a:r>
              <a:rPr lang="en-US" altLang="ko-KR" sz="1600" dirty="0"/>
              <a:t>#define STAPSK  "your-password"</a:t>
            </a:r>
          </a:p>
          <a:p>
            <a:pPr marL="0" indent="0">
              <a:buNone/>
            </a:pPr>
            <a:r>
              <a:rPr lang="en-US" altLang="ko-KR" sz="1600" dirty="0"/>
              <a:t>#</a:t>
            </a:r>
            <a:r>
              <a:rPr lang="en-US" altLang="ko-KR" sz="1600" dirty="0" err="1"/>
              <a:t>endif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const</a:t>
            </a:r>
            <a:r>
              <a:rPr lang="en-US" altLang="ko-KR" sz="1600" dirty="0"/>
              <a:t> char *</a:t>
            </a:r>
            <a:r>
              <a:rPr lang="en-US" altLang="ko-KR" sz="1600" dirty="0" err="1"/>
              <a:t>ssid</a:t>
            </a:r>
            <a:r>
              <a:rPr lang="en-US" altLang="ko-KR" sz="1600" dirty="0"/>
              <a:t> = STASSID;</a:t>
            </a:r>
          </a:p>
          <a:p>
            <a:pPr marL="0" indent="0">
              <a:buNone/>
            </a:pPr>
            <a:r>
              <a:rPr lang="en-US" altLang="ko-KR" sz="1600" dirty="0" err="1"/>
              <a:t>const</a:t>
            </a:r>
            <a:r>
              <a:rPr lang="en-US" altLang="ko-KR" sz="1600" dirty="0"/>
              <a:t> char *password = STAPSK;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ESP8266WebServer server(80);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932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47247" cy="1584698"/>
          </a:xfrm>
        </p:spPr>
        <p:txBody>
          <a:bodyPr>
            <a:noAutofit/>
          </a:bodyPr>
          <a:lstStyle/>
          <a:p>
            <a:r>
              <a:rPr lang="en-US" altLang="ko-KR" sz="3200" b="1" dirty="0" err="1"/>
              <a:t>AdvancedWebServer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(2) -</a:t>
            </a:r>
            <a:r>
              <a:rPr lang="ko-KR" altLang="en-US" sz="3200" b="1" dirty="0" smtClean="0"/>
              <a:t> </a:t>
            </a:r>
            <a:r>
              <a:rPr lang="en-US" altLang="ko-KR" sz="3200" b="1" dirty="0" err="1" smtClean="0"/>
              <a:t>handleRoot</a:t>
            </a:r>
            <a:r>
              <a:rPr lang="en-US" altLang="ko-KR" sz="3200" b="1" dirty="0" smtClean="0"/>
              <a:t>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9918" y="243075"/>
            <a:ext cx="7086599" cy="6480453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led = 13;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handleRoot</a:t>
            </a:r>
            <a:r>
              <a:rPr lang="en-US" altLang="ko-KR" sz="1200" dirty="0"/>
              <a:t>()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(led, 1);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char temp[400];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sec = </a:t>
            </a:r>
            <a:r>
              <a:rPr lang="en-US" altLang="ko-KR" sz="1200" dirty="0" err="1"/>
              <a:t>millis</a:t>
            </a:r>
            <a:r>
              <a:rPr lang="en-US" altLang="ko-KR" sz="1200" dirty="0"/>
              <a:t>() / 1000;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 = sec / 60;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= min / 60;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snprintf</a:t>
            </a:r>
            <a:r>
              <a:rPr lang="en-US" altLang="ko-KR" sz="1200" dirty="0"/>
              <a:t>(temp, 400,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       "&lt;html&gt;\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&lt;head&gt;\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&lt;meta http-</a:t>
            </a:r>
            <a:r>
              <a:rPr lang="en-US" altLang="ko-KR" sz="1200" dirty="0" err="1"/>
              <a:t>equiv</a:t>
            </a:r>
            <a:r>
              <a:rPr lang="en-US" altLang="ko-KR" sz="1200" dirty="0"/>
              <a:t>='refresh' content='5'/&gt;\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&lt;title&gt;ESP8266 Demo&lt;/title&gt;\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&lt;style&gt;\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  body { background-color: #</a:t>
            </a:r>
            <a:r>
              <a:rPr lang="en-US" altLang="ko-KR" sz="1200" dirty="0" err="1"/>
              <a:t>cccccc</a:t>
            </a:r>
            <a:r>
              <a:rPr lang="en-US" altLang="ko-KR" sz="1200" dirty="0"/>
              <a:t>; font-family: Arial, Helvetica, Sans-Serif; Color: #000088; }\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&lt;/style&gt;\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&lt;/head&gt;\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&lt;body&gt;\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&lt;h1&gt;Hello from ESP8266!&lt;/h1&gt;\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&lt;p&gt;Uptime: %02d:%02d:%02d&lt;/p&gt;\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=\"/</a:t>
            </a:r>
            <a:r>
              <a:rPr lang="en-US" altLang="ko-KR" sz="1200" dirty="0" err="1"/>
              <a:t>test.svg</a:t>
            </a:r>
            <a:r>
              <a:rPr lang="en-US" altLang="ko-KR" sz="1200" dirty="0"/>
              <a:t>\" /&gt;\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&lt;/body&gt;\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&lt;/html&gt;",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altLang="ko-KR" sz="1200" dirty="0" smtClean="0"/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 smtClean="0"/>
              <a:t>           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, min % 60, sec % 60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        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server.send</a:t>
            </a:r>
            <a:r>
              <a:rPr lang="en-US" altLang="ko-KR" sz="1200" dirty="0"/>
              <a:t>(200, "text/html", temp);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(led, 0);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ko-KR" sz="12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3333" y="3022600"/>
            <a:ext cx="4162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snprintf</a:t>
            </a:r>
            <a:r>
              <a:rPr lang="en-US" altLang="ko-KR" sz="1600" dirty="0"/>
              <a:t> (char* 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, 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 size , 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char* </a:t>
            </a:r>
            <a:r>
              <a:rPr lang="en-US" altLang="ko-KR" sz="1600" dirty="0" smtClean="0"/>
              <a:t>format, …)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최대 </a:t>
            </a:r>
            <a:r>
              <a:rPr lang="en-US" altLang="ko-KR" sz="1600" dirty="0"/>
              <a:t>size</a:t>
            </a:r>
            <a:r>
              <a:rPr lang="ko-KR" altLang="en-US" sz="1600" dirty="0" smtClean="0"/>
              <a:t>바이트만큼 </a:t>
            </a:r>
            <a:r>
              <a:rPr lang="ko-KR" altLang="en-US" sz="1600" dirty="0"/>
              <a:t>문자열을 구성하여 </a:t>
            </a:r>
            <a:r>
              <a:rPr lang="en-US" altLang="ko-KR" sz="1600" dirty="0" err="1"/>
              <a:t>str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 format </a:t>
            </a:r>
            <a:r>
              <a:rPr lang="ko-KR" altLang="en-US" sz="1600" dirty="0" smtClean="0"/>
              <a:t>은 다양한 형식을 지정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084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AdvancedWebServer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예제 </a:t>
            </a:r>
            <a:r>
              <a:rPr lang="en-US" altLang="ko-KR" sz="3200" b="1" dirty="0" smtClean="0"/>
              <a:t>(3) - </a:t>
            </a:r>
            <a:r>
              <a:rPr lang="en-US" altLang="ko-KR" sz="3200" b="1" dirty="0" err="1" smtClean="0"/>
              <a:t>drawGraph</a:t>
            </a:r>
            <a:r>
              <a:rPr lang="en-US" altLang="ko-KR" sz="3200" b="1" dirty="0" smtClean="0"/>
              <a:t>()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7267" y="1227667"/>
            <a:ext cx="11201400" cy="4949296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drawGraph</a:t>
            </a:r>
            <a:r>
              <a:rPr lang="en-US" altLang="ko-KR" sz="1400" dirty="0"/>
              <a:t>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String out = "";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char temp[100];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out += "&lt;</a:t>
            </a:r>
            <a:r>
              <a:rPr lang="en-US" altLang="ko-KR" sz="1400" dirty="0" err="1"/>
              <a:t>svg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xmlns</a:t>
            </a:r>
            <a:r>
              <a:rPr lang="en-US" altLang="ko-KR" sz="1400" dirty="0"/>
              <a:t>=\"http://www.w3.org/2000/svg\" version=\"1.1\" width=\"400\" height=\"150\"&gt;\n";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out += "&lt;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width=\"400\" height=\"150\" fill=\"</a:t>
            </a:r>
            <a:r>
              <a:rPr lang="en-US" altLang="ko-KR" sz="1400" dirty="0" err="1"/>
              <a:t>rgb</a:t>
            </a:r>
            <a:r>
              <a:rPr lang="en-US" altLang="ko-KR" sz="1400" dirty="0"/>
              <a:t>(250, 230, 210)\" stroke-width=\"1\" stroke=\"</a:t>
            </a:r>
            <a:r>
              <a:rPr lang="en-US" altLang="ko-KR" sz="1400" dirty="0" err="1"/>
              <a:t>rgb</a:t>
            </a:r>
            <a:r>
              <a:rPr lang="en-US" altLang="ko-KR" sz="1400" dirty="0"/>
              <a:t>(0, 0, 0)\" /&gt;\n";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out += "&lt;g stroke=\"black\"&gt;\n";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 = rand() % 130;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 = 10; x &lt; 390; x += 10)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y2 = rand() % 130;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sprintf</a:t>
            </a:r>
            <a:r>
              <a:rPr lang="en-US" altLang="ko-KR" sz="1400" dirty="0"/>
              <a:t>(temp, "&lt;line x1=\"%d\" y1=\"%d\" x2=\"%d\" y2=\"%d\" stroke-width=\"1\" /&gt;\n", x, 140 - y, x + 10, 140 - y2);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  out += temp;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  y = y2;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out += "&lt;/g&gt;\n&lt;/</a:t>
            </a:r>
            <a:r>
              <a:rPr lang="en-US" altLang="ko-KR" sz="1400" dirty="0" err="1"/>
              <a:t>svg</a:t>
            </a:r>
            <a:r>
              <a:rPr lang="en-US" altLang="ko-KR" sz="1400" dirty="0"/>
              <a:t>&gt;\n";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server.send</a:t>
            </a:r>
            <a:r>
              <a:rPr lang="en-US" altLang="ko-KR" sz="1400" dirty="0"/>
              <a:t>(200, "image/</a:t>
            </a:r>
            <a:r>
              <a:rPr lang="en-US" altLang="ko-KR" sz="1400" dirty="0" err="1"/>
              <a:t>svg+xml</a:t>
            </a:r>
            <a:r>
              <a:rPr lang="en-US" altLang="ko-KR" sz="1400" dirty="0"/>
              <a:t>", out);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4114800"/>
            <a:ext cx="74845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SVG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Scalable Vector </a:t>
            </a:r>
            <a:r>
              <a:rPr lang="en-US" altLang="ko-KR" sz="1600" dirty="0" smtClean="0"/>
              <a:t>Graphics) :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벡터 그래픽을 표현하기 위한 </a:t>
            </a:r>
            <a:r>
              <a:rPr lang="en-US" altLang="ko-KR" sz="1600" dirty="0"/>
              <a:t>XML </a:t>
            </a:r>
            <a:r>
              <a:rPr lang="ko-KR" altLang="en-US" sz="1600" dirty="0"/>
              <a:t>기반의 파일 형식으로</a:t>
            </a:r>
            <a:r>
              <a:rPr lang="en-US" altLang="ko-KR" sz="1600" dirty="0"/>
              <a:t>, 1999</a:t>
            </a:r>
            <a:r>
              <a:rPr lang="ko-KR" altLang="en-US" sz="1600" dirty="0"/>
              <a:t>년 </a:t>
            </a:r>
            <a:r>
              <a:rPr lang="en-US" altLang="ko-KR" sz="1600" dirty="0"/>
              <a:t>W3C(World Wide Web Consortium)</a:t>
            </a:r>
            <a:r>
              <a:rPr lang="ko-KR" altLang="en-US" sz="1600" dirty="0"/>
              <a:t>의 주도하에 개발된 오픈 표준의 벡터 그래픽 파일 </a:t>
            </a:r>
            <a:r>
              <a:rPr lang="ko-KR" altLang="en-US" sz="1600" dirty="0" smtClean="0"/>
              <a:t>형식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SVG </a:t>
            </a:r>
            <a:r>
              <a:rPr lang="ko-KR" altLang="en-US" sz="1600" dirty="0"/>
              <a:t>형식의 이미지와 그 작동은 </a:t>
            </a:r>
            <a:r>
              <a:rPr lang="en-US" altLang="ko-KR" sz="1600" dirty="0">
                <a:hlinkClick r:id="rId2" tooltip="XML"/>
              </a:rPr>
              <a:t>XML</a:t>
            </a:r>
            <a:r>
              <a:rPr lang="ko-KR" altLang="en-US" sz="1600" dirty="0"/>
              <a:t> 텍스트 파일들로 정의 되어 </a:t>
            </a:r>
            <a:r>
              <a:rPr lang="ko-KR" altLang="en-US" sz="1600" dirty="0" err="1"/>
              <a:t>검색화</a:t>
            </a:r>
            <a:r>
              <a:rPr lang="en-US" altLang="ko-KR" sz="1600" dirty="0"/>
              <a:t>·</a:t>
            </a:r>
            <a:r>
              <a:rPr lang="ko-KR" altLang="en-US" sz="1600" dirty="0"/>
              <a:t>목록화</a:t>
            </a:r>
            <a:r>
              <a:rPr lang="en-US" altLang="ko-KR" sz="1600" dirty="0"/>
              <a:t>·</a:t>
            </a:r>
            <a:r>
              <a:rPr lang="ko-KR" altLang="en-US" sz="1600" dirty="0"/>
              <a:t>스크립트화가 가능하며 필요하다면 압축도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SVG </a:t>
            </a:r>
            <a:r>
              <a:rPr lang="ko-KR" altLang="en-US" sz="1600" dirty="0"/>
              <a:t>형식의 파일은 </a:t>
            </a:r>
            <a:r>
              <a:rPr lang="ko-KR" altLang="en-US" sz="1600" dirty="0" err="1">
                <a:hlinkClick r:id="rId3"/>
              </a:rPr>
              <a:t>어도비</a:t>
            </a:r>
            <a:r>
              <a:rPr lang="ko-KR" altLang="en-US" sz="1600" dirty="0">
                <a:hlinkClick r:id="rId3"/>
              </a:rPr>
              <a:t> 일러스트레이터</a:t>
            </a:r>
            <a:r>
              <a:rPr lang="ko-KR" altLang="en-US" sz="1600" dirty="0"/>
              <a:t>와 같은 </a:t>
            </a:r>
            <a:r>
              <a:rPr lang="ko-KR" altLang="en-US" sz="1600" dirty="0">
                <a:hlinkClick r:id="rId4" tooltip="벡터 드로잉 프로그램"/>
              </a:rPr>
              <a:t>벡터 드로잉 프로그램</a:t>
            </a:r>
            <a:r>
              <a:rPr lang="ko-KR" altLang="en-US" sz="1600" dirty="0"/>
              <a:t>을 사용하여 편집이 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물론 </a:t>
            </a:r>
            <a:r>
              <a:rPr lang="en-US" altLang="ko-KR" sz="1600" dirty="0"/>
              <a:t>XML </a:t>
            </a:r>
            <a:r>
              <a:rPr lang="ko-KR" altLang="en-US" sz="1600" dirty="0"/>
              <a:t>형식으로 되어 있으므로 </a:t>
            </a:r>
            <a:r>
              <a:rPr lang="ko-KR" altLang="en-US" sz="1600" dirty="0">
                <a:hlinkClick r:id="rId5" tooltip="메모장 (소프트웨어)"/>
              </a:rPr>
              <a:t>메모장</a:t>
            </a:r>
            <a:r>
              <a:rPr lang="ko-KR" altLang="en-US" sz="1600" dirty="0"/>
              <a:t>과 같은 </a:t>
            </a:r>
            <a:r>
              <a:rPr lang="ko-KR" altLang="en-US" sz="1600" dirty="0">
                <a:hlinkClick r:id="rId6" tooltip="문서 편집기"/>
              </a:rPr>
              <a:t>문서 편집기</a:t>
            </a:r>
            <a:r>
              <a:rPr lang="ko-KR" altLang="en-US" sz="1600" dirty="0"/>
              <a:t>로도 편집이 가능</a:t>
            </a:r>
          </a:p>
        </p:txBody>
      </p:sp>
    </p:spTree>
    <p:extLst>
      <p:ext uri="{BB962C8B-B14F-4D97-AF65-F5344CB8AC3E}">
        <p14:creationId xmlns:p14="http://schemas.microsoft.com/office/powerpoint/2010/main" val="82184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3545</Words>
  <Application>Microsoft Office PowerPoint</Application>
  <PresentationFormat>와이드스크린</PresentationFormat>
  <Paragraphs>455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Source Sans Pro</vt:lpstr>
      <vt:lpstr>맑은 고딕</vt:lpstr>
      <vt:lpstr>Arial</vt:lpstr>
      <vt:lpstr>Office 테마</vt:lpstr>
      <vt:lpstr>nodeMCU 3 </vt:lpstr>
      <vt:lpstr>HelloServerSecure 예제 (1)</vt:lpstr>
      <vt:lpstr>HelloServerSecure 예제 (2)</vt:lpstr>
      <vt:lpstr>HelloServerSecure 예제 (3)</vt:lpstr>
      <vt:lpstr>HelloServerSecure 예제 (4)</vt:lpstr>
      <vt:lpstr>실행결과</vt:lpstr>
      <vt:lpstr>AdvancedWebServer 예제 (1)</vt:lpstr>
      <vt:lpstr>AdvancedWebServer 예제 (2) - handleRoot()</vt:lpstr>
      <vt:lpstr>AdvancedWebServer 예제 (3) - drawGraph()</vt:lpstr>
      <vt:lpstr>AdvancedWebServer 예제 (4)</vt:lpstr>
      <vt:lpstr>AdvancedWebServer 예제 실행결과(크롬 앱)</vt:lpstr>
      <vt:lpstr> mosquitto 다운로드 사이트</vt:lpstr>
      <vt:lpstr> mosquitto 실행, 발행과 구독 실행화면</vt:lpstr>
      <vt:lpstr> mqtt client 앱</vt:lpstr>
      <vt:lpstr>연결 Brokers 설정</vt:lpstr>
      <vt:lpstr>메시지 화면과 토픽화면</vt:lpstr>
      <vt:lpstr>PubSubClient 라이브러리 설치</vt:lpstr>
      <vt:lpstr>Mqtt-esp8266 예제 (1)</vt:lpstr>
      <vt:lpstr>Mqtt-esp8266 예제 (2)</vt:lpstr>
      <vt:lpstr>Mqtt-esp8266 예제 (3)</vt:lpstr>
      <vt:lpstr>EspMQTTClient 라이브러리 추가</vt:lpstr>
      <vt:lpstr>SimpleMQTTClient 예제(1)</vt:lpstr>
      <vt:lpstr>SimpleMQTTClient 예제(2)</vt:lpstr>
      <vt:lpstr> mosquitto(mqtt broker) 실행결과</vt:lpstr>
      <vt:lpstr>Mosquitto ID, Password 설정</vt:lpstr>
      <vt:lpstr>Mqtt 브로커 ID,passwd 사용한 실행결과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relay</dc:title>
  <dc:creator>Owner</dc:creator>
  <cp:lastModifiedBy>Owner</cp:lastModifiedBy>
  <cp:revision>146</cp:revision>
  <dcterms:created xsi:type="dcterms:W3CDTF">2020-12-31T02:34:07Z</dcterms:created>
  <dcterms:modified xsi:type="dcterms:W3CDTF">2021-05-23T13:12:47Z</dcterms:modified>
</cp:coreProperties>
</file>