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72" r:id="rId6"/>
    <p:sldId id="277" r:id="rId7"/>
    <p:sldId id="273" r:id="rId8"/>
    <p:sldId id="276" r:id="rId9"/>
    <p:sldId id="257" r:id="rId10"/>
    <p:sldId id="259" r:id="rId11"/>
    <p:sldId id="281" r:id="rId12"/>
    <p:sldId id="282" r:id="rId13"/>
    <p:sldId id="258" r:id="rId14"/>
    <p:sldId id="284" r:id="rId15"/>
    <p:sldId id="283" r:id="rId16"/>
    <p:sldId id="285" r:id="rId17"/>
    <p:sldId id="286" r:id="rId18"/>
    <p:sldId id="287" r:id="rId19"/>
    <p:sldId id="274" r:id="rId20"/>
    <p:sldId id="275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9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67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6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2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3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4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9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8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970C-6490-4706-84B3-A3EA8390C387}" type="datetimeFigureOut">
              <a:rPr lang="ko-KR" altLang="en-US" smtClean="0"/>
              <a:t>2021-04-28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64E8-5E5B-410D-869E-1277BD91F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0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Internet_of_Thing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6869"/>
          </a:xfrm>
        </p:spPr>
        <p:txBody>
          <a:bodyPr/>
          <a:lstStyle/>
          <a:p>
            <a:r>
              <a:rPr lang="en-US" altLang="ko-KR" dirty="0" err="1" smtClean="0"/>
              <a:t>nodeMCU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41739"/>
            <a:ext cx="4442672" cy="282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1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에서 보드 </a:t>
            </a:r>
            <a:r>
              <a:rPr lang="ko-KR" altLang="en-US" dirty="0" err="1" smtClean="0"/>
              <a:t>선택화면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28" y="2227413"/>
            <a:ext cx="7131503" cy="4521843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툴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보드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보드 </a:t>
            </a:r>
            <a:r>
              <a:rPr lang="ko-KR" altLang="en-US" dirty="0" err="1" smtClean="0"/>
              <a:t>메니저에서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nodeCMU</a:t>
            </a:r>
            <a:r>
              <a:rPr lang="en-US" altLang="ko-KR" dirty="0" smtClean="0"/>
              <a:t> 1.0 </a:t>
            </a:r>
            <a:r>
              <a:rPr lang="ko-KR" altLang="en-US" dirty="0" smtClean="0"/>
              <a:t>을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55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Blink </a:t>
            </a:r>
            <a:r>
              <a:rPr lang="ko-KR" altLang="en-US" dirty="0" smtClean="0"/>
              <a:t>예제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0473" y="1477282"/>
            <a:ext cx="6113183" cy="4935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024743"/>
            <a:ext cx="455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&gt;ESP8266&gt;Blink </a:t>
            </a:r>
            <a:r>
              <a:rPr lang="ko-KR" altLang="en-US" dirty="0" smtClean="0"/>
              <a:t>를 열어 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72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Blink </a:t>
            </a:r>
            <a:r>
              <a:rPr lang="ko-KR" altLang="en-US" dirty="0" smtClean="0"/>
              <a:t>소스코드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(LED_BUILTIN, OUTPUT);     // Initialize the LED_BUILTIN pin as an output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 the loop function runs over and over again forever</a:t>
            </a:r>
          </a:p>
          <a:p>
            <a:pPr marL="0" indent="0">
              <a:buNone/>
            </a:pPr>
            <a:r>
              <a:rPr lang="en-US" altLang="ko-KR" dirty="0"/>
              <a:t>void loop() {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(LED_BUILTIN, LOW);   // Turn the LED on (Note that LOW is the voltage level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                                            // </a:t>
            </a:r>
            <a:r>
              <a:rPr lang="en-US" altLang="ko-KR" dirty="0"/>
              <a:t>but actually the LED is on; this is because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 // </a:t>
            </a:r>
            <a:r>
              <a:rPr lang="en-US" altLang="ko-KR" dirty="0"/>
              <a:t>it is active low on the ESP-01)</a:t>
            </a:r>
          </a:p>
          <a:p>
            <a:pPr marL="0" indent="0">
              <a:buNone/>
            </a:pPr>
            <a:r>
              <a:rPr lang="en-US" altLang="ko-KR" dirty="0"/>
              <a:t>  delay(1000);                      // Wait for a second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digitalWrite</a:t>
            </a:r>
            <a:r>
              <a:rPr lang="en-US" altLang="ko-KR" dirty="0"/>
              <a:t>(LED_BUILTIN, HIGH);  // Turn the LED off by making the voltage HIGH</a:t>
            </a:r>
          </a:p>
          <a:p>
            <a:pPr marL="0" indent="0">
              <a:buNone/>
            </a:pPr>
            <a:r>
              <a:rPr lang="en-US" altLang="ko-KR" dirty="0"/>
              <a:t>  delay(2000);                      // Wait for two seconds (to demonstrate the active low LED)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08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업로드 성공 메시지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8548" y="579726"/>
            <a:ext cx="5464539" cy="60117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2915"/>
            <a:ext cx="4076699" cy="19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외부 </a:t>
            </a:r>
            <a:r>
              <a:rPr lang="en-US" altLang="ko-KR" dirty="0"/>
              <a:t>LED Blink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35" y="3921096"/>
            <a:ext cx="704722" cy="1580861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37" y="3874746"/>
            <a:ext cx="1357992" cy="13579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9461" y="1690688"/>
            <a:ext cx="6836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회선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: LED </a:t>
            </a:r>
            <a:r>
              <a:rPr lang="ko-KR" altLang="en-US" dirty="0" smtClean="0"/>
              <a:t>와 저항을 직렬로 연결하여 </a:t>
            </a:r>
            <a:r>
              <a:rPr lang="en-US" altLang="ko-KR" dirty="0" smtClean="0"/>
              <a:t>LED (+) </a:t>
            </a:r>
            <a:r>
              <a:rPr lang="ko-KR" altLang="en-US" dirty="0" smtClean="0"/>
              <a:t>선이 </a:t>
            </a:r>
            <a:r>
              <a:rPr lang="en-US" altLang="ko-KR" dirty="0" smtClean="0"/>
              <a:t>D7(GPIO13)</a:t>
            </a:r>
            <a:r>
              <a:rPr lang="ko-KR" altLang="en-US" dirty="0" smtClean="0"/>
              <a:t>에 연결하고 저항의 나머지 한 선이 </a:t>
            </a:r>
            <a:r>
              <a:rPr lang="en-US" altLang="ko-KR" dirty="0" smtClean="0"/>
              <a:t>GND(</a:t>
            </a:r>
            <a:r>
              <a:rPr lang="ko-KR" altLang="en-US" dirty="0" smtClean="0"/>
              <a:t>접지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연결한다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저항을 연결하는 이유는 과전류가 흘러서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망가지는 것을 피하기 위해서 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6131" y="5662470"/>
            <a:ext cx="244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LED</a:t>
            </a:r>
            <a:r>
              <a:rPr lang="ko-KR" altLang="en-US" dirty="0" smtClean="0"/>
              <a:t>의 긴 다리가 </a:t>
            </a:r>
            <a:r>
              <a:rPr lang="en-US" altLang="ko-KR" dirty="0" smtClean="0"/>
              <a:t>(+)</a:t>
            </a:r>
            <a:r>
              <a:rPr lang="ko-KR" altLang="en-US" dirty="0" smtClean="0"/>
              <a:t>선임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극성 주의</a:t>
            </a:r>
            <a:r>
              <a:rPr lang="en-US" altLang="ko-KR" dirty="0" smtClean="0"/>
              <a:t>).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85029" y="1611790"/>
            <a:ext cx="5288643" cy="2974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3317" y="4770577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저항은 극성에 관계없음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056" y="3445014"/>
            <a:ext cx="3453204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7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 </a:t>
            </a:r>
            <a:r>
              <a:rPr lang="en-US" altLang="ko-KR" dirty="0" smtClean="0"/>
              <a:t>LED Blink </a:t>
            </a:r>
            <a:r>
              <a:rPr lang="ko-KR" altLang="en-US" dirty="0" smtClean="0"/>
              <a:t>소스코드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800" dirty="0"/>
              <a:t>void setup() </a:t>
            </a:r>
            <a:r>
              <a:rPr lang="en-US" altLang="ko-KR" sz="1800" dirty="0" smtClean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pinMode</a:t>
            </a:r>
            <a:r>
              <a:rPr lang="en-US" altLang="ko-KR" sz="1800" dirty="0" smtClean="0"/>
              <a:t>(13</a:t>
            </a:r>
            <a:r>
              <a:rPr lang="en-US" altLang="ko-KR" sz="1800" dirty="0"/>
              <a:t>, OUTPUT); // </a:t>
            </a:r>
            <a:r>
              <a:rPr lang="en-US" altLang="ko-KR" sz="1800" dirty="0" smtClean="0"/>
              <a:t>GPIO 13 -&gt; D7  LED </a:t>
            </a:r>
            <a:r>
              <a:rPr lang="ko-KR" altLang="en-US" sz="1800" dirty="0" smtClean="0"/>
              <a:t>가 연결될 핀 번호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en-US" altLang="ko-KR" sz="1800" dirty="0" smtClean="0"/>
          </a:p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// </a:t>
            </a:r>
            <a:r>
              <a:rPr lang="en-US" altLang="ko-KR" sz="1800" dirty="0"/>
              <a:t>the loop function runs over and over again forever void loop() </a:t>
            </a:r>
            <a:r>
              <a:rPr lang="en-US" altLang="ko-KR" sz="1800" dirty="0" smtClean="0"/>
              <a:t>{</a:t>
            </a:r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err="1"/>
              <a:t>digitalWrite</a:t>
            </a:r>
            <a:r>
              <a:rPr lang="en-US" altLang="ko-KR" sz="1800" dirty="0"/>
              <a:t>(13, LOW); // Turn the LED on (Note that LOW is the voltage </a:t>
            </a:r>
            <a:r>
              <a:rPr lang="en-US" altLang="ko-KR" sz="1800" dirty="0" smtClean="0"/>
              <a:t>level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</a:t>
            </a:r>
            <a:r>
              <a:rPr lang="en-US" altLang="ko-KR" sz="1800" dirty="0"/>
              <a:t>// but actually the LED is on; this is </a:t>
            </a:r>
            <a:r>
              <a:rPr lang="en-US" altLang="ko-KR" sz="1800" dirty="0" smtClean="0"/>
              <a:t>because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                          </a:t>
            </a:r>
            <a:r>
              <a:rPr lang="en-US" altLang="ko-KR" sz="1800" dirty="0"/>
              <a:t>// it is </a:t>
            </a:r>
            <a:r>
              <a:rPr lang="en-US" altLang="ko-KR" sz="1800" dirty="0" err="1"/>
              <a:t>acive</a:t>
            </a:r>
            <a:r>
              <a:rPr lang="en-US" altLang="ko-KR" sz="1800" dirty="0"/>
              <a:t> low on the ESP-01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>  delay(1000</a:t>
            </a:r>
            <a:r>
              <a:rPr lang="en-US" altLang="ko-KR" sz="1800" dirty="0"/>
              <a:t>); // Wait for a </a:t>
            </a:r>
            <a:r>
              <a:rPr lang="en-US" altLang="ko-KR" sz="1800" dirty="0" smtClean="0"/>
              <a:t>second</a:t>
            </a:r>
          </a:p>
          <a:p>
            <a:pPr marL="0" indent="0">
              <a:buNone/>
            </a:pPr>
            <a:r>
              <a:rPr lang="en-US" altLang="ko-KR" sz="1800" dirty="0" smtClean="0"/>
              <a:t>  </a:t>
            </a:r>
            <a:r>
              <a:rPr lang="en-US" altLang="ko-KR" sz="1800" dirty="0" err="1" smtClean="0"/>
              <a:t>digitalWrite</a:t>
            </a:r>
            <a:r>
              <a:rPr lang="en-US" altLang="ko-KR" sz="1800" dirty="0" smtClean="0"/>
              <a:t>(13</a:t>
            </a:r>
            <a:r>
              <a:rPr lang="en-US" altLang="ko-KR" sz="1800" dirty="0"/>
              <a:t>, HIGH); // Turn the LED off by making the voltage </a:t>
            </a:r>
            <a:r>
              <a:rPr lang="en-US" altLang="ko-KR" sz="1800" dirty="0" smtClean="0"/>
              <a:t>HIGH</a:t>
            </a:r>
          </a:p>
          <a:p>
            <a:pPr marL="0" indent="0">
              <a:buNone/>
            </a:pPr>
            <a:r>
              <a:rPr lang="en-US" altLang="ko-KR" sz="1800" dirty="0" smtClean="0"/>
              <a:t>  delay(2000</a:t>
            </a:r>
            <a:r>
              <a:rPr lang="en-US" altLang="ko-KR" sz="1800" dirty="0"/>
              <a:t>); // Wait for two seconds (to demonstrate the active low LED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5189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DHT-11 </a:t>
            </a:r>
            <a:r>
              <a:rPr lang="ko-KR" altLang="en-US" dirty="0" smtClean="0"/>
              <a:t>온도</a:t>
            </a:r>
            <a:r>
              <a:rPr lang="en-US" altLang="ko-KR" dirty="0" smtClean="0"/>
              <a:t>,</a:t>
            </a:r>
            <a:r>
              <a:rPr lang="ko-KR" altLang="en-US" dirty="0" smtClean="0"/>
              <a:t>습도 센서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9685"/>
            <a:ext cx="5834743" cy="4337277"/>
          </a:xfrm>
        </p:spPr>
        <p:txBody>
          <a:bodyPr>
            <a:normAutofit/>
          </a:bodyPr>
          <a:lstStyle/>
          <a:p>
            <a:pPr fontAlgn="base"/>
            <a:r>
              <a:rPr lang="en-US" altLang="ko-KR" sz="2400" dirty="0"/>
              <a:t>DHT-11 </a:t>
            </a:r>
            <a:r>
              <a:rPr lang="ko-KR" altLang="en-US" sz="2400" dirty="0" smtClean="0"/>
              <a:t>와 </a:t>
            </a:r>
            <a:r>
              <a:rPr lang="en-US" altLang="ko-KR" sz="2400" dirty="0" err="1" smtClean="0"/>
              <a:t>NodeMCU</a:t>
            </a:r>
            <a:r>
              <a:rPr lang="ko-KR" altLang="en-US" sz="2400" dirty="0"/>
              <a:t>에 </a:t>
            </a:r>
            <a:r>
              <a:rPr lang="ko-KR" altLang="en-US" sz="2400" dirty="0" smtClean="0"/>
              <a:t>를 연결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pPr lvl="1" fontAlgn="base"/>
            <a:r>
              <a:rPr lang="en-US" altLang="ko-KR" sz="1800" b="1" i="1" dirty="0" smtClean="0"/>
              <a:t>GND(-) </a:t>
            </a:r>
            <a:r>
              <a:rPr lang="en-US" altLang="ko-KR" sz="1800" b="1" i="1" dirty="0"/>
              <a:t>-&gt; GND</a:t>
            </a:r>
            <a:endParaRPr lang="ko-KR" altLang="en-US" sz="1800" dirty="0"/>
          </a:p>
          <a:p>
            <a:pPr lvl="1" fontAlgn="base"/>
            <a:r>
              <a:rPr lang="en-US" altLang="ko-KR" sz="2000" b="1" i="1" dirty="0" smtClean="0"/>
              <a:t>VCC(+) -&gt; 3.3V</a:t>
            </a:r>
            <a:endParaRPr lang="ko-KR" altLang="en-US" sz="2000" dirty="0"/>
          </a:p>
          <a:p>
            <a:pPr lvl="1" fontAlgn="base"/>
            <a:r>
              <a:rPr lang="en-US" altLang="ko-KR" sz="2000" b="1" i="1" dirty="0" smtClean="0"/>
              <a:t>OUT     -&gt; </a:t>
            </a:r>
            <a:r>
              <a:rPr lang="en-US" altLang="ko-KR" sz="2000" b="1" i="1" dirty="0"/>
              <a:t>D7 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// </a:t>
            </a:r>
            <a:r>
              <a:rPr lang="ko-KR" altLang="en-US" sz="2000" dirty="0" smtClean="0"/>
              <a:t>데이터 </a:t>
            </a:r>
            <a:r>
              <a:rPr lang="ko-KR" altLang="en-US" sz="2000" dirty="0"/>
              <a:t>핀은 </a:t>
            </a:r>
            <a:r>
              <a:rPr lang="en-US" altLang="ko-KR" sz="2000" dirty="0" smtClean="0"/>
              <a:t>D7(GPIO13)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57" y="2455634"/>
            <a:ext cx="5138056" cy="289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4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온도습도</a:t>
            </a:r>
            <a:r>
              <a:rPr lang="ko-KR" altLang="en-US" dirty="0" smtClean="0"/>
              <a:t> 센서 읽기 소스코드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DHTesp.h</a:t>
            </a:r>
            <a:r>
              <a:rPr lang="en-US" altLang="ko-KR" sz="1200" dirty="0"/>
              <a:t>" // Click here to get the library: http://librarymanager/All#DHTesp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#</a:t>
            </a:r>
            <a:r>
              <a:rPr lang="en-US" altLang="ko-KR" sz="1200" dirty="0" err="1"/>
              <a:t>ifdef</a:t>
            </a:r>
            <a:r>
              <a:rPr lang="en-US" altLang="ko-KR" sz="1200" dirty="0"/>
              <a:t> ESP32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#pragma message(THIS EXAMPLE IS FOR ESP8266 ONLY!)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#error Select ESP8266 board.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#</a:t>
            </a:r>
            <a:r>
              <a:rPr lang="en-US" altLang="ko-KR" sz="1200" dirty="0" err="1"/>
              <a:t>endif</a:t>
            </a: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 err="1"/>
              <a:t>DHTesp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dht</a:t>
            </a:r>
            <a:r>
              <a:rPr lang="en-US" altLang="ko-KR" sz="1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void setup()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Serial.begin</a:t>
            </a:r>
            <a:r>
              <a:rPr lang="en-US" altLang="ko-KR" sz="1200" dirty="0"/>
              <a:t>(115200);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delay(1000);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("Status\</a:t>
            </a:r>
            <a:r>
              <a:rPr lang="en-US" altLang="ko-KR" sz="1200" dirty="0" err="1"/>
              <a:t>tHumidity</a:t>
            </a:r>
            <a:r>
              <a:rPr lang="en-US" altLang="ko-KR" sz="1200" dirty="0"/>
              <a:t> (%)\</a:t>
            </a:r>
            <a:r>
              <a:rPr lang="en-US" altLang="ko-KR" sz="1200" dirty="0" err="1"/>
              <a:t>tTemperature</a:t>
            </a:r>
            <a:r>
              <a:rPr lang="en-US" altLang="ko-KR" sz="1200" dirty="0"/>
              <a:t> (C)\t(F)");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String </a:t>
            </a:r>
            <a:r>
              <a:rPr lang="en-US" altLang="ko-KR" sz="1200" dirty="0" err="1"/>
              <a:t>thisBoard</a:t>
            </a:r>
            <a:r>
              <a:rPr lang="en-US" altLang="ko-KR" sz="1200" dirty="0"/>
              <a:t>= ARDUINO_BOARD;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thisBoard</a:t>
            </a:r>
            <a:r>
              <a:rPr lang="en-US" altLang="ko-KR" sz="1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// </a:t>
            </a:r>
            <a:r>
              <a:rPr lang="en-US" altLang="ko-KR" sz="1200" dirty="0" err="1"/>
              <a:t>Autodetect</a:t>
            </a:r>
            <a:r>
              <a:rPr lang="en-US" altLang="ko-KR" sz="1200" dirty="0"/>
              <a:t> is not working reliable, don't use the following line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// </a:t>
            </a:r>
            <a:r>
              <a:rPr lang="en-US" altLang="ko-KR" sz="1200" dirty="0" err="1" smtClean="0"/>
              <a:t>dht.setup</a:t>
            </a:r>
            <a:r>
              <a:rPr lang="en-US" altLang="ko-KR" sz="1200" dirty="0" smtClean="0"/>
              <a:t>(13);</a:t>
            </a: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// use this instead: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dht.setup</a:t>
            </a:r>
            <a:r>
              <a:rPr lang="en-US" altLang="ko-KR" sz="1200" dirty="0"/>
              <a:t>(13, </a:t>
            </a:r>
            <a:r>
              <a:rPr lang="en-US" altLang="ko-KR" sz="1200" dirty="0" err="1"/>
              <a:t>DHTesp</a:t>
            </a:r>
            <a:r>
              <a:rPr lang="en-US" altLang="ko-KR" sz="1200" dirty="0"/>
              <a:t>::DHT11); // Connect DHT sensor to GPIO </a:t>
            </a:r>
            <a:r>
              <a:rPr lang="en-US" altLang="ko-KR" sz="1200" dirty="0" smtClean="0"/>
              <a:t>13</a:t>
            </a: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void loop()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//  delay(</a:t>
            </a:r>
            <a:r>
              <a:rPr lang="en-US" altLang="ko-KR" sz="1200" dirty="0" err="1"/>
              <a:t>dht.getMinimumSamplingPeriod</a:t>
            </a:r>
            <a:r>
              <a:rPr lang="en-US" altLang="ko-KR" sz="1200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float humidity = </a:t>
            </a:r>
            <a:r>
              <a:rPr lang="en-US" altLang="ko-KR" sz="1200" dirty="0" err="1"/>
              <a:t>dht.getHumidity</a:t>
            </a:r>
            <a:r>
              <a:rPr lang="en-US" altLang="ko-KR" sz="12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float temperature = </a:t>
            </a:r>
            <a:r>
              <a:rPr lang="en-US" altLang="ko-KR" sz="1200" dirty="0" err="1"/>
              <a:t>dht.getTemperature</a:t>
            </a:r>
            <a:r>
              <a:rPr lang="en-US" altLang="ko-KR" sz="12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dht.getStatusString</a:t>
            </a:r>
            <a:r>
              <a:rPr lang="en-US" altLang="ko-KR" sz="1200" dirty="0"/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("\t");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(humidity,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("\t\t");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(temperature,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("\t\t");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dht.toFahrenheit</a:t>
            </a:r>
            <a:r>
              <a:rPr lang="en-US" altLang="ko-KR" sz="1200" dirty="0"/>
              <a:t>(temperature),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Serial.print</a:t>
            </a:r>
            <a:r>
              <a:rPr lang="en-US" altLang="ko-KR" sz="12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  delay(2000);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200" dirty="0"/>
              <a:t>}</a:t>
            </a:r>
            <a:endParaRPr lang="ko-KR" altLang="en-US" sz="1200" dirty="0"/>
          </a:p>
          <a:p>
            <a:pPr marL="0" indent="0">
              <a:spcBef>
                <a:spcPts val="0"/>
              </a:spcBef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6664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시리얼모니터 결과 화면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0" y="2010569"/>
            <a:ext cx="38100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0904" cy="573659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SLEEP</a:t>
            </a:r>
            <a:r>
              <a:rPr lang="ko-KR" altLang="en-US" b="1" dirty="0"/>
              <a:t>모드 사용하기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1392"/>
            <a:ext cx="10515600" cy="5181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effectLst/>
              </a:rPr>
              <a:t>ESP8266 </a:t>
            </a:r>
            <a:r>
              <a:rPr lang="ko-KR" altLang="en-US" sz="1800" dirty="0" smtClean="0">
                <a:effectLst/>
              </a:rPr>
              <a:t>모듈은 기본적으로 전력 소모량이 많기 때문에 사용하지 않을 때에는 거의 모든 기능이 정지되어 있는 상태</a:t>
            </a:r>
            <a:r>
              <a:rPr lang="en-US" altLang="ko-KR" sz="1800" dirty="0" smtClean="0">
                <a:effectLst/>
              </a:rPr>
              <a:t>(Sleep mode)</a:t>
            </a:r>
            <a:r>
              <a:rPr lang="ko-KR" altLang="en-US" sz="1800" dirty="0" smtClean="0">
                <a:effectLst/>
              </a:rPr>
              <a:t>에서 대기하고 있다가 어떤 조건이 만족되면 다시 깨어나 작동하는 기능이 지원된다</a:t>
            </a:r>
            <a:r>
              <a:rPr lang="en-US" altLang="ko-KR" sz="1800" dirty="0" smtClean="0">
                <a:effectLst/>
              </a:rPr>
              <a:t>. </a:t>
            </a:r>
            <a:r>
              <a:rPr lang="ko-KR" altLang="en-US" sz="1800" dirty="0" smtClean="0">
                <a:effectLst/>
              </a:rPr>
              <a:t>이 </a:t>
            </a:r>
            <a:r>
              <a:rPr lang="en-US" altLang="ko-KR" sz="1800" dirty="0" smtClean="0">
                <a:effectLst/>
              </a:rPr>
              <a:t>sleep mode</a:t>
            </a:r>
            <a:r>
              <a:rPr lang="ko-KR" altLang="en-US" sz="1800" dirty="0" smtClean="0">
                <a:effectLst/>
              </a:rPr>
              <a:t>에서는 오로지 다시 깨어나기 위해 대기하는 기능만 작동되기 때문에 전력소모가 거의 없다</a:t>
            </a:r>
            <a:r>
              <a:rPr lang="en-US" altLang="ko-KR" sz="1800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altLang="ko-KR" sz="1800" dirty="0" smtClean="0">
                <a:effectLst/>
              </a:rPr>
              <a:t> </a:t>
            </a:r>
          </a:p>
          <a:p>
            <a:pPr marL="0" indent="0">
              <a:buNone/>
            </a:pPr>
            <a:r>
              <a:rPr lang="en-US" altLang="ko-KR" sz="1800" dirty="0" smtClean="0">
                <a:effectLst/>
              </a:rPr>
              <a:t>1) </a:t>
            </a:r>
            <a:r>
              <a:rPr lang="ko-KR" altLang="en-US" sz="1800" dirty="0" err="1" smtClean="0">
                <a:effectLst/>
              </a:rPr>
              <a:t>사전배선</a:t>
            </a:r>
            <a:r>
              <a:rPr lang="ko-KR" altLang="en-US" sz="1800" dirty="0" smtClean="0">
                <a:effectLst/>
              </a:rPr>
              <a:t> </a:t>
            </a:r>
            <a:r>
              <a:rPr lang="en-US" altLang="ko-KR" sz="1800" dirty="0" smtClean="0">
                <a:effectLst/>
              </a:rPr>
              <a:t>: GPIO 16</a:t>
            </a:r>
            <a:r>
              <a:rPr lang="ko-KR" altLang="en-US" sz="1800" dirty="0" smtClean="0">
                <a:effectLst/>
              </a:rPr>
              <a:t>번 </a:t>
            </a:r>
            <a:r>
              <a:rPr lang="en-US" altLang="ko-KR" sz="1800" dirty="0" smtClean="0">
                <a:effectLst/>
              </a:rPr>
              <a:t>(D0) </a:t>
            </a:r>
            <a:r>
              <a:rPr lang="ko-KR" altLang="en-US" sz="1800" dirty="0" smtClean="0">
                <a:effectLst/>
              </a:rPr>
              <a:t>핀을 </a:t>
            </a:r>
            <a:r>
              <a:rPr lang="en-US" altLang="ko-KR" sz="1800" dirty="0" smtClean="0">
                <a:effectLst/>
              </a:rPr>
              <a:t>RST(Reset) </a:t>
            </a:r>
            <a:r>
              <a:rPr lang="ko-KR" altLang="en-US" sz="1800" dirty="0" smtClean="0">
                <a:effectLst/>
              </a:rPr>
              <a:t>핀</a:t>
            </a:r>
            <a:r>
              <a:rPr lang="ko-KR" altLang="en-US" sz="1800" dirty="0" smtClean="0"/>
              <a:t>에</a:t>
            </a:r>
            <a:r>
              <a:rPr lang="ko-KR" altLang="en-US" sz="1800" dirty="0" smtClean="0">
                <a:effectLst/>
              </a:rPr>
              <a:t> </a:t>
            </a:r>
            <a:r>
              <a:rPr lang="ko-KR" altLang="en-US" sz="1800" dirty="0" smtClean="0">
                <a:effectLst/>
              </a:rPr>
              <a:t>연결한다</a:t>
            </a:r>
            <a:r>
              <a:rPr lang="en-US" altLang="ko-KR" sz="1800" dirty="0" smtClean="0">
                <a:effectLst/>
              </a:rPr>
              <a:t>.     </a:t>
            </a:r>
          </a:p>
          <a:p>
            <a:pPr marL="0" indent="0">
              <a:buNone/>
            </a:pPr>
            <a:r>
              <a:rPr lang="en-US" altLang="ko-KR" sz="1800" dirty="0" smtClean="0">
                <a:effectLst/>
              </a:rPr>
              <a:t> </a:t>
            </a:r>
          </a:p>
          <a:p>
            <a:pPr marL="0" indent="0">
              <a:buNone/>
            </a:pPr>
            <a:r>
              <a:rPr lang="en-US" altLang="ko-KR" sz="1800" dirty="0" smtClean="0">
                <a:effectLst/>
              </a:rPr>
              <a:t>2) </a:t>
            </a:r>
            <a:r>
              <a:rPr lang="ko-KR" altLang="en-US" sz="1800" dirty="0" err="1" smtClean="0">
                <a:effectLst/>
              </a:rPr>
              <a:t>수면모드</a:t>
            </a:r>
            <a:r>
              <a:rPr lang="ko-KR" altLang="en-US" sz="1800" dirty="0" smtClean="0">
                <a:effectLst/>
              </a:rPr>
              <a:t> 진입 </a:t>
            </a:r>
            <a:r>
              <a:rPr lang="en-US" altLang="ko-KR" sz="1800" dirty="0" smtClean="0">
                <a:effectLst/>
              </a:rPr>
              <a:t>: </a:t>
            </a:r>
            <a:r>
              <a:rPr lang="ko-KR" altLang="en-US" sz="1800" dirty="0" smtClean="0">
                <a:effectLst/>
              </a:rPr>
              <a:t>다음과 같이 </a:t>
            </a:r>
            <a:r>
              <a:rPr lang="en-US" altLang="ko-KR" sz="1800" dirty="0" smtClean="0">
                <a:effectLst/>
              </a:rPr>
              <a:t>Sleep mode</a:t>
            </a:r>
            <a:r>
              <a:rPr lang="ko-KR" altLang="en-US" sz="1800" dirty="0" smtClean="0">
                <a:effectLst/>
              </a:rPr>
              <a:t>를 지정하면 지정한 시간 만큼 </a:t>
            </a:r>
            <a:r>
              <a:rPr lang="en-US" altLang="ko-KR" sz="1800" dirty="0" smtClean="0">
                <a:effectLst/>
              </a:rPr>
              <a:t>Sleep </a:t>
            </a:r>
            <a:r>
              <a:rPr lang="ko-KR" altLang="en-US" sz="1800" dirty="0" err="1" smtClean="0">
                <a:effectLst/>
              </a:rPr>
              <a:t>모드후</a:t>
            </a:r>
            <a:r>
              <a:rPr lang="ko-KR" altLang="en-US" sz="1800" dirty="0" smtClean="0">
                <a:effectLst/>
              </a:rPr>
              <a:t> 자동으로 다시 시작된다</a:t>
            </a:r>
            <a:r>
              <a:rPr lang="en-US" altLang="ko-KR" sz="1800" dirty="0" smtClean="0">
                <a:effectLst/>
              </a:rPr>
              <a:t>.     </a:t>
            </a:r>
          </a:p>
          <a:p>
            <a:pPr marL="0" indent="0">
              <a:buNone/>
            </a:pPr>
            <a:r>
              <a:rPr lang="en-US" altLang="ko-KR" sz="1800" dirty="0" smtClean="0">
                <a:effectLst/>
              </a:rPr>
              <a:t>   </a:t>
            </a:r>
            <a:r>
              <a:rPr lang="en-US" altLang="ko-KR" sz="1800" dirty="0" err="1" smtClean="0">
                <a:effectLst/>
              </a:rPr>
              <a:t>const</a:t>
            </a:r>
            <a:r>
              <a:rPr lang="en-US" altLang="ko-KR" sz="1800" dirty="0" smtClean="0">
                <a:effectLst/>
              </a:rPr>
              <a:t> unsigned long </a:t>
            </a:r>
            <a:r>
              <a:rPr lang="en-US" altLang="ko-KR" sz="1800" dirty="0" err="1" smtClean="0">
                <a:effectLst/>
              </a:rPr>
              <a:t>stime</a:t>
            </a:r>
            <a:r>
              <a:rPr lang="en-US" altLang="ko-KR" sz="1800" dirty="0" smtClean="0">
                <a:effectLst/>
              </a:rPr>
              <a:t> = 60000000;  // 60</a:t>
            </a:r>
            <a:r>
              <a:rPr lang="ko-KR" altLang="en-US" sz="1800" dirty="0" smtClean="0">
                <a:effectLst/>
              </a:rPr>
              <a:t>초</a:t>
            </a:r>
            <a:r>
              <a:rPr lang="en-US" altLang="ko-KR" sz="1800" dirty="0" smtClean="0">
                <a:effectLst/>
              </a:rPr>
              <a:t>, </a:t>
            </a:r>
            <a:r>
              <a:rPr lang="ko-KR" altLang="en-US" sz="1800" dirty="0" err="1" smtClean="0">
                <a:effectLst/>
              </a:rPr>
              <a:t>백반분의</a:t>
            </a:r>
            <a:r>
              <a:rPr lang="ko-KR" altLang="en-US" sz="1800" dirty="0" smtClean="0">
                <a:effectLst/>
              </a:rPr>
              <a:t> </a:t>
            </a:r>
            <a:r>
              <a:rPr lang="en-US" altLang="ko-KR" sz="1800" dirty="0" smtClean="0">
                <a:effectLst/>
              </a:rPr>
              <a:t>1</a:t>
            </a:r>
            <a:r>
              <a:rPr lang="ko-KR" altLang="en-US" sz="1800" dirty="0" smtClean="0">
                <a:effectLst/>
              </a:rPr>
              <a:t>초 단위     </a:t>
            </a:r>
          </a:p>
          <a:p>
            <a:pPr marL="0" indent="0">
              <a:buNone/>
            </a:pPr>
            <a:r>
              <a:rPr lang="ko-KR" altLang="en-US" sz="1800" dirty="0" smtClean="0">
                <a:effectLst/>
              </a:rPr>
              <a:t>   </a:t>
            </a:r>
            <a:r>
              <a:rPr lang="en-US" altLang="ko-KR" sz="1800" dirty="0" err="1" smtClean="0">
                <a:effectLst/>
              </a:rPr>
              <a:t>ESP.deepsleep</a:t>
            </a:r>
            <a:r>
              <a:rPr lang="en-US" altLang="ko-KR" sz="1800" dirty="0" smtClean="0">
                <a:effectLst/>
              </a:rPr>
              <a:t>(</a:t>
            </a:r>
            <a:r>
              <a:rPr lang="en-US" altLang="ko-KR" sz="1800" dirty="0" err="1" smtClean="0">
                <a:effectLst/>
              </a:rPr>
              <a:t>stime</a:t>
            </a:r>
            <a:r>
              <a:rPr lang="en-US" altLang="ko-KR" sz="1800" dirty="0" smtClean="0">
                <a:effectLst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 smtClean="0">
                <a:effectLst/>
              </a:rPr>
              <a:t> </a:t>
            </a:r>
          </a:p>
          <a:p>
            <a:pPr marL="0" indent="0">
              <a:buNone/>
            </a:pPr>
            <a:r>
              <a:rPr lang="en-US" altLang="ko-KR" sz="1800" dirty="0" smtClean="0">
                <a:effectLst/>
              </a:rPr>
              <a:t>3)</a:t>
            </a:r>
            <a:r>
              <a:rPr lang="ko-KR" altLang="en-US" sz="1800" dirty="0" err="1" smtClean="0">
                <a:effectLst/>
              </a:rPr>
              <a:t>수면모드</a:t>
            </a:r>
            <a:r>
              <a:rPr lang="ko-KR" altLang="en-US" sz="1800" dirty="0" smtClean="0">
                <a:effectLst/>
              </a:rPr>
              <a:t> 탈출 </a:t>
            </a:r>
            <a:r>
              <a:rPr lang="en-US" altLang="ko-KR" sz="1800" dirty="0" smtClean="0">
                <a:effectLst/>
              </a:rPr>
              <a:t>: </a:t>
            </a:r>
            <a:r>
              <a:rPr lang="ko-KR" altLang="en-US" sz="1800" dirty="0" err="1" smtClean="0">
                <a:effectLst/>
              </a:rPr>
              <a:t>수면모드</a:t>
            </a:r>
            <a:r>
              <a:rPr lang="ko-KR" altLang="en-US" sz="1800" dirty="0" smtClean="0">
                <a:effectLst/>
              </a:rPr>
              <a:t> </a:t>
            </a:r>
            <a:r>
              <a:rPr lang="ko-KR" altLang="en-US" sz="1800" dirty="0" err="1" smtClean="0">
                <a:effectLst/>
              </a:rPr>
              <a:t>진입시에</a:t>
            </a:r>
            <a:r>
              <a:rPr lang="ko-KR" altLang="en-US" sz="1800" dirty="0" smtClean="0">
                <a:effectLst/>
              </a:rPr>
              <a:t> 지정된 시간이 경과 되거나  </a:t>
            </a:r>
            <a:r>
              <a:rPr lang="en-US" altLang="ko-KR" sz="1800" dirty="0" smtClean="0">
                <a:effectLst/>
              </a:rPr>
              <a:t>RST</a:t>
            </a:r>
            <a:r>
              <a:rPr lang="ko-KR" altLang="en-US" sz="1800" dirty="0" smtClean="0">
                <a:effectLst/>
              </a:rPr>
              <a:t>핀에 </a:t>
            </a:r>
            <a:r>
              <a:rPr lang="en-US" altLang="ko-KR" sz="1800" dirty="0" smtClean="0">
                <a:effectLst/>
              </a:rPr>
              <a:t>LOW</a:t>
            </a:r>
            <a:r>
              <a:rPr lang="ko-KR" altLang="en-US" sz="1800" dirty="0" smtClean="0">
                <a:effectLst/>
              </a:rPr>
              <a:t>신호를 입력하면</a:t>
            </a:r>
            <a:r>
              <a:rPr lang="en-US" altLang="ko-KR" sz="1800" dirty="0" smtClean="0">
                <a:effectLst/>
              </a:rPr>
              <a:t>( GND</a:t>
            </a:r>
            <a:r>
              <a:rPr lang="ko-KR" altLang="en-US" sz="1800" dirty="0" smtClean="0">
                <a:effectLst/>
              </a:rPr>
              <a:t>에 연결되도록 스위치를 설치하여 누르기</a:t>
            </a:r>
            <a:r>
              <a:rPr lang="en-US" altLang="ko-KR" sz="1800" dirty="0" smtClean="0">
                <a:effectLst/>
              </a:rPr>
              <a:t>)  </a:t>
            </a:r>
            <a:r>
              <a:rPr lang="ko-KR" altLang="en-US" sz="1800" dirty="0" smtClean="0">
                <a:effectLst/>
              </a:rPr>
              <a:t>다시 깨어나게 된다</a:t>
            </a:r>
            <a:r>
              <a:rPr lang="en-US" altLang="ko-KR" sz="1800" dirty="0" smtClean="0">
                <a:effectLst/>
              </a:rPr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1965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ESP8266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 smtClean="0"/>
              <a:t>중국 </a:t>
            </a:r>
            <a:r>
              <a:rPr lang="en-US" altLang="ko-KR" sz="2000" dirty="0" err="1"/>
              <a:t>ESPressif</a:t>
            </a:r>
            <a:r>
              <a:rPr lang="en-US" altLang="ko-KR" sz="2000" dirty="0"/>
              <a:t> Systems</a:t>
            </a:r>
            <a:r>
              <a:rPr lang="ko-KR" altLang="en-US" sz="2000" dirty="0"/>
              <a:t>라는 회사에서 개발한 다음과 같은 저가형 </a:t>
            </a:r>
            <a:r>
              <a:rPr lang="en-US" altLang="ko-KR" sz="2000" dirty="0"/>
              <a:t>WIFI </a:t>
            </a:r>
            <a:r>
              <a:rPr lang="ko-KR" altLang="en-US" sz="2000" dirty="0" smtClean="0"/>
              <a:t>칩</a:t>
            </a:r>
            <a:endParaRPr lang="en-US" altLang="ko-KR" sz="2000" dirty="0" smtClean="0"/>
          </a:p>
          <a:p>
            <a:r>
              <a:rPr lang="ko-KR" altLang="en-US" sz="2000" dirty="0" smtClean="0"/>
              <a:t>완전한 </a:t>
            </a:r>
            <a:r>
              <a:rPr lang="en-US" altLang="ko-KR" sz="2000" dirty="0"/>
              <a:t>WIFI</a:t>
            </a:r>
            <a:r>
              <a:rPr lang="ko-KR" altLang="en-US" sz="2000" dirty="0"/>
              <a:t>통신을 지원함과 동시에 </a:t>
            </a:r>
            <a:r>
              <a:rPr lang="en-US" altLang="ko-KR" sz="2000" dirty="0"/>
              <a:t>32bit Micro Processor</a:t>
            </a:r>
            <a:r>
              <a:rPr lang="ko-KR" altLang="en-US" sz="2000" dirty="0"/>
              <a:t>를 함께 내장하고 있어 저렴한 비용으로 </a:t>
            </a:r>
            <a:r>
              <a:rPr lang="en-US" altLang="ko-KR" sz="2000" dirty="0"/>
              <a:t>WIFI</a:t>
            </a:r>
            <a:r>
              <a:rPr lang="ko-KR" altLang="en-US" sz="2000" dirty="0"/>
              <a:t>통신 뿐만 아니라 프로세서의 기능을 함께 사용할 수 </a:t>
            </a:r>
            <a:r>
              <a:rPr lang="ko-KR" altLang="en-US" sz="2000" dirty="0" smtClean="0"/>
              <a:t>있음</a:t>
            </a:r>
            <a:r>
              <a:rPr lang="ko-KR" altLang="en-US" sz="2000" dirty="0"/>
              <a:t> 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/>
              <a:t>ESP8266</a:t>
            </a:r>
            <a:r>
              <a:rPr lang="ko-KR" altLang="en-US" sz="2000" b="1" dirty="0"/>
              <a:t>의 주요 사양 </a:t>
            </a:r>
            <a:r>
              <a:rPr lang="ko-KR" altLang="en-US" sz="2000" dirty="0"/>
              <a:t> </a:t>
            </a:r>
          </a:p>
          <a:p>
            <a:pPr marL="0" indent="0">
              <a:buNone/>
            </a:pPr>
            <a:r>
              <a:rPr lang="en-US" altLang="ko-KR" sz="2000" dirty="0"/>
              <a:t>- 80Mhz</a:t>
            </a:r>
            <a:r>
              <a:rPr lang="ko-KR" altLang="en-US" sz="2000" dirty="0"/>
              <a:t>대 빠른 속도의 </a:t>
            </a:r>
            <a:r>
              <a:rPr lang="en-US" altLang="ko-KR" sz="2000" dirty="0"/>
              <a:t>32</a:t>
            </a:r>
            <a:r>
              <a:rPr lang="ko-KR" altLang="en-US" sz="2000" dirty="0"/>
              <a:t>비트 </a:t>
            </a:r>
            <a:r>
              <a:rPr lang="en-US" altLang="ko-KR" sz="2000" dirty="0"/>
              <a:t>Micro </a:t>
            </a:r>
            <a:r>
              <a:rPr lang="en-US" altLang="ko-KR" sz="2000" dirty="0" err="1"/>
              <a:t>Precessors</a:t>
            </a:r>
            <a:r>
              <a:rPr lang="ko-KR" altLang="en-US" sz="2000" dirty="0"/>
              <a:t>내장 </a:t>
            </a:r>
            <a:r>
              <a:rPr lang="en-US" altLang="ko-KR" sz="2000" dirty="0"/>
              <a:t>( </a:t>
            </a:r>
            <a:r>
              <a:rPr lang="ko-KR" altLang="en-US" sz="2000" dirty="0" err="1"/>
              <a:t>아두이노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우노는</a:t>
            </a:r>
            <a:r>
              <a:rPr lang="ko-KR" altLang="en-US" sz="2000" dirty="0"/>
              <a:t> </a:t>
            </a:r>
            <a:r>
              <a:rPr lang="en-US" altLang="ko-KR" sz="2000" dirty="0"/>
              <a:t>16Mhz 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- 80KB</a:t>
            </a:r>
            <a:r>
              <a:rPr lang="ko-KR" altLang="en-US" sz="2000" dirty="0"/>
              <a:t>의 사용자데이터 </a:t>
            </a:r>
            <a:r>
              <a:rPr lang="en-US" altLang="ko-KR" sz="2000" dirty="0" smtClean="0"/>
              <a:t>RAM</a:t>
            </a:r>
            <a:r>
              <a:rPr lang="en-US" altLang="ko-KR" sz="2000" dirty="0"/>
              <a:t> </a:t>
            </a:r>
          </a:p>
          <a:p>
            <a:pPr marL="0" indent="0">
              <a:buNone/>
            </a:pPr>
            <a:r>
              <a:rPr lang="en-US" altLang="ko-KR" sz="2000" dirty="0"/>
              <a:t>- 2.4GHz</a:t>
            </a:r>
            <a:r>
              <a:rPr lang="ko-KR" altLang="en-US" sz="2000" dirty="0"/>
              <a:t>대의 </a:t>
            </a:r>
            <a:r>
              <a:rPr lang="en-US" altLang="ko-KR" sz="2000" dirty="0"/>
              <a:t>802.11b/g/a WIFI </a:t>
            </a:r>
            <a:r>
              <a:rPr lang="ko-KR" altLang="en-US" sz="2000" dirty="0"/>
              <a:t>통신 지원  </a:t>
            </a:r>
          </a:p>
          <a:p>
            <a:pPr marL="0" indent="0">
              <a:buNone/>
            </a:pPr>
            <a:r>
              <a:rPr lang="en-US" altLang="ko-KR" sz="2000" dirty="0"/>
              <a:t>- 16</a:t>
            </a:r>
            <a:r>
              <a:rPr lang="ko-KR" altLang="en-US" sz="2000" dirty="0"/>
              <a:t>개의 </a:t>
            </a:r>
            <a:r>
              <a:rPr lang="ko-KR" altLang="en-US" sz="2000" dirty="0" err="1"/>
              <a:t>범용입출력</a:t>
            </a:r>
            <a:r>
              <a:rPr lang="ko-KR" altLang="en-US" sz="2000" dirty="0"/>
              <a:t> 핀</a:t>
            </a:r>
            <a:r>
              <a:rPr lang="en-US" altLang="ko-KR" sz="2000" dirty="0"/>
              <a:t>, 1</a:t>
            </a:r>
            <a:r>
              <a:rPr lang="ko-KR" altLang="en-US" sz="2000" dirty="0"/>
              <a:t>개의 아날로그 </a:t>
            </a:r>
            <a:r>
              <a:rPr lang="ko-KR" altLang="en-US" sz="2000" dirty="0" smtClean="0"/>
              <a:t>입력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- SPI,I2C,I2S,UART </a:t>
            </a:r>
            <a:r>
              <a:rPr lang="ko-KR" altLang="en-US" sz="2000" dirty="0"/>
              <a:t>등 다양한 인터페이스 </a:t>
            </a:r>
            <a:r>
              <a:rPr lang="ko-KR" altLang="en-US" sz="2000" dirty="0" smtClean="0"/>
              <a:t>지원</a:t>
            </a: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자체 </a:t>
            </a:r>
            <a:r>
              <a:rPr lang="en-US" altLang="ko-KR" sz="2000" dirty="0"/>
              <a:t>ESP8266 SDK </a:t>
            </a:r>
            <a:r>
              <a:rPr lang="ko-KR" altLang="en-US" sz="2000" dirty="0"/>
              <a:t>이외에도 다양한 개발 환경을 지원하는데 특히 </a:t>
            </a:r>
            <a:r>
              <a:rPr lang="ko-KR" altLang="en-US" sz="2000" dirty="0" err="1"/>
              <a:t>아두이노</a:t>
            </a:r>
            <a:r>
              <a:rPr lang="en-US" altLang="ko-KR" sz="2000" dirty="0"/>
              <a:t>IDE</a:t>
            </a:r>
            <a:r>
              <a:rPr lang="ko-KR" altLang="en-US" sz="2000" dirty="0"/>
              <a:t>를 그대로 이용할 수 있도록 지원  </a:t>
            </a:r>
          </a:p>
          <a:p>
            <a:pPr marL="0" indent="0">
              <a:buNone/>
            </a:pPr>
            <a:endParaRPr lang="ko-KR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077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816" y="548640"/>
            <a:ext cx="10280904" cy="1243584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effectLst/>
              </a:rPr>
              <a:t>내장 </a:t>
            </a:r>
            <a:r>
              <a:rPr lang="en-US" altLang="ko-KR" sz="3200" dirty="0" smtClean="0">
                <a:effectLst/>
              </a:rPr>
              <a:t>LED</a:t>
            </a:r>
            <a:r>
              <a:rPr lang="ko-KR" altLang="en-US" sz="3200" dirty="0" smtClean="0">
                <a:effectLst/>
              </a:rPr>
              <a:t>를 </a:t>
            </a:r>
            <a:r>
              <a:rPr lang="en-US" altLang="ko-KR" sz="3200" dirty="0" smtClean="0">
                <a:effectLst/>
              </a:rPr>
              <a:t>5</a:t>
            </a:r>
            <a:r>
              <a:rPr lang="ko-KR" altLang="en-US" sz="3200" dirty="0" smtClean="0">
                <a:effectLst/>
              </a:rPr>
              <a:t>초간 켜고 나서 </a:t>
            </a:r>
            <a:r>
              <a:rPr lang="en-US" altLang="ko-KR" sz="3200" dirty="0" smtClean="0">
                <a:effectLst/>
              </a:rPr>
              <a:t>10</a:t>
            </a:r>
            <a:r>
              <a:rPr lang="ko-KR" altLang="en-US" sz="3200" dirty="0" smtClean="0">
                <a:effectLst/>
              </a:rPr>
              <a:t>초간 </a:t>
            </a:r>
            <a:r>
              <a:rPr lang="en-US" altLang="ko-KR" sz="3200" dirty="0" smtClean="0">
                <a:effectLst/>
              </a:rPr>
              <a:t>Sleep Mode</a:t>
            </a:r>
            <a:r>
              <a:rPr lang="ko-KR" altLang="en-US" sz="3200" dirty="0" smtClean="0">
                <a:effectLst/>
              </a:rPr>
              <a:t>에 진입했다가 다시 깨어나는 예제 프로그램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66688" y="2377439"/>
            <a:ext cx="5087112" cy="418185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 err="1"/>
              <a:t>const</a:t>
            </a:r>
            <a:r>
              <a:rPr lang="en-US" altLang="ko-KR" dirty="0"/>
              <a:t> unsigned long </a:t>
            </a:r>
            <a:r>
              <a:rPr lang="en-US" altLang="ko-KR" dirty="0" err="1"/>
              <a:t>sTime</a:t>
            </a:r>
            <a:r>
              <a:rPr lang="en-US" altLang="ko-KR" dirty="0"/>
              <a:t> = 10000000; // 10</a:t>
            </a:r>
            <a:r>
              <a:rPr lang="ko-KR" altLang="en-US" dirty="0"/>
              <a:t>초  </a:t>
            </a:r>
          </a:p>
          <a:p>
            <a:pPr marL="0" indent="0">
              <a:buNone/>
            </a:pPr>
            <a:r>
              <a:rPr lang="ko-KR" altLang="en-US" dirty="0"/>
              <a:t>  </a:t>
            </a:r>
          </a:p>
          <a:p>
            <a:pPr marL="0" indent="0">
              <a:buNone/>
            </a:pPr>
            <a:r>
              <a:rPr lang="en-US" altLang="ko-KR" dirty="0"/>
              <a:t>void setup() {  </a:t>
            </a:r>
          </a:p>
          <a:p>
            <a:pPr marL="0" indent="0">
              <a:buNone/>
            </a:pPr>
            <a:r>
              <a:rPr lang="en-US" altLang="ko-KR" dirty="0"/>
              <a:t>  </a:t>
            </a:r>
            <a:r>
              <a:rPr lang="en-US" altLang="ko-KR" dirty="0" err="1"/>
              <a:t>Serial.begin</a:t>
            </a:r>
            <a:r>
              <a:rPr lang="en-US" altLang="ko-KR" dirty="0"/>
              <a:t>(115200);  </a:t>
            </a:r>
          </a:p>
          <a:p>
            <a:pPr marL="0" indent="0">
              <a:buNone/>
            </a:pPr>
            <a:r>
              <a:rPr lang="en-US" altLang="ko-KR" dirty="0"/>
              <a:t>  </a:t>
            </a:r>
            <a:r>
              <a:rPr lang="en-US" altLang="ko-KR" dirty="0" err="1"/>
              <a:t>Serial.println</a:t>
            </a:r>
            <a:r>
              <a:rPr lang="en-US" altLang="ko-KR" dirty="0"/>
              <a:t>("program start");  </a:t>
            </a:r>
          </a:p>
          <a:p>
            <a:pPr marL="0" indent="0">
              <a:buNone/>
            </a:pPr>
            <a:r>
              <a:rPr lang="en-US" altLang="ko-KR" dirty="0"/>
              <a:t>  </a:t>
            </a:r>
            <a:r>
              <a:rPr lang="en-US" altLang="ko-KR" dirty="0" err="1"/>
              <a:t>pinMode</a:t>
            </a:r>
            <a:r>
              <a:rPr lang="en-US" altLang="ko-KR" dirty="0"/>
              <a:t>(LED_BUILTIN, OUTPUT);   </a:t>
            </a:r>
          </a:p>
          <a:p>
            <a:pPr marL="0" indent="0">
              <a:buNone/>
            </a:pPr>
            <a:r>
              <a:rPr lang="en-US" altLang="ko-KR" dirty="0"/>
              <a:t>}  </a:t>
            </a:r>
          </a:p>
          <a:p>
            <a:pPr marL="0" indent="0">
              <a:buNone/>
            </a:pPr>
            <a:r>
              <a:rPr lang="en-US" altLang="ko-KR" dirty="0"/>
              <a:t>   </a:t>
            </a:r>
          </a:p>
          <a:p>
            <a:pPr marL="0" indent="0">
              <a:buNone/>
            </a:pPr>
            <a:r>
              <a:rPr lang="en-US" altLang="ko-KR" dirty="0"/>
              <a:t>void loop() {  </a:t>
            </a:r>
          </a:p>
          <a:p>
            <a:pPr marL="0" indent="0">
              <a:buNone/>
            </a:pPr>
            <a:r>
              <a:rPr lang="en-US" altLang="ko-KR" dirty="0"/>
              <a:t>  </a:t>
            </a:r>
            <a:r>
              <a:rPr lang="en-US" altLang="ko-KR" dirty="0" err="1"/>
              <a:t>digitalWrite</a:t>
            </a:r>
            <a:r>
              <a:rPr lang="en-US" altLang="ko-KR" dirty="0"/>
              <a:t>(LED_BUILTIN, LOW);  </a:t>
            </a:r>
          </a:p>
          <a:p>
            <a:pPr marL="0" indent="0">
              <a:buNone/>
            </a:pPr>
            <a:r>
              <a:rPr lang="en-US" altLang="ko-KR" dirty="0"/>
              <a:t>  delay(5000);  </a:t>
            </a:r>
          </a:p>
          <a:p>
            <a:pPr marL="0" indent="0">
              <a:buNone/>
            </a:pPr>
            <a:r>
              <a:rPr lang="en-US" altLang="ko-KR" dirty="0"/>
              <a:t>  </a:t>
            </a:r>
            <a:r>
              <a:rPr lang="en-US" altLang="ko-KR" dirty="0" err="1"/>
              <a:t>digitalWrite</a:t>
            </a:r>
            <a:r>
              <a:rPr lang="en-US" altLang="ko-KR" dirty="0"/>
              <a:t>(LED_BUILTIN, HIGH);  </a:t>
            </a:r>
          </a:p>
          <a:p>
            <a:pPr marL="0" indent="0">
              <a:buNone/>
            </a:pPr>
            <a:r>
              <a:rPr lang="en-US" altLang="ko-KR" dirty="0"/>
              <a:t>  </a:t>
            </a:r>
            <a:r>
              <a:rPr lang="en-US" altLang="ko-KR" dirty="0" err="1"/>
              <a:t>ESP.deepSleep</a:t>
            </a:r>
            <a:r>
              <a:rPr lang="en-US" altLang="ko-KR" dirty="0"/>
              <a:t>(</a:t>
            </a:r>
            <a:r>
              <a:rPr lang="en-US" altLang="ko-KR" dirty="0" err="1"/>
              <a:t>sTime</a:t>
            </a:r>
            <a:r>
              <a:rPr lang="en-US" altLang="ko-KR" dirty="0"/>
              <a:t>);  </a:t>
            </a:r>
          </a:p>
          <a:p>
            <a:pPr marL="0" indent="0">
              <a:buNone/>
            </a:pPr>
            <a:r>
              <a:rPr lang="en-US" altLang="ko-KR" dirty="0"/>
              <a:t>}  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4232" y="2663951"/>
            <a:ext cx="4721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주의해야 할 점은 </a:t>
            </a:r>
            <a:r>
              <a:rPr lang="en-US" altLang="ko-KR"/>
              <a:t>Sleep mode</a:t>
            </a:r>
            <a:r>
              <a:rPr lang="ko-KR" altLang="en-US"/>
              <a:t>에서 깨어 나면 정지 되었던 다음부터 다시 시작하는 것이 아니고 프로그램이 완전히 재시작해서 </a:t>
            </a:r>
            <a:r>
              <a:rPr lang="en-US" altLang="ko-KR"/>
              <a:t>setup </a:t>
            </a:r>
            <a:r>
              <a:rPr lang="ko-KR" altLang="en-US"/>
              <a:t>함수부터 다시 시작한다는 것이다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76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67912" cy="598043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 smtClean="0"/>
              <a:t>Serial.Write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953256" cy="4351338"/>
          </a:xfrm>
        </p:spPr>
        <p:txBody>
          <a:bodyPr>
            <a:normAutofit fontScale="92500"/>
          </a:bodyPr>
          <a:lstStyle/>
          <a:p>
            <a:r>
              <a:rPr lang="ko-KR" altLang="en-US" b="1" dirty="0" smtClean="0"/>
              <a:t>사용 방법</a:t>
            </a:r>
          </a:p>
          <a:p>
            <a:r>
              <a:rPr lang="ko-KR" altLang="en-US" dirty="0" smtClean="0"/>
              <a:t> 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Serial.write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 - </a:t>
            </a:r>
            <a:r>
              <a:rPr lang="en-US" altLang="ko-KR" dirty="0" err="1" smtClean="0"/>
              <a:t>Serial.write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 - </a:t>
            </a:r>
            <a:r>
              <a:rPr lang="en-US" altLang="ko-KR" dirty="0" err="1" smtClean="0"/>
              <a:t>Serial.write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)</a:t>
            </a:r>
          </a:p>
          <a:p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 - </a:t>
            </a:r>
            <a:r>
              <a:rPr lang="en-US" altLang="ko-KR" dirty="0" err="1" smtClean="0">
                <a:effectLst/>
              </a:rPr>
              <a:t>val</a:t>
            </a:r>
            <a:r>
              <a:rPr lang="en-US" altLang="ko-KR" dirty="0" smtClean="0">
                <a:effectLst/>
              </a:rPr>
              <a:t> : byte</a:t>
            </a:r>
            <a:r>
              <a:rPr lang="ko-KR" altLang="en-US" dirty="0" smtClean="0">
                <a:effectLst/>
              </a:rPr>
              <a:t>형 데이터</a:t>
            </a: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</a:t>
            </a:r>
            <a:r>
              <a:rPr lang="en-US" altLang="ko-KR" dirty="0" err="1" smtClean="0">
                <a:effectLst/>
              </a:rPr>
              <a:t>str</a:t>
            </a:r>
            <a:r>
              <a:rPr lang="en-US" altLang="ko-KR" dirty="0" smtClean="0">
                <a:effectLst/>
              </a:rPr>
              <a:t> : string</a:t>
            </a:r>
            <a:r>
              <a:rPr lang="ko-KR" altLang="en-US" dirty="0" smtClean="0">
                <a:effectLst/>
              </a:rPr>
              <a:t>형 문자열</a:t>
            </a: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</a:t>
            </a:r>
            <a:r>
              <a:rPr lang="en-US" altLang="ko-KR" dirty="0" err="1" smtClean="0">
                <a:effectLst/>
              </a:rPr>
              <a:t>buf</a:t>
            </a:r>
            <a:r>
              <a:rPr lang="en-US" altLang="ko-KR" dirty="0" smtClean="0">
                <a:effectLst/>
              </a:rPr>
              <a:t> : byte</a:t>
            </a:r>
            <a:r>
              <a:rPr lang="ko-KR" altLang="en-US" dirty="0" smtClean="0">
                <a:effectLst/>
              </a:rPr>
              <a:t>형 배열</a:t>
            </a: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</a:t>
            </a:r>
            <a:r>
              <a:rPr lang="en-US" altLang="ko-KR" dirty="0" err="1" smtClean="0">
                <a:effectLst/>
              </a:rPr>
              <a:t>len</a:t>
            </a:r>
            <a:r>
              <a:rPr lang="en-US" altLang="ko-KR" dirty="0" smtClean="0">
                <a:effectLst/>
              </a:rPr>
              <a:t> : </a:t>
            </a:r>
            <a:r>
              <a:rPr lang="ko-KR" altLang="en-US" dirty="0" smtClean="0">
                <a:effectLst/>
              </a:rPr>
              <a:t>배열의 길이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08448" y="365125"/>
            <a:ext cx="67543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소스 코드</a:t>
            </a:r>
            <a:endParaRPr lang="en-US" altLang="ko-KR" b="1" dirty="0" smtClean="0"/>
          </a:p>
          <a:p>
            <a:endParaRPr lang="en-US" altLang="ko-KR" b="1" dirty="0">
              <a:effectLst/>
            </a:endParaRPr>
          </a:p>
          <a:p>
            <a:r>
              <a:rPr lang="en-US" altLang="ko-KR" dirty="0" smtClean="0">
                <a:effectLst/>
              </a:rPr>
              <a:t>void setup(){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Serial.begin</a:t>
            </a:r>
            <a:r>
              <a:rPr lang="en-US" altLang="ko-KR" dirty="0" smtClean="0">
                <a:effectLst/>
              </a:rPr>
              <a:t>(9600);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r>
              <a:rPr lang="en-US" altLang="ko-KR" dirty="0" smtClean="0">
                <a:effectLst/>
              </a:rPr>
              <a:t>void loop(){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const</a:t>
            </a:r>
            <a:r>
              <a:rPr lang="en-US" altLang="ko-KR" dirty="0" smtClean="0">
                <a:effectLst/>
              </a:rPr>
              <a:t> uint8_t temp[5] = {'1', '2', '3', '4', '5'};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Serial.write</a:t>
            </a:r>
            <a:r>
              <a:rPr lang="en-US" altLang="ko-KR" dirty="0" smtClean="0">
                <a:effectLst/>
              </a:rPr>
              <a:t>(1);  // write()</a:t>
            </a:r>
            <a:r>
              <a:rPr lang="ko-KR" altLang="en-US" dirty="0" smtClean="0">
                <a:effectLst/>
              </a:rPr>
              <a:t>함수로 </a:t>
            </a:r>
            <a:r>
              <a:rPr lang="en-US" altLang="ko-KR" dirty="0" smtClean="0">
                <a:effectLst/>
              </a:rPr>
              <a:t>1 </a:t>
            </a:r>
            <a:r>
              <a:rPr lang="ko-KR" altLang="en-US" dirty="0" smtClean="0">
                <a:effectLst/>
              </a:rPr>
              <a:t>전송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  </a:t>
            </a:r>
            <a:r>
              <a:rPr lang="en-US" altLang="ko-KR" dirty="0" smtClean="0">
                <a:effectLst/>
              </a:rPr>
              <a:t>delay(500);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Serial.write</a:t>
            </a:r>
            <a:r>
              <a:rPr lang="en-US" altLang="ko-KR" dirty="0" smtClean="0">
                <a:effectLst/>
              </a:rPr>
              <a:t>(49); // write()</a:t>
            </a:r>
            <a:r>
              <a:rPr lang="ko-KR" altLang="en-US" dirty="0" smtClean="0">
                <a:effectLst/>
              </a:rPr>
              <a:t>함수로 </a:t>
            </a:r>
            <a:r>
              <a:rPr lang="en-US" altLang="ko-KR" dirty="0" smtClean="0">
                <a:effectLst/>
              </a:rPr>
              <a:t>49 </a:t>
            </a:r>
            <a:r>
              <a:rPr lang="ko-KR" altLang="en-US" dirty="0" smtClean="0">
                <a:effectLst/>
              </a:rPr>
              <a:t>전송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  </a:t>
            </a:r>
            <a:r>
              <a:rPr lang="en-US" altLang="ko-KR" dirty="0" smtClean="0">
                <a:effectLst/>
              </a:rPr>
              <a:t>delay(500);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(1);  // print()</a:t>
            </a:r>
            <a:r>
              <a:rPr lang="ko-KR" altLang="en-US" dirty="0" smtClean="0">
                <a:effectLst/>
              </a:rPr>
              <a:t>함수로 </a:t>
            </a:r>
            <a:r>
              <a:rPr lang="en-US" altLang="ko-KR" dirty="0" smtClean="0">
                <a:effectLst/>
              </a:rPr>
              <a:t>1 </a:t>
            </a:r>
            <a:r>
              <a:rPr lang="ko-KR" altLang="en-US" dirty="0" smtClean="0">
                <a:effectLst/>
              </a:rPr>
              <a:t>전송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  </a:t>
            </a:r>
            <a:r>
              <a:rPr lang="en-US" altLang="ko-KR" dirty="0" smtClean="0">
                <a:effectLst/>
              </a:rPr>
              <a:t>delay(500);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Serial.write</a:t>
            </a:r>
            <a:r>
              <a:rPr lang="en-US" altLang="ko-KR" dirty="0" smtClean="0">
                <a:effectLst/>
              </a:rPr>
              <a:t>('a');  // write()</a:t>
            </a:r>
            <a:r>
              <a:rPr lang="ko-KR" altLang="en-US" dirty="0" smtClean="0">
                <a:effectLst/>
              </a:rPr>
              <a:t>함수로 </a:t>
            </a:r>
            <a:r>
              <a:rPr lang="en-US" altLang="ko-KR" dirty="0" smtClean="0">
                <a:effectLst/>
              </a:rPr>
              <a:t>'a' </a:t>
            </a:r>
            <a:r>
              <a:rPr lang="ko-KR" altLang="en-US" dirty="0" smtClean="0">
                <a:effectLst/>
              </a:rPr>
              <a:t>전송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  </a:t>
            </a:r>
            <a:r>
              <a:rPr lang="en-US" altLang="ko-KR" dirty="0" smtClean="0">
                <a:effectLst/>
              </a:rPr>
              <a:t>delay(500);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Serial.write</a:t>
            </a:r>
            <a:r>
              <a:rPr lang="en-US" altLang="ko-KR" dirty="0" smtClean="0">
                <a:effectLst/>
              </a:rPr>
              <a:t>(temp, 5);  // write()</a:t>
            </a:r>
            <a:r>
              <a:rPr lang="ko-KR" altLang="en-US" dirty="0" smtClean="0">
                <a:effectLst/>
              </a:rPr>
              <a:t>함수로 </a:t>
            </a:r>
            <a:r>
              <a:rPr lang="en-US" altLang="ko-KR" dirty="0" smtClean="0">
                <a:effectLst/>
              </a:rPr>
              <a:t>temp</a:t>
            </a:r>
            <a:r>
              <a:rPr lang="ko-KR" altLang="en-US" dirty="0" smtClean="0">
                <a:effectLst/>
              </a:rPr>
              <a:t>배열을 </a:t>
            </a:r>
            <a:r>
              <a:rPr lang="en-US" altLang="ko-KR" dirty="0" smtClean="0">
                <a:effectLst/>
              </a:rPr>
              <a:t>5</a:t>
            </a:r>
            <a:r>
              <a:rPr lang="ko-KR" altLang="en-US" dirty="0" smtClean="0">
                <a:effectLst/>
              </a:rPr>
              <a:t>만큼 전송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  </a:t>
            </a:r>
            <a:r>
              <a:rPr lang="en-US" altLang="ko-KR" dirty="0" smtClean="0">
                <a:effectLst/>
              </a:rPr>
              <a:t>delay(500);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Serial.write</a:t>
            </a:r>
            <a:r>
              <a:rPr lang="en-US" altLang="ko-KR" dirty="0" smtClean="0">
                <a:effectLst/>
              </a:rPr>
              <a:t>("12345"); // write()</a:t>
            </a:r>
            <a:r>
              <a:rPr lang="ko-KR" altLang="en-US" dirty="0" smtClean="0">
                <a:effectLst/>
              </a:rPr>
              <a:t>함수로 </a:t>
            </a:r>
            <a:r>
              <a:rPr lang="en-US" altLang="ko-KR" dirty="0" smtClean="0">
                <a:effectLst/>
              </a:rPr>
              <a:t>string</a:t>
            </a:r>
            <a:r>
              <a:rPr lang="ko-KR" altLang="en-US" dirty="0" smtClean="0">
                <a:effectLst/>
              </a:rPr>
              <a:t>값 전송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  </a:t>
            </a:r>
            <a:r>
              <a:rPr lang="en-US" altLang="ko-KR" dirty="0" smtClean="0">
                <a:effectLst/>
              </a:rPr>
              <a:t>delay(500);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Serial.write</a:t>
            </a:r>
            <a:r>
              <a:rPr lang="en-US" altLang="ko-KR" dirty="0" smtClean="0">
                <a:effectLst/>
              </a:rPr>
              <a:t>('\n');  // </a:t>
            </a:r>
            <a:r>
              <a:rPr lang="ko-KR" altLang="en-US" dirty="0" err="1" smtClean="0">
                <a:effectLst/>
              </a:rPr>
              <a:t>줄바꿈</a:t>
            </a: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  </a:t>
            </a:r>
            <a:r>
              <a:rPr lang="en-US" altLang="ko-KR" dirty="0" smtClean="0">
                <a:effectLst/>
              </a:rPr>
              <a:t>delay(500);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7915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97096" cy="646811"/>
          </a:xfrm>
        </p:spPr>
        <p:txBody>
          <a:bodyPr>
            <a:normAutofit fontScale="90000"/>
          </a:bodyPr>
          <a:lstStyle/>
          <a:p>
            <a:r>
              <a:rPr lang="en-US" altLang="ko-KR" b="1" dirty="0" err="1" smtClean="0"/>
              <a:t>Serial.parseInt</a:t>
            </a:r>
            <a:r>
              <a:rPr lang="en-US" altLang="ko-KR" b="1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" y="1463040"/>
            <a:ext cx="4194048" cy="4713923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사용방법</a:t>
            </a:r>
          </a:p>
          <a:p>
            <a:r>
              <a:rPr lang="ko-KR" altLang="en-US" sz="2400" dirty="0" smtClean="0"/>
              <a:t> </a:t>
            </a: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Serial.parseInt</a:t>
            </a:r>
            <a:r>
              <a:rPr lang="en-US" altLang="ko-KR" sz="2400" dirty="0" smtClean="0"/>
              <a:t>();</a:t>
            </a:r>
          </a:p>
          <a:p>
            <a:endParaRPr lang="en-US" altLang="ko-KR" sz="2400" dirty="0" smtClean="0"/>
          </a:p>
          <a:p>
            <a:r>
              <a:rPr lang="ko-KR" altLang="en-US" sz="2400" b="1" dirty="0" err="1" smtClean="0">
                <a:effectLst/>
              </a:rPr>
              <a:t>반환값</a:t>
            </a:r>
            <a:endParaRPr lang="ko-KR" altLang="en-US" sz="2400" dirty="0" smtClean="0">
              <a:effectLst/>
            </a:endParaRPr>
          </a:p>
          <a:p>
            <a:r>
              <a:rPr lang="ko-KR" altLang="en-US" sz="2400" dirty="0" smtClean="0">
                <a:effectLst/>
              </a:rPr>
              <a:t> </a:t>
            </a:r>
            <a:r>
              <a:rPr lang="en-US" altLang="ko-KR" sz="2400" dirty="0" smtClean="0">
                <a:effectLst/>
              </a:rPr>
              <a:t>- Long</a:t>
            </a:r>
            <a:r>
              <a:rPr lang="ko-KR" altLang="en-US" sz="2400" dirty="0" smtClean="0">
                <a:effectLst/>
              </a:rPr>
              <a:t>타입 숫자 반환</a:t>
            </a:r>
            <a:r>
              <a:rPr lang="en-US" altLang="ko-KR" sz="2400" dirty="0" smtClean="0">
                <a:effectLst/>
              </a:rPr>
              <a:t>(</a:t>
            </a:r>
            <a:r>
              <a:rPr lang="ko-KR" altLang="en-US" sz="2400" dirty="0" smtClean="0">
                <a:effectLst/>
              </a:rPr>
              <a:t>입력 받은 값이 숫자일 경우</a:t>
            </a:r>
            <a:r>
              <a:rPr lang="en-US" altLang="ko-KR" sz="2400" dirty="0" smtClean="0">
                <a:effectLst/>
              </a:rPr>
              <a:t>)</a:t>
            </a:r>
          </a:p>
          <a:p>
            <a:r>
              <a:rPr lang="en-US" altLang="ko-KR" sz="2400" dirty="0" smtClean="0">
                <a:effectLst/>
              </a:rPr>
              <a:t> - </a:t>
            </a:r>
            <a:r>
              <a:rPr lang="ko-KR" altLang="en-US" sz="2400" dirty="0" smtClean="0">
                <a:effectLst/>
              </a:rPr>
              <a:t>숫자 값이 아닐 경우 </a:t>
            </a:r>
            <a:r>
              <a:rPr lang="en-US" altLang="ko-KR" sz="2400" dirty="0" smtClean="0">
                <a:effectLst/>
              </a:rPr>
              <a:t>0</a:t>
            </a:r>
            <a:r>
              <a:rPr lang="ko-KR" altLang="en-US" sz="2400" dirty="0" smtClean="0">
                <a:effectLst/>
              </a:rPr>
              <a:t>을 반환</a:t>
            </a:r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56832" y="1011936"/>
            <a:ext cx="44988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소스 코드</a:t>
            </a:r>
            <a:endParaRPr lang="en-US" altLang="ko-KR" b="1" dirty="0" smtClean="0"/>
          </a:p>
          <a:p>
            <a:endParaRPr lang="en-US" altLang="ko-KR" b="1" dirty="0">
              <a:effectLst/>
            </a:endParaRPr>
          </a:p>
          <a:p>
            <a:r>
              <a:rPr lang="en-US" altLang="ko-KR" dirty="0" smtClean="0">
                <a:effectLst/>
              </a:rPr>
              <a:t>void setup(){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Serial.begin</a:t>
            </a:r>
            <a:r>
              <a:rPr lang="en-US" altLang="ko-KR" dirty="0" smtClean="0">
                <a:effectLst/>
              </a:rPr>
              <a:t>(9600);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r>
              <a:rPr lang="en-US" altLang="ko-KR" dirty="0" smtClean="0">
                <a:effectLst/>
              </a:rPr>
              <a:t>void loop(){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if(</a:t>
            </a:r>
            <a:r>
              <a:rPr lang="en-US" altLang="ko-KR" dirty="0" err="1" smtClean="0">
                <a:effectLst/>
              </a:rPr>
              <a:t>Serial.available</a:t>
            </a:r>
            <a:r>
              <a:rPr lang="en-US" altLang="ko-KR" dirty="0" smtClean="0">
                <a:effectLst/>
              </a:rPr>
              <a:t>()){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long value1 = </a:t>
            </a:r>
            <a:r>
              <a:rPr lang="en-US" altLang="ko-KR" dirty="0" err="1" smtClean="0">
                <a:effectLst/>
              </a:rPr>
              <a:t>Serial.parseInt</a:t>
            </a:r>
            <a:r>
              <a:rPr lang="en-US" altLang="ko-KR" dirty="0" smtClean="0">
                <a:effectLst/>
              </a:rPr>
              <a:t>();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long value2 = </a:t>
            </a:r>
            <a:r>
              <a:rPr lang="en-US" altLang="ko-KR" dirty="0" err="1" smtClean="0">
                <a:effectLst/>
              </a:rPr>
              <a:t>Serial.parseInt</a:t>
            </a:r>
            <a:r>
              <a:rPr lang="en-US" altLang="ko-KR" dirty="0" smtClean="0">
                <a:effectLst/>
              </a:rPr>
              <a:t>();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       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("value 1 : ");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(value1);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("value 2 : ");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(value2);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("value1 + value2 = ");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(value1 + value2);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}   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93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9016" cy="829691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Serial.parseFloat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892296" cy="435133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사용방법</a:t>
            </a:r>
          </a:p>
          <a:p>
            <a:r>
              <a:rPr lang="ko-KR" altLang="en-US" sz="2400" dirty="0" smtClean="0"/>
              <a:t> </a:t>
            </a: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Serial.parseFloat</a:t>
            </a:r>
            <a:r>
              <a:rPr lang="en-US" altLang="ko-KR" sz="2400" dirty="0" smtClean="0"/>
              <a:t>()</a:t>
            </a:r>
          </a:p>
          <a:p>
            <a:endParaRPr lang="en-US" altLang="ko-KR" sz="2400" dirty="0" smtClean="0"/>
          </a:p>
          <a:p>
            <a:r>
              <a:rPr lang="ko-KR" altLang="en-US" sz="2400" b="1" dirty="0" err="1" smtClean="0">
                <a:effectLst/>
              </a:rPr>
              <a:t>반환값</a:t>
            </a:r>
            <a:endParaRPr lang="ko-KR" altLang="en-US" sz="2400" dirty="0" smtClean="0">
              <a:effectLst/>
            </a:endParaRPr>
          </a:p>
          <a:p>
            <a:r>
              <a:rPr lang="ko-KR" altLang="en-US" sz="2400" dirty="0" smtClean="0">
                <a:effectLst/>
              </a:rPr>
              <a:t> </a:t>
            </a:r>
            <a:r>
              <a:rPr lang="en-US" altLang="ko-KR" sz="2400" dirty="0" smtClean="0">
                <a:effectLst/>
              </a:rPr>
              <a:t>- Float</a:t>
            </a:r>
            <a:r>
              <a:rPr lang="ko-KR" altLang="en-US" sz="2400" dirty="0" smtClean="0">
                <a:effectLst/>
              </a:rPr>
              <a:t>형 숫자 반환</a:t>
            </a:r>
            <a:r>
              <a:rPr lang="en-US" altLang="ko-KR" sz="2400" dirty="0" smtClean="0">
                <a:effectLst/>
              </a:rPr>
              <a:t>(</a:t>
            </a:r>
            <a:r>
              <a:rPr lang="ko-KR" altLang="en-US" sz="2400" dirty="0" smtClean="0">
                <a:effectLst/>
              </a:rPr>
              <a:t>입력 값이 숫자일 경우</a:t>
            </a:r>
            <a:r>
              <a:rPr lang="en-US" altLang="ko-KR" sz="2400" dirty="0" smtClean="0">
                <a:effectLst/>
              </a:rPr>
              <a:t>)</a:t>
            </a:r>
          </a:p>
          <a:p>
            <a:r>
              <a:rPr lang="en-US" altLang="ko-KR" sz="2400" dirty="0" smtClean="0">
                <a:effectLst/>
              </a:rPr>
              <a:t> - </a:t>
            </a:r>
            <a:r>
              <a:rPr lang="ko-KR" altLang="en-US" sz="2400" dirty="0" smtClean="0">
                <a:effectLst/>
              </a:rPr>
              <a:t>숫자 값이 아닐 경우 </a:t>
            </a:r>
            <a:r>
              <a:rPr lang="en-US" altLang="ko-KR" sz="2400" dirty="0" smtClean="0">
                <a:effectLst/>
              </a:rPr>
              <a:t>0</a:t>
            </a:r>
            <a:r>
              <a:rPr lang="ko-KR" altLang="en-US" sz="2400" dirty="0" smtClean="0">
                <a:effectLst/>
              </a:rPr>
              <a:t>을 반환</a:t>
            </a:r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217920" y="938784"/>
            <a:ext cx="5388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소스 코드</a:t>
            </a:r>
            <a:endParaRPr lang="en-US" altLang="ko-KR" b="1" dirty="0" smtClean="0"/>
          </a:p>
          <a:p>
            <a:endParaRPr lang="en-US" altLang="ko-KR" b="1" dirty="0">
              <a:effectLst/>
            </a:endParaRPr>
          </a:p>
          <a:p>
            <a:r>
              <a:rPr lang="en-US" altLang="ko-KR" dirty="0" smtClean="0">
                <a:effectLst/>
              </a:rPr>
              <a:t>void setup(){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Serial.begin</a:t>
            </a:r>
            <a:r>
              <a:rPr lang="en-US" altLang="ko-KR" dirty="0" smtClean="0">
                <a:effectLst/>
              </a:rPr>
              <a:t>(9600);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r>
              <a:rPr lang="en-US" altLang="ko-KR" dirty="0" smtClean="0">
                <a:effectLst/>
              </a:rPr>
              <a:t>void loop(){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if(</a:t>
            </a:r>
            <a:r>
              <a:rPr lang="en-US" altLang="ko-KR" dirty="0" err="1" smtClean="0">
                <a:effectLst/>
              </a:rPr>
              <a:t>Serial.available</a:t>
            </a:r>
            <a:r>
              <a:rPr lang="en-US" altLang="ko-KR" dirty="0" smtClean="0">
                <a:effectLst/>
              </a:rPr>
              <a:t>()){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float value1 = </a:t>
            </a:r>
            <a:r>
              <a:rPr lang="en-US" altLang="ko-KR" dirty="0" err="1" smtClean="0">
                <a:effectLst/>
              </a:rPr>
              <a:t>Serial.parseFloat</a:t>
            </a:r>
            <a:r>
              <a:rPr lang="en-US" altLang="ko-KR" dirty="0" smtClean="0">
                <a:effectLst/>
              </a:rPr>
              <a:t>();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float value2 = </a:t>
            </a:r>
            <a:r>
              <a:rPr lang="en-US" altLang="ko-KR" dirty="0" err="1" smtClean="0">
                <a:effectLst/>
              </a:rPr>
              <a:t>Serial.parseFloat</a:t>
            </a:r>
            <a:r>
              <a:rPr lang="en-US" altLang="ko-KR" dirty="0" smtClean="0">
                <a:effectLst/>
              </a:rPr>
              <a:t>();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       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("value 1 : ");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(value1);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("value 2 : ");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(value2);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("value1 + value2 = ");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(value1 + value2);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}   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850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45864" cy="915035"/>
          </a:xfrm>
        </p:spPr>
        <p:txBody>
          <a:bodyPr>
            <a:normAutofit fontScale="90000"/>
          </a:bodyPr>
          <a:lstStyle/>
          <a:p>
            <a:r>
              <a:rPr lang="en-US" altLang="ko-KR" dirty="0" err="1" smtClean="0"/>
              <a:t>Serial.readBytes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4360" y="1493926"/>
            <a:ext cx="4989576" cy="4351338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b="1" dirty="0" smtClean="0"/>
              <a:t>사용방법</a:t>
            </a:r>
          </a:p>
          <a:p>
            <a:r>
              <a:rPr lang="ko-KR" altLang="en-US" dirty="0" smtClean="0"/>
              <a:t> 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Serial.readBytes</a:t>
            </a:r>
            <a:r>
              <a:rPr lang="en-US" altLang="ko-KR" dirty="0" smtClean="0"/>
              <a:t>(buffer, length)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변수</a:t>
            </a:r>
            <a:endParaRPr lang="ko-KR" altLang="en-US" dirty="0" smtClean="0"/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buffer : </a:t>
            </a:r>
            <a:r>
              <a:rPr lang="ko-KR" altLang="en-US" dirty="0" err="1" smtClean="0">
                <a:effectLst/>
              </a:rPr>
              <a:t>입력받은</a:t>
            </a:r>
            <a:r>
              <a:rPr lang="ko-KR" altLang="en-US" dirty="0" smtClean="0">
                <a:effectLst/>
              </a:rPr>
              <a:t> 데이터를 저장할 </a:t>
            </a:r>
            <a:r>
              <a:rPr lang="en-US" altLang="ko-KR" dirty="0" smtClean="0">
                <a:effectLst/>
              </a:rPr>
              <a:t>buffer</a:t>
            </a:r>
          </a:p>
          <a:p>
            <a:r>
              <a:rPr lang="en-US" altLang="ko-KR" dirty="0" smtClean="0">
                <a:effectLst/>
              </a:rPr>
              <a:t> - length : </a:t>
            </a:r>
            <a:r>
              <a:rPr lang="ko-KR" altLang="en-US" dirty="0" err="1" smtClean="0">
                <a:effectLst/>
              </a:rPr>
              <a:t>입력받을</a:t>
            </a:r>
            <a:r>
              <a:rPr lang="ko-KR" altLang="en-US" dirty="0" smtClean="0">
                <a:effectLst/>
              </a:rPr>
              <a:t> 문자의 길이</a:t>
            </a:r>
          </a:p>
          <a:p>
            <a:r>
              <a:rPr lang="ko-KR" altLang="en-US" dirty="0" smtClean="0">
                <a:effectLst/>
              </a:rPr>
              <a:t> </a:t>
            </a:r>
          </a:p>
          <a:p>
            <a:r>
              <a:rPr lang="ko-KR" altLang="en-US" b="1" dirty="0" smtClean="0">
                <a:effectLst/>
              </a:rPr>
              <a:t>반환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읽어온 데이터의 길이 </a:t>
            </a:r>
            <a:r>
              <a:rPr lang="en-US" altLang="ko-KR" dirty="0" smtClean="0">
                <a:effectLst/>
              </a:rPr>
              <a:t>byte</a:t>
            </a:r>
            <a:r>
              <a:rPr lang="ko-KR" altLang="en-US" dirty="0" smtClean="0">
                <a:effectLst/>
              </a:rPr>
              <a:t>값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12992" y="853440"/>
            <a:ext cx="5193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소스 코드</a:t>
            </a:r>
            <a:endParaRPr lang="en-US" altLang="ko-KR" b="1" dirty="0" smtClean="0"/>
          </a:p>
          <a:p>
            <a:endParaRPr lang="en-US" altLang="ko-KR" b="1" dirty="0">
              <a:effectLst/>
            </a:endParaRPr>
          </a:p>
          <a:p>
            <a:r>
              <a:rPr lang="en-US" altLang="ko-KR" dirty="0" smtClean="0">
                <a:effectLst/>
              </a:rPr>
              <a:t>void setup(){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Serial.begin</a:t>
            </a:r>
            <a:r>
              <a:rPr lang="en-US" altLang="ko-KR" dirty="0" smtClean="0">
                <a:effectLst/>
              </a:rPr>
              <a:t>(9600);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r>
              <a:rPr lang="en-US" altLang="ko-KR" dirty="0" smtClean="0">
                <a:effectLst/>
              </a:rPr>
              <a:t>void loop(){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char temp[100];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if(</a:t>
            </a:r>
            <a:r>
              <a:rPr lang="en-US" altLang="ko-KR" dirty="0" err="1" smtClean="0">
                <a:effectLst/>
              </a:rPr>
              <a:t>Serial.available</a:t>
            </a:r>
            <a:r>
              <a:rPr lang="en-US" altLang="ko-KR" dirty="0" smtClean="0">
                <a:effectLst/>
              </a:rPr>
              <a:t>()){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byte </a:t>
            </a:r>
            <a:r>
              <a:rPr lang="en-US" altLang="ko-KR" dirty="0" err="1" smtClean="0">
                <a:effectLst/>
              </a:rPr>
              <a:t>leng</a:t>
            </a:r>
            <a:r>
              <a:rPr lang="en-US" altLang="ko-KR" dirty="0" smtClean="0">
                <a:effectLst/>
              </a:rPr>
              <a:t> = </a:t>
            </a:r>
            <a:r>
              <a:rPr lang="en-US" altLang="ko-KR" dirty="0" err="1" smtClean="0">
                <a:effectLst/>
              </a:rPr>
              <a:t>Serial.readBytes</a:t>
            </a:r>
            <a:r>
              <a:rPr lang="en-US" altLang="ko-KR" dirty="0" smtClean="0">
                <a:effectLst/>
              </a:rPr>
              <a:t>(temp, 20);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("Input data </a:t>
            </a:r>
            <a:r>
              <a:rPr lang="en-US" altLang="ko-KR" dirty="0" err="1" smtClean="0">
                <a:effectLst/>
              </a:rPr>
              <a:t>Lenght</a:t>
            </a:r>
            <a:r>
              <a:rPr lang="en-US" altLang="ko-KR" dirty="0" smtClean="0">
                <a:effectLst/>
              </a:rPr>
              <a:t> : ");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err="1" smtClean="0">
                <a:effectLst/>
              </a:rPr>
              <a:t>leng</a:t>
            </a:r>
            <a:r>
              <a:rPr lang="en-US" altLang="ko-KR" dirty="0" smtClean="0">
                <a:effectLst/>
              </a:rPr>
              <a:t>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for(</a:t>
            </a:r>
            <a:r>
              <a:rPr lang="en-US" altLang="ko-KR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>
                <a:effectLst/>
              </a:rPr>
              <a:t>i</a:t>
            </a:r>
            <a:r>
              <a:rPr lang="en-US" altLang="ko-KR" dirty="0" smtClean="0">
                <a:effectLst/>
              </a:rPr>
              <a:t> = 0; </a:t>
            </a:r>
            <a:r>
              <a:rPr lang="en-US" altLang="ko-KR" dirty="0" err="1" smtClean="0">
                <a:effectLst/>
              </a:rPr>
              <a:t>i</a:t>
            </a:r>
            <a:r>
              <a:rPr lang="en-US" altLang="ko-KR" dirty="0" smtClean="0">
                <a:effectLst/>
              </a:rPr>
              <a:t> &lt; </a:t>
            </a:r>
            <a:r>
              <a:rPr lang="en-US" altLang="ko-KR" dirty="0" err="1" smtClean="0">
                <a:effectLst/>
              </a:rPr>
              <a:t>leng</a:t>
            </a:r>
            <a:r>
              <a:rPr lang="en-US" altLang="ko-KR" dirty="0" smtClean="0">
                <a:effectLst/>
              </a:rPr>
              <a:t>; </a:t>
            </a:r>
            <a:r>
              <a:rPr lang="en-US" altLang="ko-KR" dirty="0" err="1" smtClean="0">
                <a:effectLst/>
              </a:rPr>
              <a:t>i</a:t>
            </a:r>
            <a:r>
              <a:rPr lang="en-US" altLang="ko-KR" dirty="0" smtClean="0">
                <a:effectLst/>
              </a:rPr>
              <a:t>++){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(temp[</a:t>
            </a:r>
            <a:r>
              <a:rPr lang="en-US" altLang="ko-KR" dirty="0" err="1" smtClean="0">
                <a:effectLst/>
              </a:rPr>
              <a:t>i</a:t>
            </a:r>
            <a:r>
              <a:rPr lang="en-US" altLang="ko-KR" dirty="0" smtClean="0">
                <a:effectLst/>
              </a:rPr>
              <a:t>]);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}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}   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052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08904" cy="988187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Serial.readBytesUntil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892040" cy="435133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b="1" dirty="0" smtClean="0"/>
              <a:t>사용방법</a:t>
            </a:r>
          </a:p>
          <a:p>
            <a:r>
              <a:rPr lang="ko-KR" altLang="en-US" dirty="0" smtClean="0"/>
              <a:t> 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Serial.readBytesUntil</a:t>
            </a:r>
            <a:r>
              <a:rPr lang="en-US" altLang="ko-KR" dirty="0" smtClean="0"/>
              <a:t>(char, buffer, length)</a:t>
            </a:r>
          </a:p>
          <a:p>
            <a:endParaRPr lang="en-US" altLang="ko-KR" dirty="0" smtClean="0"/>
          </a:p>
          <a:p>
            <a:r>
              <a:rPr lang="ko-KR" altLang="en-US" b="1" dirty="0" smtClean="0">
                <a:effectLst/>
              </a:rPr>
              <a:t>변수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char : </a:t>
            </a:r>
            <a:r>
              <a:rPr lang="ko-KR" altLang="en-US" dirty="0" smtClean="0">
                <a:effectLst/>
              </a:rPr>
              <a:t>종료 문자열</a:t>
            </a: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buffer : </a:t>
            </a:r>
            <a:r>
              <a:rPr lang="ko-KR" altLang="en-US" dirty="0" err="1" smtClean="0">
                <a:effectLst/>
              </a:rPr>
              <a:t>입력받은</a:t>
            </a:r>
            <a:r>
              <a:rPr lang="ko-KR" altLang="en-US" dirty="0" smtClean="0">
                <a:effectLst/>
              </a:rPr>
              <a:t> 데이터를 저장할 </a:t>
            </a:r>
            <a:r>
              <a:rPr lang="en-US" altLang="ko-KR" dirty="0" smtClean="0">
                <a:effectLst/>
              </a:rPr>
              <a:t>buffer</a:t>
            </a:r>
          </a:p>
          <a:p>
            <a:r>
              <a:rPr lang="en-US" altLang="ko-KR" dirty="0" smtClean="0">
                <a:effectLst/>
              </a:rPr>
              <a:t> - length : </a:t>
            </a:r>
            <a:r>
              <a:rPr lang="ko-KR" altLang="en-US" dirty="0" err="1" smtClean="0">
                <a:effectLst/>
              </a:rPr>
              <a:t>입력받을</a:t>
            </a:r>
            <a:r>
              <a:rPr lang="ko-KR" altLang="en-US" dirty="0" smtClean="0">
                <a:effectLst/>
              </a:rPr>
              <a:t> 문자의 길이</a:t>
            </a:r>
          </a:p>
          <a:p>
            <a:r>
              <a:rPr lang="ko-KR" altLang="en-US" dirty="0" smtClean="0">
                <a:effectLst/>
              </a:rPr>
              <a:t> </a:t>
            </a:r>
          </a:p>
          <a:p>
            <a:r>
              <a:rPr lang="ko-KR" altLang="en-US" b="1" dirty="0" smtClean="0">
                <a:effectLst/>
              </a:rPr>
              <a:t>반환</a:t>
            </a:r>
            <a:endParaRPr lang="ko-KR" altLang="en-US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 </a:t>
            </a:r>
            <a:r>
              <a:rPr lang="en-US" altLang="ko-KR" dirty="0" smtClean="0">
                <a:effectLst/>
              </a:rPr>
              <a:t>- </a:t>
            </a:r>
            <a:r>
              <a:rPr lang="ko-KR" altLang="en-US" dirty="0" smtClean="0">
                <a:effectLst/>
              </a:rPr>
              <a:t>읽어온 데이터의 길이 </a:t>
            </a:r>
            <a:r>
              <a:rPr lang="en-US" altLang="ko-KR" dirty="0" smtClean="0">
                <a:effectLst/>
              </a:rPr>
              <a:t>byte</a:t>
            </a:r>
            <a:r>
              <a:rPr lang="ko-KR" altLang="en-US" dirty="0" smtClean="0">
                <a:effectLst/>
              </a:rPr>
              <a:t>값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9168" y="804672"/>
            <a:ext cx="4754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예제 소스 코드</a:t>
            </a:r>
            <a:endParaRPr lang="en-US" altLang="ko-KR" b="1" dirty="0" smtClean="0"/>
          </a:p>
          <a:p>
            <a:endParaRPr lang="en-US" altLang="ko-KR" b="1" dirty="0">
              <a:effectLst/>
            </a:endParaRPr>
          </a:p>
          <a:p>
            <a:r>
              <a:rPr lang="en-US" altLang="ko-KR" dirty="0" smtClean="0">
                <a:effectLst/>
              </a:rPr>
              <a:t>void setup(){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</a:t>
            </a:r>
            <a:r>
              <a:rPr lang="en-US" altLang="ko-KR" dirty="0" err="1" smtClean="0">
                <a:effectLst/>
              </a:rPr>
              <a:t>Serial.begin</a:t>
            </a:r>
            <a:r>
              <a:rPr lang="en-US" altLang="ko-KR" dirty="0" smtClean="0">
                <a:effectLst/>
              </a:rPr>
              <a:t>(9600);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r>
              <a:rPr lang="en-US" altLang="ko-KR" dirty="0" smtClean="0">
                <a:effectLst/>
              </a:rPr>
              <a:t>void loop(){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char temp[100];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if(</a:t>
            </a:r>
            <a:r>
              <a:rPr lang="en-US" altLang="ko-KR" dirty="0" err="1" smtClean="0">
                <a:effectLst/>
              </a:rPr>
              <a:t>Serial.available</a:t>
            </a:r>
            <a:r>
              <a:rPr lang="en-US" altLang="ko-KR" dirty="0" smtClean="0">
                <a:effectLst/>
              </a:rPr>
              <a:t>()){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byte </a:t>
            </a:r>
            <a:r>
              <a:rPr lang="en-US" altLang="ko-KR" dirty="0" err="1" smtClean="0">
                <a:effectLst/>
              </a:rPr>
              <a:t>leng</a:t>
            </a:r>
            <a:r>
              <a:rPr lang="en-US" altLang="ko-KR" dirty="0" smtClean="0">
                <a:effectLst/>
              </a:rPr>
              <a:t> = </a:t>
            </a:r>
            <a:r>
              <a:rPr lang="en-US" altLang="ko-KR" dirty="0" err="1" smtClean="0">
                <a:effectLst/>
              </a:rPr>
              <a:t>Serial.readBytesUntil</a:t>
            </a:r>
            <a:r>
              <a:rPr lang="en-US" altLang="ko-KR" dirty="0" smtClean="0">
                <a:effectLst/>
              </a:rPr>
              <a:t>('k', temp, 20);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("Input data Length : ");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</a:t>
            </a:r>
            <a:r>
              <a:rPr lang="en-US" altLang="ko-KR" dirty="0" err="1" smtClean="0">
                <a:effectLst/>
              </a:rPr>
              <a:t>leng</a:t>
            </a:r>
            <a:r>
              <a:rPr lang="en-US" altLang="ko-KR" dirty="0" smtClean="0">
                <a:effectLst/>
              </a:rPr>
              <a:t>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for(</a:t>
            </a:r>
            <a:r>
              <a:rPr lang="en-US" altLang="ko-KR" dirty="0" err="1" smtClean="0">
                <a:effectLst/>
              </a:rPr>
              <a:t>int</a:t>
            </a:r>
            <a:r>
              <a:rPr lang="en-US" altLang="ko-KR" dirty="0" smtClean="0">
                <a:effectLst/>
              </a:rPr>
              <a:t> </a:t>
            </a:r>
            <a:r>
              <a:rPr lang="en-US" altLang="ko-KR" dirty="0" err="1" smtClean="0">
                <a:effectLst/>
              </a:rPr>
              <a:t>i</a:t>
            </a:r>
            <a:r>
              <a:rPr lang="en-US" altLang="ko-KR" dirty="0" smtClean="0">
                <a:effectLst/>
              </a:rPr>
              <a:t> = 0; </a:t>
            </a:r>
            <a:r>
              <a:rPr lang="en-US" altLang="ko-KR" dirty="0" err="1" smtClean="0">
                <a:effectLst/>
              </a:rPr>
              <a:t>i</a:t>
            </a:r>
            <a:r>
              <a:rPr lang="en-US" altLang="ko-KR" dirty="0" smtClean="0">
                <a:effectLst/>
              </a:rPr>
              <a:t> &lt; </a:t>
            </a:r>
            <a:r>
              <a:rPr lang="en-US" altLang="ko-KR" dirty="0" err="1" smtClean="0">
                <a:effectLst/>
              </a:rPr>
              <a:t>leng</a:t>
            </a:r>
            <a:r>
              <a:rPr lang="en-US" altLang="ko-KR" dirty="0" smtClean="0">
                <a:effectLst/>
              </a:rPr>
              <a:t>; </a:t>
            </a:r>
            <a:r>
              <a:rPr lang="en-US" altLang="ko-KR" dirty="0" err="1" smtClean="0">
                <a:effectLst/>
              </a:rPr>
              <a:t>i</a:t>
            </a:r>
            <a:r>
              <a:rPr lang="en-US" altLang="ko-KR" dirty="0" smtClean="0">
                <a:effectLst/>
              </a:rPr>
              <a:t>++){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  </a:t>
            </a:r>
            <a:r>
              <a:rPr lang="en-US" altLang="ko-KR" dirty="0" err="1" smtClean="0">
                <a:effectLst/>
              </a:rPr>
              <a:t>Serial.print</a:t>
            </a:r>
            <a:r>
              <a:rPr lang="en-US" altLang="ko-KR" dirty="0" smtClean="0">
                <a:effectLst/>
              </a:rPr>
              <a:t>(temp[</a:t>
            </a:r>
            <a:r>
              <a:rPr lang="en-US" altLang="ko-KR" dirty="0" err="1" smtClean="0">
                <a:effectLst/>
              </a:rPr>
              <a:t>i</a:t>
            </a:r>
            <a:r>
              <a:rPr lang="en-US" altLang="ko-KR" dirty="0" smtClean="0">
                <a:effectLst/>
              </a:rPr>
              <a:t>]);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}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  </a:t>
            </a:r>
            <a:r>
              <a:rPr lang="en-US" altLang="ko-KR" dirty="0" err="1" smtClean="0">
                <a:effectLst/>
              </a:rPr>
              <a:t>Serial.println</a:t>
            </a:r>
            <a:r>
              <a:rPr lang="en-US" altLang="ko-KR" dirty="0" smtClean="0">
                <a:effectLst/>
              </a:rPr>
              <a:t>();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  }    </a:t>
            </a:r>
            <a:br>
              <a:rPr lang="en-US" altLang="ko-KR" dirty="0" smtClean="0">
                <a:effectLst/>
              </a:rPr>
            </a:br>
            <a:r>
              <a:rPr lang="en-US" altLang="ko-KR" dirty="0" smtClean="0">
                <a:effectLst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378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Serial.print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err="1" smtClean="0"/>
              <a:t>Serial.println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val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70120" cy="4351338"/>
          </a:xfrm>
        </p:spPr>
        <p:txBody>
          <a:bodyPr/>
          <a:lstStyle/>
          <a:p>
            <a:r>
              <a:rPr lang="en-US" altLang="ko-KR" dirty="0" smtClean="0"/>
              <a:t>Val :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 등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8336" y="865632"/>
            <a:ext cx="5084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setup()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Serial.begin</a:t>
            </a:r>
            <a:r>
              <a:rPr lang="en-US" altLang="ko-KR" dirty="0" smtClean="0"/>
              <a:t>(9600);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 smtClean="0"/>
              <a:t>void loop() 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12;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float f = 1.23;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char c = ‘A’;</a:t>
            </a:r>
          </a:p>
          <a:p>
            <a:endParaRPr lang="en-US" altLang="ko-KR" dirty="0"/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(f);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(c);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(“Hello, </a:t>
            </a:r>
            <a:r>
              <a:rPr lang="en-US" altLang="ko-KR" dirty="0" err="1" smtClean="0"/>
              <a:t>nodeMCU</a:t>
            </a:r>
            <a:r>
              <a:rPr lang="en-US" altLang="ko-KR" dirty="0" smtClean="0"/>
              <a:t>!!”);</a:t>
            </a:r>
          </a:p>
          <a:p>
            <a:endParaRPr lang="en-US" altLang="ko-KR" dirty="0"/>
          </a:p>
          <a:p>
            <a:r>
              <a:rPr lang="en-US" altLang="ko-KR" dirty="0" smtClean="0"/>
              <a:t>  while(1) 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10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0600" y="3400933"/>
            <a:ext cx="4050792" cy="1024763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Serial.read</a:t>
            </a:r>
            <a:r>
              <a:rPr lang="en-US" altLang="ko-KR" sz="4000" dirty="0" smtClean="0"/>
              <a:t>()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3000" y="4544441"/>
            <a:ext cx="4050792" cy="1185799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 smtClean="0"/>
              <a:t>수신버퍼에서 하나의 데이터를 읽음</a:t>
            </a:r>
            <a:endParaRPr lang="en-US" altLang="ko-KR" sz="2400" dirty="0" smtClean="0"/>
          </a:p>
          <a:p>
            <a:r>
              <a:rPr lang="ko-KR" altLang="en-US" sz="2400" dirty="0" smtClean="0"/>
              <a:t>반환 값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읽은 데이터 값</a:t>
            </a:r>
            <a:endParaRPr lang="ko-KR" altLang="en-US" sz="2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990600" y="517525"/>
            <a:ext cx="4050792" cy="1024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smtClean="0"/>
              <a:t>Serial.available()</a:t>
            </a:r>
            <a:endParaRPr lang="ko-KR" altLang="en-US" sz="4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990600" y="1978025"/>
            <a:ext cx="4050792" cy="954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반환 값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아직 읽지 않은 데이터 개수</a:t>
            </a:r>
            <a:r>
              <a:rPr lang="en-US" altLang="ko-KR" sz="2400" smtClean="0"/>
              <a:t>, </a:t>
            </a:r>
            <a:r>
              <a:rPr lang="ko-KR" altLang="en-US" sz="2400" smtClean="0"/>
              <a:t>없으면 </a:t>
            </a:r>
            <a:r>
              <a:rPr lang="en-US" altLang="ko-KR" sz="2400" smtClean="0"/>
              <a:t>0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22848" y="926592"/>
            <a:ext cx="57058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예제 </a:t>
            </a:r>
            <a:r>
              <a:rPr lang="ko-KR" altLang="en-US" dirty="0" err="1" smtClean="0"/>
              <a:t>소스코트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void setup() {</a:t>
            </a:r>
          </a:p>
          <a:p>
            <a:r>
              <a:rPr lang="en-US" altLang="ko-KR" dirty="0" smtClean="0"/>
              <a:t>  // put your setup code here, to run once: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Serial.begin</a:t>
            </a:r>
            <a:r>
              <a:rPr lang="en-US" altLang="ko-KR" dirty="0" smtClean="0"/>
              <a:t>(115200);</a:t>
            </a:r>
          </a:p>
          <a:p>
            <a:r>
              <a:rPr lang="en-US" altLang="ko-KR" dirty="0" smtClean="0"/>
              <a:t>  delay(1000);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loop() {</a:t>
            </a:r>
          </a:p>
          <a:p>
            <a:r>
              <a:rPr lang="en-US" altLang="ko-KR" dirty="0" smtClean="0"/>
              <a:t>  // put your main code here, to run repeatedly:</a:t>
            </a:r>
          </a:p>
          <a:p>
            <a:r>
              <a:rPr lang="en-US" altLang="ko-KR" dirty="0" smtClean="0"/>
              <a:t>  if (</a:t>
            </a:r>
            <a:r>
              <a:rPr lang="en-US" altLang="ko-KR" dirty="0" err="1" smtClean="0"/>
              <a:t>Serial.available</a:t>
            </a:r>
            <a:r>
              <a:rPr lang="en-US" altLang="ko-KR" dirty="0" smtClean="0"/>
              <a:t>()&gt;0) {</a:t>
            </a:r>
          </a:p>
          <a:p>
            <a:r>
              <a:rPr lang="en-US" altLang="ko-KR" dirty="0" smtClean="0"/>
              <a:t>    char c = </a:t>
            </a:r>
            <a:r>
              <a:rPr lang="en-US" altLang="ko-KR" dirty="0" err="1" smtClean="0"/>
              <a:t>Serial.read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Serial.print</a:t>
            </a:r>
            <a:r>
              <a:rPr lang="en-US" altLang="ko-KR" dirty="0" smtClean="0"/>
              <a:t>("</a:t>
            </a:r>
            <a:r>
              <a:rPr lang="en-US" altLang="ko-KR" dirty="0" err="1" smtClean="0"/>
              <a:t>rx</a:t>
            </a:r>
            <a:r>
              <a:rPr lang="en-US" altLang="ko-KR" dirty="0" smtClean="0"/>
              <a:t> : "); 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(c);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delay(100);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29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897471" cy="1325563"/>
          </a:xfrm>
        </p:spPr>
        <p:txBody>
          <a:bodyPr>
            <a:normAutofit/>
          </a:bodyPr>
          <a:lstStyle/>
          <a:p>
            <a:r>
              <a:rPr lang="en-US" altLang="ko-KR" sz="4000" dirty="0" err="1" smtClean="0"/>
              <a:t>Serial.write</a:t>
            </a:r>
            <a:r>
              <a:rPr lang="en-US" altLang="ko-KR" sz="4000" dirty="0" smtClean="0"/>
              <a:t>(</a:t>
            </a:r>
            <a:r>
              <a:rPr lang="en-US" altLang="ko-KR" sz="4000" dirty="0" err="1" smtClean="0"/>
              <a:t>val</a:t>
            </a:r>
            <a:r>
              <a:rPr lang="en-US" altLang="ko-KR" sz="4000" dirty="0" smtClean="0"/>
              <a:t>), </a:t>
            </a:r>
            <a:r>
              <a:rPr lang="en-US" altLang="ko-KR" sz="4000" dirty="0" err="1" smtClean="0"/>
              <a:t>Serial,write</a:t>
            </a:r>
            <a:r>
              <a:rPr lang="en-US" altLang="ko-KR" sz="4000" dirty="0" smtClean="0"/>
              <a:t>(</a:t>
            </a:r>
            <a:r>
              <a:rPr lang="en-US" altLang="ko-KR" sz="4000" dirty="0" err="1" smtClean="0"/>
              <a:t>buf</a:t>
            </a:r>
            <a:r>
              <a:rPr lang="en-US" altLang="ko-KR" sz="4000" dirty="0" smtClean="0"/>
              <a:t>, </a:t>
            </a:r>
            <a:r>
              <a:rPr lang="en-US" altLang="ko-KR" sz="4000" dirty="0" err="1" smtClean="0"/>
              <a:t>len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endParaRPr lang="en-US" altLang="ko-KR" dirty="0" smtClean="0"/>
          </a:p>
          <a:p>
            <a:r>
              <a:rPr lang="en-US" altLang="ko-KR" dirty="0" err="1" smtClean="0"/>
              <a:t>buf</a:t>
            </a:r>
            <a:r>
              <a:rPr lang="en-US" altLang="ko-KR" dirty="0" smtClean="0"/>
              <a:t> : byte </a:t>
            </a:r>
            <a:r>
              <a:rPr lang="ko-KR" altLang="en-US" dirty="0" smtClean="0"/>
              <a:t>형 배열</a:t>
            </a:r>
            <a:endParaRPr lang="en-US" altLang="ko-KR" dirty="0" smtClean="0"/>
          </a:p>
          <a:p>
            <a:r>
              <a:rPr lang="en-US" altLang="ko-KR" dirty="0" err="1" smtClean="0"/>
              <a:t>len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전송할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바이트 개수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372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long </a:t>
            </a:r>
            <a:r>
              <a:rPr lang="en-US" altLang="ko-KR" dirty="0" err="1" smtClean="0"/>
              <a:t>Serial.parseInt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721352" cy="4351338"/>
          </a:xfrm>
        </p:spPr>
        <p:txBody>
          <a:bodyPr/>
          <a:lstStyle/>
          <a:p>
            <a:r>
              <a:rPr lang="ko-KR" altLang="en-US" dirty="0" smtClean="0"/>
              <a:t>수신된 데이터가 정수를 나타내는 문자열일 경우</a:t>
            </a:r>
            <a:endParaRPr lang="en-US" altLang="ko-KR" dirty="0" smtClean="0"/>
          </a:p>
          <a:p>
            <a:r>
              <a:rPr lang="ko-KR" altLang="en-US" dirty="0" err="1" smtClean="0"/>
              <a:t>반환값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변환된 정수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숫자가 아닌 경우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98208" y="975360"/>
            <a:ext cx="48402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setup() {</a:t>
            </a:r>
          </a:p>
          <a:p>
            <a:r>
              <a:rPr lang="en-US" altLang="ko-KR" dirty="0" smtClean="0"/>
              <a:t>  // put your setup code here, to run once: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Serial.begin</a:t>
            </a:r>
            <a:r>
              <a:rPr lang="en-US" altLang="ko-KR" dirty="0" smtClean="0"/>
              <a:t>(115200);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void loop() {</a:t>
            </a:r>
          </a:p>
          <a:p>
            <a:r>
              <a:rPr lang="en-US" altLang="ko-KR" dirty="0" smtClean="0"/>
              <a:t>  // put your main code here, to run repeatedly:</a:t>
            </a:r>
          </a:p>
          <a:p>
            <a:r>
              <a:rPr lang="en-US" altLang="ko-KR" dirty="0" smtClean="0"/>
              <a:t>  if (</a:t>
            </a:r>
            <a:r>
              <a:rPr lang="en-US" altLang="ko-KR" dirty="0" err="1" smtClean="0"/>
              <a:t>Serial.available</a:t>
            </a:r>
            <a:r>
              <a:rPr lang="en-US" altLang="ko-KR" dirty="0" smtClean="0"/>
              <a:t>()&gt;0) {</a:t>
            </a:r>
          </a:p>
          <a:p>
            <a:r>
              <a:rPr lang="en-US" altLang="ko-KR" dirty="0" smtClean="0"/>
              <a:t>    long a = </a:t>
            </a:r>
            <a:r>
              <a:rPr lang="en-US" altLang="ko-KR" dirty="0" err="1" smtClean="0"/>
              <a:t>Serial.parseInt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long b = </a:t>
            </a:r>
            <a:r>
              <a:rPr lang="en-US" altLang="ko-KR" dirty="0" err="1" smtClean="0"/>
              <a:t>Serial.parseInt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(a);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(b);</a:t>
            </a:r>
          </a:p>
          <a:p>
            <a:r>
              <a:rPr lang="en-US" altLang="ko-KR" dirty="0" smtClean="0"/>
              <a:t>  }</a:t>
            </a:r>
          </a:p>
          <a:p>
            <a:r>
              <a:rPr lang="en-US" altLang="ko-KR" dirty="0" smtClean="0"/>
              <a:t>  delay(1000);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1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ESP-01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6176" y="3092768"/>
            <a:ext cx="10497312" cy="332292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ESP8266</a:t>
            </a:r>
            <a:r>
              <a:rPr lang="ko-KR" altLang="en-US" sz="2400" dirty="0"/>
              <a:t>에는 펌웨어 저장을 위한 플래시메모리가 포함되어 있지 않아 단독으로는 사용하기 곤란하기 때문에 메모리 등 기타 부품을 부착하여 여러가지 </a:t>
            </a:r>
            <a:r>
              <a:rPr lang="ko-KR" altLang="en-US" sz="2400" dirty="0" err="1"/>
              <a:t>모듈형태로</a:t>
            </a:r>
            <a:r>
              <a:rPr lang="ko-KR" altLang="en-US" sz="2400" dirty="0"/>
              <a:t> 제작되어 </a:t>
            </a:r>
            <a:r>
              <a:rPr lang="ko-KR" altLang="en-US" sz="2400" dirty="0" smtClean="0"/>
              <a:t>유통</a:t>
            </a:r>
            <a:endParaRPr lang="en-US" altLang="ko-KR" sz="2400" dirty="0" smtClean="0"/>
          </a:p>
          <a:p>
            <a:r>
              <a:rPr lang="en-US" altLang="ko-KR" sz="2400" dirty="0"/>
              <a:t> AI-Thinker</a:t>
            </a:r>
            <a:r>
              <a:rPr lang="ko-KR" altLang="en-US" sz="2400" dirty="0"/>
              <a:t>라는 회사에서 이 </a:t>
            </a:r>
            <a:r>
              <a:rPr lang="en-US" altLang="ko-KR" sz="2400" dirty="0"/>
              <a:t>ESP8266</a:t>
            </a:r>
            <a:r>
              <a:rPr lang="ko-KR" altLang="en-US" sz="2400" dirty="0"/>
              <a:t>칩을 이용한 </a:t>
            </a:r>
            <a:r>
              <a:rPr lang="en-US" altLang="ko-KR" sz="2400" dirty="0"/>
              <a:t>ESP-01</a:t>
            </a:r>
            <a:r>
              <a:rPr lang="ko-KR" altLang="en-US" sz="2400" dirty="0"/>
              <a:t>이라는 통신 및 프로세서 기능을 결합한 모듈이 출시되었고  이후 시리즈로 계속해서 비슷한 모듈들이 출시되고 있어 사양에 따라 여러 용도로 활용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8188"/>
            <a:ext cx="2724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19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Float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Serial.parseFloat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반환값</a:t>
            </a:r>
            <a:r>
              <a:rPr lang="en-US" altLang="ko-KR" dirty="0" smtClean="0"/>
              <a:t> : float </a:t>
            </a:r>
            <a:r>
              <a:rPr lang="ko-KR" altLang="en-US" dirty="0" smtClean="0"/>
              <a:t>형 실수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숫자가 아니면 </a:t>
            </a:r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97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64224" y="1609380"/>
            <a:ext cx="441655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String st1 = “Hello”;</a:t>
            </a:r>
          </a:p>
          <a:p>
            <a:pPr marL="0" indent="0">
              <a:buNone/>
            </a:pPr>
            <a:r>
              <a:rPr lang="en-US" altLang="ko-KR" dirty="0" smtClean="0"/>
              <a:t>String st2 = “</a:t>
            </a:r>
            <a:r>
              <a:rPr lang="en-US" altLang="ko-KR" dirty="0" err="1" smtClean="0"/>
              <a:t>nodeMCU</a:t>
            </a:r>
            <a:r>
              <a:rPr lang="en-US" altLang="ko-KR" dirty="0" smtClean="0"/>
              <a:t>”;</a:t>
            </a:r>
          </a:p>
          <a:p>
            <a:pPr marL="0" indent="0">
              <a:buNone/>
            </a:pPr>
            <a:r>
              <a:rPr lang="en-US" altLang="ko-KR" dirty="0" smtClean="0"/>
              <a:t>String st3 = “Thank you!”;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Void setup()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Serial.begin</a:t>
            </a:r>
            <a:r>
              <a:rPr lang="en-US" altLang="ko-KR" dirty="0" smtClean="0"/>
              <a:t>(115200);</a:t>
            </a:r>
          </a:p>
          <a:p>
            <a:pPr marL="0" indent="0">
              <a:buNone/>
            </a:pPr>
            <a:r>
              <a:rPr lang="en-US" altLang="ko-KR" dirty="0" smtClean="0"/>
              <a:t>}</a:t>
            </a:r>
          </a:p>
          <a:p>
            <a:pPr marL="0" indent="0">
              <a:buNone/>
            </a:pPr>
            <a:r>
              <a:rPr lang="en-US" altLang="ko-KR" dirty="0" smtClean="0"/>
              <a:t>Void loop() {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st3 = st1 + st2;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Serial.println</a:t>
            </a:r>
            <a:r>
              <a:rPr lang="en-US" altLang="ko-KR" dirty="0" smtClean="0"/>
              <a:t>(st3);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delay(1000);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48256"/>
            <a:ext cx="48310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생성자</a:t>
            </a:r>
            <a:endParaRPr lang="en-US" altLang="ko-KR" sz="2400" dirty="0" smtClean="0"/>
          </a:p>
          <a:p>
            <a:r>
              <a:rPr lang="en-US" altLang="ko-KR" sz="2400" dirty="0" smtClean="0"/>
              <a:t>- String()</a:t>
            </a:r>
          </a:p>
          <a:p>
            <a:r>
              <a:rPr lang="en-US" altLang="ko-KR" sz="2400" dirty="0" smtClean="0"/>
              <a:t>- String(</a:t>
            </a:r>
            <a:r>
              <a:rPr lang="en-US" altLang="ko-KR" sz="2400" dirty="0" err="1" smtClean="0"/>
              <a:t>val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- String(</a:t>
            </a:r>
            <a:r>
              <a:rPr lang="en-US" altLang="ko-KR" sz="2400" dirty="0" err="1" smtClean="0"/>
              <a:t>val</a:t>
            </a:r>
            <a:r>
              <a:rPr lang="en-US" altLang="ko-KR" sz="2400" dirty="0" smtClean="0"/>
              <a:t>, base)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val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문자열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바이트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정수</a:t>
            </a:r>
            <a:endParaRPr lang="en-US" altLang="ko-KR" sz="2400" dirty="0"/>
          </a:p>
          <a:p>
            <a:r>
              <a:rPr lang="en-US" altLang="ko-KR" sz="2400" dirty="0" smtClean="0"/>
              <a:t> base : DEC, HEX, OCT, BIN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String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st</a:t>
            </a:r>
            <a:r>
              <a:rPr lang="en-US" altLang="ko-KR" sz="2400" dirty="0" smtClean="0"/>
              <a:t> = String(‘a’);</a:t>
            </a:r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String st2 = String(34, HEX);</a:t>
            </a:r>
          </a:p>
          <a:p>
            <a:r>
              <a:rPr lang="ko-KR" altLang="en-US" sz="2400" dirty="0" smtClean="0"/>
              <a:t>예</a:t>
            </a:r>
            <a:r>
              <a:rPr lang="en-US" altLang="ko-KR" sz="2400" dirty="0" smtClean="0"/>
              <a:t>) string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st3 = String(255, BIN);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501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379"/>
          </a:xfrm>
        </p:spPr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관련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34184"/>
            <a:ext cx="4672584" cy="4764151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String.charAt</a:t>
            </a:r>
            <a:r>
              <a:rPr lang="en-US" altLang="ko-KR" dirty="0" smtClean="0"/>
              <a:t>(index)</a:t>
            </a:r>
          </a:p>
          <a:p>
            <a:r>
              <a:rPr lang="en-US" altLang="ko-KR" dirty="0" err="1" smtClean="0"/>
              <a:t>String.compareTo</a:t>
            </a:r>
            <a:r>
              <a:rPr lang="en-US" altLang="ko-KR" dirty="0" smtClean="0"/>
              <a:t>(str1)</a:t>
            </a:r>
          </a:p>
          <a:p>
            <a:r>
              <a:rPr lang="en-US" altLang="ko-KR" dirty="0" err="1" smtClean="0"/>
              <a:t>String.equals</a:t>
            </a:r>
            <a:r>
              <a:rPr lang="en-US" altLang="ko-KR" dirty="0" smtClean="0"/>
              <a:t>(str1)</a:t>
            </a:r>
          </a:p>
          <a:p>
            <a:r>
              <a:rPr lang="en-US" altLang="ko-KR" dirty="0" err="1" smtClean="0"/>
              <a:t>String.equalsIgnoreCast</a:t>
            </a:r>
            <a:r>
              <a:rPr lang="en-US" altLang="ko-KR" dirty="0" smtClean="0"/>
              <a:t>(str1)</a:t>
            </a:r>
          </a:p>
          <a:p>
            <a:r>
              <a:rPr lang="en-US" altLang="ko-KR" dirty="0" err="1" smtClean="0"/>
              <a:t>String.concat</a:t>
            </a:r>
            <a:r>
              <a:rPr lang="en-US" altLang="ko-KR" dirty="0" smtClean="0"/>
              <a:t>(str1)</a:t>
            </a:r>
          </a:p>
          <a:p>
            <a:r>
              <a:rPr lang="en-US" altLang="ko-KR" dirty="0" err="1" smtClean="0"/>
              <a:t>String.startsWith</a:t>
            </a:r>
            <a:r>
              <a:rPr lang="en-US" altLang="ko-KR" dirty="0" smtClean="0"/>
              <a:t>(str1)</a:t>
            </a:r>
          </a:p>
          <a:p>
            <a:r>
              <a:rPr lang="en-US" altLang="ko-KR" dirty="0" err="1" smtClean="0"/>
              <a:t>String.endsWith</a:t>
            </a:r>
            <a:r>
              <a:rPr lang="en-US" altLang="ko-KR" dirty="0" smtClean="0"/>
              <a:t>(str1)</a:t>
            </a:r>
          </a:p>
          <a:p>
            <a:r>
              <a:rPr lang="en-US" altLang="ko-KR" dirty="0" err="1" smtClean="0"/>
              <a:t>String.length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String.indexOf</a:t>
            </a:r>
            <a:r>
              <a:rPr lang="en-US" altLang="ko-KR" dirty="0" smtClean="0"/>
              <a:t>(str1)</a:t>
            </a:r>
          </a:p>
          <a:p>
            <a:r>
              <a:rPr lang="en-US" altLang="ko-KR" dirty="0" err="1" smtClean="0"/>
              <a:t>String.indexOf</a:t>
            </a:r>
            <a:r>
              <a:rPr lang="en-US" altLang="ko-KR" dirty="0" smtClean="0"/>
              <a:t>(str1, from)</a:t>
            </a:r>
          </a:p>
          <a:p>
            <a:r>
              <a:rPr lang="en-US" altLang="ko-KR" dirty="0" err="1" smtClean="0"/>
              <a:t>String.lastIndexOf</a:t>
            </a:r>
            <a:r>
              <a:rPr lang="en-US" altLang="ko-KR" dirty="0" smtClean="0"/>
              <a:t>(str1)</a:t>
            </a:r>
          </a:p>
          <a:p>
            <a:r>
              <a:rPr lang="en-US" altLang="ko-KR" dirty="0" err="1" smtClean="0"/>
              <a:t>String.lastIndexOf</a:t>
            </a:r>
            <a:r>
              <a:rPr lang="en-US" altLang="ko-KR" dirty="0" smtClean="0"/>
              <a:t>(str1, from)</a:t>
            </a:r>
          </a:p>
          <a:p>
            <a:r>
              <a:rPr lang="en-US" altLang="ko-KR" dirty="0" err="1" smtClean="0"/>
              <a:t>String.toCharArray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String.toCharArray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, index)</a:t>
            </a:r>
          </a:p>
          <a:p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0" y="1734184"/>
            <a:ext cx="4828032" cy="4617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String.getBytes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String.getBytes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buf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, index)</a:t>
            </a:r>
          </a:p>
          <a:p>
            <a:r>
              <a:rPr lang="en-US" altLang="ko-KR" dirty="0" err="1" smtClean="0"/>
              <a:t>String.substring</a:t>
            </a:r>
            <a:r>
              <a:rPr lang="en-US" altLang="ko-KR" dirty="0" smtClean="0"/>
              <a:t>(start)</a:t>
            </a:r>
          </a:p>
          <a:p>
            <a:r>
              <a:rPr lang="en-US" altLang="ko-KR" dirty="0" err="1" smtClean="0"/>
              <a:t>String.substring</a:t>
            </a:r>
            <a:r>
              <a:rPr lang="en-US" altLang="ko-KR" dirty="0" smtClean="0"/>
              <a:t>(start, end) </a:t>
            </a:r>
          </a:p>
          <a:p>
            <a:r>
              <a:rPr lang="en-US" altLang="ko-KR" dirty="0" err="1" smtClean="0"/>
              <a:t>String.replace</a:t>
            </a:r>
            <a:r>
              <a:rPr lang="en-US" altLang="ko-KR" dirty="0" smtClean="0"/>
              <a:t>(char1, char2)</a:t>
            </a:r>
          </a:p>
          <a:p>
            <a:r>
              <a:rPr lang="en-US" altLang="ko-KR" dirty="0" err="1" smtClean="0"/>
              <a:t>String.replace</a:t>
            </a:r>
            <a:r>
              <a:rPr lang="en-US" altLang="ko-KR" dirty="0" smtClean="0"/>
              <a:t>(str1, str2)</a:t>
            </a:r>
          </a:p>
          <a:p>
            <a:r>
              <a:rPr lang="en-US" altLang="ko-KR" dirty="0" err="1" smtClean="0"/>
              <a:t>String.remove</a:t>
            </a:r>
            <a:r>
              <a:rPr lang="en-US" altLang="ko-KR" dirty="0" smtClean="0"/>
              <a:t>(index)</a:t>
            </a:r>
          </a:p>
          <a:p>
            <a:r>
              <a:rPr lang="en-US" altLang="ko-KR" dirty="0" err="1" smtClean="0"/>
              <a:t>String.remove</a:t>
            </a:r>
            <a:r>
              <a:rPr lang="en-US" altLang="ko-KR" dirty="0" smtClean="0"/>
              <a:t>(index, count)</a:t>
            </a:r>
          </a:p>
          <a:p>
            <a:r>
              <a:rPr lang="en-US" altLang="ko-KR" dirty="0" err="1" smtClean="0"/>
              <a:t>String.toInt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String.toFloat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String.toLowCase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String.toUpperCase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String.trim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 smtClean="0"/>
              <a:t>String.reserve</a:t>
            </a:r>
            <a:r>
              <a:rPr lang="en-US" altLang="ko-KR" dirty="0" smtClean="0"/>
              <a:t>(size)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2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NodeMCU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05001"/>
            <a:ext cx="10515600" cy="3836534"/>
          </a:xfrm>
        </p:spPr>
        <p:txBody>
          <a:bodyPr/>
          <a:lstStyle/>
          <a:p>
            <a:endParaRPr lang="en-US" altLang="ko-KR" sz="2000" b="1" dirty="0" smtClean="0"/>
          </a:p>
          <a:p>
            <a:r>
              <a:rPr lang="en-US" altLang="ko-KR" sz="2000" b="1" dirty="0" err="1" smtClean="0"/>
              <a:t>NodeMCU</a:t>
            </a:r>
            <a:r>
              <a:rPr lang="ko-KR" altLang="en-US" sz="2000" b="1" dirty="0"/>
              <a:t>는</a:t>
            </a:r>
            <a:r>
              <a:rPr lang="ko-KR" altLang="en-US" sz="2000" dirty="0"/>
              <a:t> 저가형 오픈 소스 </a:t>
            </a:r>
            <a:r>
              <a:rPr lang="en-US" altLang="ko-KR" sz="2000" dirty="0" err="1">
                <a:hlinkClick r:id="rId2" tooltip="Internet of Things"/>
              </a:rPr>
              <a:t>IoT</a:t>
            </a:r>
            <a:r>
              <a:rPr lang="ko-KR" altLang="en-US" sz="2000" dirty="0"/>
              <a:t> 플랫폼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에스프레시프</a:t>
            </a:r>
            <a:r>
              <a:rPr lang="ko-KR" altLang="en-US" sz="1800" dirty="0"/>
              <a:t> 시스템의 </a:t>
            </a:r>
            <a:r>
              <a:rPr lang="en-US" altLang="ko-KR" sz="1800" dirty="0"/>
              <a:t>ESP8266 </a:t>
            </a:r>
            <a:r>
              <a:rPr lang="en-US" altLang="ko-KR" sz="1800" dirty="0" err="1"/>
              <a:t>WiFi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SoC</a:t>
            </a:r>
            <a:r>
              <a:rPr lang="ko-KR" altLang="en-US" sz="1800" dirty="0"/>
              <a:t>에서 실행되는 펌웨어와 </a:t>
            </a:r>
            <a:r>
              <a:rPr lang="en-US" altLang="ko-KR" sz="1800" dirty="0"/>
              <a:t>ESP-12 </a:t>
            </a:r>
            <a:r>
              <a:rPr lang="ko-KR" altLang="en-US" sz="1800" dirty="0"/>
              <a:t>모듈을 기반으로 하는 하드웨어가 포함</a:t>
            </a:r>
            <a:br>
              <a:rPr lang="ko-KR" altLang="en-US" sz="1800" dirty="0"/>
            </a:br>
            <a:r>
              <a:rPr lang="en-US" altLang="ko-KR" sz="1800" dirty="0"/>
              <a:t>RAM : 128KBytes, Storage : 4MBytes</a:t>
            </a:r>
            <a:endParaRPr lang="ko-KR" altLang="en-US" sz="18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4239"/>
            <a:ext cx="4250661" cy="23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7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핀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레이아웃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2" y="1942006"/>
            <a:ext cx="5213279" cy="4487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78824" y="2062186"/>
            <a:ext cx="63147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ffectLst/>
              </a:rPr>
              <a:t>GPIO 0,2,15 </a:t>
            </a:r>
            <a:r>
              <a:rPr lang="ko-KR" altLang="en-US" dirty="0" smtClean="0">
                <a:effectLst/>
              </a:rPr>
              <a:t>번은 </a:t>
            </a:r>
            <a:r>
              <a:rPr lang="ko-KR" altLang="en-US" dirty="0" err="1" smtClean="0">
                <a:effectLst/>
              </a:rPr>
              <a:t>부팅모드를</a:t>
            </a:r>
            <a:r>
              <a:rPr lang="ko-KR" altLang="en-US" dirty="0" smtClean="0">
                <a:effectLst/>
              </a:rPr>
              <a:t> 설정하기 위해 내정되어 있어 사용시에 주의를 요한다</a:t>
            </a:r>
            <a:r>
              <a:rPr lang="en-US" altLang="ko-KR" dirty="0" smtClean="0">
                <a:effectLst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ffectLst/>
              </a:rPr>
              <a:t>GPIO1,3 </a:t>
            </a:r>
            <a:r>
              <a:rPr lang="ko-KR" altLang="en-US" dirty="0" smtClean="0">
                <a:effectLst/>
              </a:rPr>
              <a:t>번은 시리얼 통신용이다</a:t>
            </a:r>
            <a:r>
              <a:rPr lang="en-US" altLang="ko-KR" dirty="0" smtClean="0">
                <a:effectLst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ffectLst/>
              </a:rPr>
              <a:t>GPIO 6~11</a:t>
            </a:r>
            <a:r>
              <a:rPr lang="ko-KR" altLang="en-US" dirty="0" smtClean="0">
                <a:effectLst/>
              </a:rPr>
              <a:t>번은 플래시메모리용으로 이미 </a:t>
            </a:r>
            <a:r>
              <a:rPr lang="ko-KR" altLang="en-US" dirty="0" err="1" smtClean="0">
                <a:effectLst/>
              </a:rPr>
              <a:t>사용중이므로</a:t>
            </a:r>
            <a:r>
              <a:rPr lang="ko-KR" altLang="en-US" dirty="0" smtClean="0">
                <a:effectLst/>
              </a:rPr>
              <a:t> 사용할 수 없다</a:t>
            </a:r>
            <a:r>
              <a:rPr lang="en-US" altLang="ko-KR" dirty="0" smtClean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ffectLst/>
              </a:rPr>
              <a:t>GPIO 16</a:t>
            </a:r>
            <a:r>
              <a:rPr lang="ko-KR" altLang="en-US" dirty="0" smtClean="0">
                <a:effectLst/>
              </a:rPr>
              <a:t>번 </a:t>
            </a:r>
            <a:r>
              <a:rPr lang="en-US" altLang="ko-KR" dirty="0" smtClean="0">
                <a:effectLst/>
              </a:rPr>
              <a:t>(D0) </a:t>
            </a:r>
            <a:r>
              <a:rPr lang="ko-KR" altLang="en-US" dirty="0" smtClean="0">
                <a:effectLst/>
              </a:rPr>
              <a:t>은 </a:t>
            </a:r>
            <a:r>
              <a:rPr lang="en-US" altLang="ko-KR" dirty="0" smtClean="0">
                <a:effectLst/>
              </a:rPr>
              <a:t>Sleep mode</a:t>
            </a:r>
            <a:r>
              <a:rPr lang="ko-KR" altLang="en-US" dirty="0" smtClean="0">
                <a:effectLst/>
              </a:rPr>
              <a:t>에서 벗어나기 위한 </a:t>
            </a:r>
            <a:r>
              <a:rPr lang="en-US" altLang="ko-KR" dirty="0" smtClean="0">
                <a:effectLst/>
              </a:rPr>
              <a:t>Wake</a:t>
            </a:r>
            <a:r>
              <a:rPr lang="ko-KR" altLang="en-US" dirty="0" smtClean="0">
                <a:effectLst/>
              </a:rPr>
              <a:t>용으로 사용된다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/>
              </a:rPr>
              <a:t>사용자가 조건 없이 범용으로 사용할 수 있는 핀은 </a:t>
            </a:r>
            <a:r>
              <a:rPr lang="en-US" altLang="ko-KR" dirty="0" smtClean="0">
                <a:effectLst/>
              </a:rPr>
              <a:t>GPIO 4</a:t>
            </a:r>
            <a:r>
              <a:rPr lang="ko-KR" altLang="en-US" dirty="0" smtClean="0">
                <a:effectLst/>
              </a:rPr>
              <a:t>번</a:t>
            </a:r>
            <a:r>
              <a:rPr lang="en-US" altLang="ko-KR" dirty="0" smtClean="0">
                <a:effectLst/>
              </a:rPr>
              <a:t>(D2), GPIO 5</a:t>
            </a:r>
            <a:r>
              <a:rPr lang="ko-KR" altLang="en-US" dirty="0" smtClean="0">
                <a:effectLst/>
              </a:rPr>
              <a:t>번 </a:t>
            </a:r>
            <a:r>
              <a:rPr lang="en-US" altLang="ko-KR" dirty="0" smtClean="0">
                <a:effectLst/>
              </a:rPr>
              <a:t>(D1),  GPIO 12~14</a:t>
            </a:r>
            <a:r>
              <a:rPr lang="ko-KR" altLang="en-US" dirty="0" smtClean="0">
                <a:effectLst/>
              </a:rPr>
              <a:t>번 </a:t>
            </a:r>
            <a:r>
              <a:rPr lang="en-US" altLang="ko-KR" dirty="0" smtClean="0">
                <a:effectLst/>
              </a:rPr>
              <a:t>(D6,D7,D5) </a:t>
            </a:r>
            <a:r>
              <a:rPr lang="ko-KR" altLang="en-US" dirty="0" smtClean="0">
                <a:effectLst/>
              </a:rPr>
              <a:t>다섯 개 밖에 되지 않는다</a:t>
            </a:r>
            <a:r>
              <a:rPr lang="en-US" altLang="ko-KR" dirty="0" smtClean="0">
                <a:effectLst/>
              </a:rPr>
              <a:t>. 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ffectLst/>
              </a:rPr>
              <a:t>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effectLst/>
              </a:rPr>
              <a:t>내장</a:t>
            </a:r>
            <a:r>
              <a:rPr lang="en-US" altLang="ko-KR" dirty="0" smtClean="0">
                <a:effectLst/>
              </a:rPr>
              <a:t>LED</a:t>
            </a:r>
            <a:r>
              <a:rPr lang="ko-KR" altLang="en-US" dirty="0" smtClean="0">
                <a:effectLst/>
              </a:rPr>
              <a:t>는 </a:t>
            </a:r>
            <a:r>
              <a:rPr lang="en-US" altLang="ko-KR" dirty="0" smtClean="0">
                <a:effectLst/>
              </a:rPr>
              <a:t>GPIO 2</a:t>
            </a:r>
            <a:r>
              <a:rPr lang="ko-KR" altLang="en-US" dirty="0" smtClean="0">
                <a:effectLst/>
              </a:rPr>
              <a:t>번</a:t>
            </a:r>
            <a:r>
              <a:rPr lang="en-US" altLang="ko-KR" dirty="0" smtClean="0">
                <a:effectLst/>
              </a:rPr>
              <a:t>(D4) </a:t>
            </a:r>
            <a:r>
              <a:rPr lang="ko-KR" altLang="en-US" dirty="0" smtClean="0">
                <a:effectLst/>
              </a:rPr>
              <a:t>에 연결</a:t>
            </a:r>
            <a:r>
              <a:rPr lang="en-US" altLang="ko-KR" dirty="0" smtClean="0">
                <a:effectLst/>
              </a:rPr>
              <a:t>. ( </a:t>
            </a:r>
            <a:r>
              <a:rPr lang="ko-KR" altLang="en-US" dirty="0" err="1" smtClean="0">
                <a:effectLst/>
              </a:rPr>
              <a:t>아두이노</a:t>
            </a:r>
            <a:r>
              <a:rPr lang="ko-KR" altLang="en-US" dirty="0" smtClean="0">
                <a:effectLst/>
              </a:rPr>
              <a:t> 나노는 디지털</a:t>
            </a:r>
            <a:r>
              <a:rPr lang="en-US" altLang="ko-KR" dirty="0" smtClean="0">
                <a:effectLst/>
              </a:rPr>
              <a:t>13</a:t>
            </a:r>
            <a:r>
              <a:rPr lang="ko-KR" altLang="en-US" dirty="0" smtClean="0">
                <a:effectLst/>
              </a:rPr>
              <a:t>번 </a:t>
            </a:r>
            <a:r>
              <a:rPr lang="en-US" altLang="ko-KR" dirty="0" smtClean="0">
                <a:effectLst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95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539"/>
          </a:xfrm>
        </p:spPr>
        <p:txBody>
          <a:bodyPr/>
          <a:lstStyle/>
          <a:p>
            <a:r>
              <a:rPr lang="en-US" altLang="ko-KR" dirty="0" err="1" smtClean="0"/>
              <a:t>nodeMCU</a:t>
            </a:r>
            <a:r>
              <a:rPr lang="ko-KR" altLang="en-US" dirty="0" smtClean="0"/>
              <a:t> 장단점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38656"/>
            <a:ext cx="10515600" cy="5145024"/>
          </a:xfrm>
        </p:spPr>
        <p:txBody>
          <a:bodyPr>
            <a:noAutofit/>
          </a:bodyPr>
          <a:lstStyle/>
          <a:p>
            <a:r>
              <a:rPr lang="ko-KR" altLang="ko-KR" sz="1800" dirty="0"/>
              <a:t>ESP8266 </a:t>
            </a:r>
            <a:r>
              <a:rPr lang="ko-KR" altLang="ko-KR" sz="1800" dirty="0" err="1"/>
              <a:t>Node</a:t>
            </a:r>
            <a:r>
              <a:rPr lang="ko-KR" altLang="ko-KR" sz="1800" dirty="0"/>
              <a:t> </a:t>
            </a:r>
            <a:r>
              <a:rPr lang="ko-KR" altLang="ko-KR" sz="1800" dirty="0" err="1"/>
              <a:t>MCU는</a:t>
            </a:r>
            <a:r>
              <a:rPr lang="ko-KR" altLang="ko-KR" sz="1800" dirty="0"/>
              <a:t> ESP-12 모듈에 </a:t>
            </a:r>
            <a:r>
              <a:rPr lang="ko-KR" altLang="ko-KR" sz="1800" dirty="0" err="1"/>
              <a:t>USB와</a:t>
            </a:r>
            <a:r>
              <a:rPr lang="ko-KR" altLang="ko-KR" sz="1800" dirty="0"/>
              <a:t> </a:t>
            </a:r>
            <a:r>
              <a:rPr lang="ko-KR" altLang="ko-KR" sz="1800" dirty="0" err="1"/>
              <a:t>아두이노IDE환경</a:t>
            </a:r>
            <a:r>
              <a:rPr lang="ko-KR" altLang="ko-KR" sz="1800" dirty="0"/>
              <a:t> 지원 등을 추가해서 </a:t>
            </a:r>
            <a:r>
              <a:rPr lang="ko-KR" altLang="ko-KR" sz="1800" dirty="0" err="1"/>
              <a:t>아두이노의</a:t>
            </a:r>
            <a:r>
              <a:rPr lang="ko-KR" altLang="ko-KR" sz="1800" dirty="0"/>
              <a:t> 한 종류처럼 개발된 </a:t>
            </a:r>
            <a:r>
              <a:rPr lang="ko-KR" altLang="ko-KR" sz="1800" dirty="0" smtClean="0"/>
              <a:t>모듈</a:t>
            </a:r>
            <a:endParaRPr lang="en-US" altLang="ko-KR" sz="1800" dirty="0" smtClean="0"/>
          </a:p>
          <a:p>
            <a:r>
              <a:rPr lang="ko-KR" altLang="ko-KR" sz="1800" dirty="0" smtClean="0"/>
              <a:t>IOT(</a:t>
            </a:r>
            <a:r>
              <a:rPr lang="ko-KR" altLang="ko-KR" sz="1800" dirty="0" err="1" smtClean="0"/>
              <a:t>Internet</a:t>
            </a:r>
            <a:r>
              <a:rPr lang="ko-KR" altLang="ko-KR" sz="1800" dirty="0" smtClean="0"/>
              <a:t> </a:t>
            </a:r>
            <a:r>
              <a:rPr lang="ko-KR" altLang="ko-KR" sz="1800" dirty="0" err="1"/>
              <a:t>Of</a:t>
            </a:r>
            <a:r>
              <a:rPr lang="ko-KR" altLang="ko-KR" sz="1800" dirty="0"/>
              <a:t> </a:t>
            </a:r>
            <a:r>
              <a:rPr lang="ko-KR" altLang="ko-KR" sz="1800" dirty="0" err="1"/>
              <a:t>Things</a:t>
            </a:r>
            <a:r>
              <a:rPr lang="ko-KR" altLang="ko-KR" sz="1800" dirty="0" smtClean="0"/>
              <a:t>)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환경에서의 </a:t>
            </a:r>
            <a:r>
              <a:rPr lang="ko-KR" altLang="ko-KR" sz="1800" dirty="0"/>
              <a:t>기본형 프로세서로 많이 </a:t>
            </a:r>
            <a:r>
              <a:rPr lang="ko-KR" altLang="ko-KR" sz="1800" dirty="0" smtClean="0"/>
              <a:t>사용 </a:t>
            </a:r>
            <a:endParaRPr lang="ko-KR" altLang="ko-KR" sz="1800" dirty="0"/>
          </a:p>
          <a:p>
            <a:pPr marL="0" indent="0">
              <a:buNone/>
            </a:pPr>
            <a:r>
              <a:rPr lang="ko-KR" altLang="ko-KR" sz="1800" dirty="0"/>
              <a:t>​</a:t>
            </a:r>
          </a:p>
          <a:p>
            <a:pPr marL="0" indent="0">
              <a:buNone/>
            </a:pPr>
            <a:r>
              <a:rPr lang="ko-KR" altLang="ko-KR" sz="1800" dirty="0"/>
              <a:t>1) 장점 </a:t>
            </a:r>
          </a:p>
          <a:p>
            <a:pPr lvl="1"/>
            <a:r>
              <a:rPr lang="ko-KR" altLang="ko-KR" sz="1800" dirty="0" err="1" smtClean="0"/>
              <a:t>아두이노</a:t>
            </a:r>
            <a:r>
              <a:rPr lang="ko-KR" altLang="ko-KR" sz="1800" dirty="0" err="1"/>
              <a:t>+WIFI통신장치</a:t>
            </a:r>
            <a:r>
              <a:rPr lang="ko-KR" altLang="ko-KR" sz="1800" dirty="0"/>
              <a:t> 보다 </a:t>
            </a:r>
            <a:r>
              <a:rPr lang="ko-KR" altLang="ko-KR" sz="1800" dirty="0" err="1"/>
              <a:t>NodeMCU</a:t>
            </a:r>
            <a:r>
              <a:rPr lang="ko-KR" altLang="ko-KR" sz="1800" dirty="0"/>
              <a:t> 하나를 사용하는 것이 가격도 저렴하고 부피도 적다.</a:t>
            </a:r>
          </a:p>
          <a:p>
            <a:pPr lvl="1"/>
            <a:r>
              <a:rPr lang="ko-KR" altLang="ko-KR" sz="1800" dirty="0" smtClean="0"/>
              <a:t>하나의 </a:t>
            </a:r>
            <a:r>
              <a:rPr lang="ko-KR" altLang="ko-KR" sz="1800" dirty="0" err="1"/>
              <a:t>모듈안에서</a:t>
            </a:r>
            <a:r>
              <a:rPr lang="ko-KR" altLang="ko-KR" sz="1800" dirty="0"/>
              <a:t> </a:t>
            </a:r>
            <a:r>
              <a:rPr lang="ko-KR" altLang="ko-KR" sz="1800" dirty="0" err="1"/>
              <a:t>WIFI가</a:t>
            </a:r>
            <a:r>
              <a:rPr lang="ko-KR" altLang="ko-KR" sz="1800" dirty="0"/>
              <a:t> 기본 </a:t>
            </a:r>
            <a:r>
              <a:rPr lang="ko-KR" altLang="ko-KR" sz="1800" dirty="0" smtClean="0"/>
              <a:t>지원 </a:t>
            </a:r>
            <a:endParaRPr lang="ko-KR" altLang="ko-KR" sz="1800" dirty="0"/>
          </a:p>
          <a:p>
            <a:pPr lvl="1"/>
            <a:r>
              <a:rPr lang="ko-KR" altLang="ko-KR" sz="1800" dirty="0" err="1" smtClean="0"/>
              <a:t>NodeMCU</a:t>
            </a:r>
            <a:r>
              <a:rPr lang="ko-KR" altLang="ko-KR" sz="1800" dirty="0" err="1"/>
              <a:t>내</a:t>
            </a:r>
            <a:r>
              <a:rPr lang="ko-KR" altLang="ko-KR" sz="1800" dirty="0"/>
              <a:t> 내장된 프로세서(80MHz대)가 </a:t>
            </a:r>
            <a:r>
              <a:rPr lang="ko-KR" altLang="ko-KR" sz="1800" dirty="0" err="1"/>
              <a:t>아두이노보다</a:t>
            </a:r>
            <a:r>
              <a:rPr lang="ko-KR" altLang="ko-KR" sz="1800" dirty="0"/>
              <a:t>(16MHz대) 속도가 훨씬 빠르다.</a:t>
            </a:r>
          </a:p>
          <a:p>
            <a:pPr marL="0" indent="0">
              <a:buNone/>
            </a:pPr>
            <a:r>
              <a:rPr lang="ko-KR" altLang="ko-KR" sz="1800" dirty="0"/>
              <a:t>​</a:t>
            </a:r>
          </a:p>
          <a:p>
            <a:pPr marL="0" indent="0">
              <a:buNone/>
            </a:pPr>
            <a:r>
              <a:rPr lang="ko-KR" altLang="ko-KR" sz="1800" dirty="0"/>
              <a:t>2) 단점</a:t>
            </a:r>
          </a:p>
          <a:p>
            <a:pPr lvl="1"/>
            <a:r>
              <a:rPr lang="ko-KR" altLang="ko-KR" sz="1800" dirty="0" smtClean="0"/>
              <a:t>입출력 </a:t>
            </a:r>
            <a:r>
              <a:rPr lang="ko-KR" altLang="ko-KR" sz="1800" dirty="0"/>
              <a:t>핀 수가 적다. 아날로그 </a:t>
            </a:r>
            <a:r>
              <a:rPr lang="ko-KR" altLang="ko-KR" sz="1800" dirty="0" err="1"/>
              <a:t>입력핀은</a:t>
            </a:r>
            <a:r>
              <a:rPr lang="ko-KR" altLang="ko-KR" sz="1800" dirty="0"/>
              <a:t> 1개 밖에 없으며 디지털 </a:t>
            </a:r>
            <a:r>
              <a:rPr lang="ko-KR" altLang="ko-KR" sz="1800" dirty="0" err="1"/>
              <a:t>입출력핀은</a:t>
            </a:r>
            <a:r>
              <a:rPr lang="ko-KR" altLang="ko-KR" sz="1800" dirty="0"/>
              <a:t> 5~8개 밖에 사용할 수 없어 센서 등 여러 장치를 연결할 수 없다.(</a:t>
            </a:r>
            <a:r>
              <a:rPr lang="ko-KR" altLang="ko-KR" sz="1800" dirty="0" err="1"/>
              <a:t>아두이노</a:t>
            </a:r>
            <a:r>
              <a:rPr lang="ko-KR" altLang="ko-KR" sz="1800" dirty="0"/>
              <a:t> </a:t>
            </a:r>
            <a:r>
              <a:rPr lang="ko-KR" altLang="ko-KR" sz="1800" dirty="0" smtClean="0"/>
              <a:t>나노 </a:t>
            </a:r>
            <a:r>
              <a:rPr lang="en-US" altLang="ko-KR" sz="1800" dirty="0" smtClean="0"/>
              <a:t>: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아날로그 6개, 디지털 14개)</a:t>
            </a:r>
          </a:p>
          <a:p>
            <a:pPr lvl="1"/>
            <a:r>
              <a:rPr lang="ko-KR" altLang="ko-KR" sz="1800" dirty="0" err="1" smtClean="0"/>
              <a:t>WIFI</a:t>
            </a:r>
            <a:r>
              <a:rPr lang="ko-KR" altLang="ko-KR" sz="1800" dirty="0" err="1"/>
              <a:t>가</a:t>
            </a:r>
            <a:r>
              <a:rPr lang="ko-KR" altLang="ko-KR" sz="1800" dirty="0"/>
              <a:t> 가동될 때 전력소비가 커서 배터리환경에서 오래 가동시킬 수 없다.( </a:t>
            </a:r>
            <a:r>
              <a:rPr lang="ko-KR" altLang="ko-KR" sz="1800" dirty="0" err="1"/>
              <a:t>절전Sleeping</a:t>
            </a:r>
            <a:r>
              <a:rPr lang="ko-KR" altLang="ko-KR" sz="1800" dirty="0"/>
              <a:t> 모드를 사용할 수는 </a:t>
            </a:r>
            <a:r>
              <a:rPr lang="ko-KR" altLang="ko-KR" sz="1800" dirty="0" smtClean="0"/>
              <a:t>있음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92538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effectLst/>
              </a:rPr>
              <a:t>1) Arduino IDE</a:t>
            </a:r>
            <a:r>
              <a:rPr lang="ko-KR" altLang="en-US" sz="2400" dirty="0" smtClean="0">
                <a:effectLst/>
              </a:rPr>
              <a:t>를 </a:t>
            </a:r>
            <a:r>
              <a:rPr lang="ko-KR" altLang="en-US" sz="2400" dirty="0" err="1" smtClean="0">
                <a:effectLst/>
              </a:rPr>
              <a:t>기동시키고</a:t>
            </a:r>
            <a:r>
              <a:rPr lang="ko-KR" altLang="en-US" sz="2400" dirty="0" smtClean="0">
                <a:effectLst/>
              </a:rPr>
              <a:t> 파일 </a:t>
            </a:r>
            <a:r>
              <a:rPr lang="en-US" altLang="ko-KR" sz="2400" dirty="0" smtClean="0">
                <a:effectLst/>
              </a:rPr>
              <a:t>-&gt; </a:t>
            </a:r>
            <a:r>
              <a:rPr lang="ko-KR" altLang="en-US" sz="2400" dirty="0" smtClean="0">
                <a:effectLst/>
              </a:rPr>
              <a:t>환경설정 메뉴를 선택</a:t>
            </a:r>
            <a:endParaRPr lang="en-US" altLang="ko-KR" sz="2400" dirty="0" smtClean="0">
              <a:effectLst/>
            </a:endParaRPr>
          </a:p>
          <a:p>
            <a:endParaRPr lang="en-US" altLang="ko-KR" sz="2400" dirty="0"/>
          </a:p>
          <a:p>
            <a:r>
              <a:rPr lang="en-US" altLang="ko-KR" sz="2400" dirty="0" smtClean="0">
                <a:effectLst/>
              </a:rPr>
              <a:t>2) </a:t>
            </a:r>
            <a:r>
              <a:rPr lang="ko-KR" altLang="en-US" sz="2400" dirty="0" smtClean="0">
                <a:effectLst/>
              </a:rPr>
              <a:t>환경설정화면 </a:t>
            </a:r>
            <a:r>
              <a:rPr lang="en-US" altLang="ko-KR" sz="2400" dirty="0" smtClean="0">
                <a:effectLst/>
              </a:rPr>
              <a:t>[</a:t>
            </a:r>
            <a:r>
              <a:rPr lang="ko-KR" altLang="en-US" sz="2400" dirty="0" smtClean="0">
                <a:effectLst/>
              </a:rPr>
              <a:t>추가적인 보드 </a:t>
            </a:r>
            <a:r>
              <a:rPr lang="ko-KR" altLang="en-US" sz="2400" dirty="0" err="1" smtClean="0">
                <a:effectLst/>
              </a:rPr>
              <a:t>메니저</a:t>
            </a:r>
            <a:r>
              <a:rPr lang="en-US" altLang="ko-KR" sz="2400" dirty="0" smtClean="0">
                <a:effectLst/>
              </a:rPr>
              <a:t>URL] </a:t>
            </a:r>
            <a:r>
              <a:rPr lang="ko-KR" altLang="en-US" sz="2400" dirty="0" smtClean="0">
                <a:effectLst/>
              </a:rPr>
              <a:t>항목에 다음과 같이 </a:t>
            </a:r>
            <a:r>
              <a:rPr lang="ko-KR" altLang="en-US" sz="2400" dirty="0" smtClean="0">
                <a:effectLst/>
              </a:rPr>
              <a:t>추가</a:t>
            </a:r>
            <a:endParaRPr lang="en-US" altLang="ko-KR" sz="2400" dirty="0" smtClean="0">
              <a:effectLst/>
            </a:endParaRPr>
          </a:p>
          <a:p>
            <a:pPr lvl="1"/>
            <a:r>
              <a:rPr lang="en-US" altLang="ko-KR" sz="2000" dirty="0"/>
              <a:t>http://</a:t>
            </a:r>
            <a:r>
              <a:rPr lang="en-US" altLang="ko-KR" sz="2000" dirty="0" smtClean="0"/>
              <a:t>arduino.esp8266.com/stable/package_esp8266com_index.json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endParaRPr lang="en-US" altLang="ko-KR" sz="2000" dirty="0" smtClean="0"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5" y="4173392"/>
            <a:ext cx="8507609" cy="149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보드메니저에서</a:t>
            </a:r>
            <a:r>
              <a:rPr lang="ko-KR" altLang="en-US" dirty="0" smtClean="0"/>
              <a:t> 패키지 설치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2701812"/>
            <a:ext cx="7724775" cy="4057650"/>
          </a:xfrm>
        </p:spPr>
      </p:pic>
      <p:sp>
        <p:nvSpPr>
          <p:cNvPr id="3" name="TextBox 2"/>
          <p:cNvSpPr txBox="1"/>
          <p:nvPr/>
        </p:nvSpPr>
        <p:spPr>
          <a:xfrm>
            <a:off x="947057" y="1778482"/>
            <a:ext cx="9339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메뉴에서 툴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보드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보드 </a:t>
            </a:r>
            <a:r>
              <a:rPr lang="ko-KR" altLang="en-US" dirty="0"/>
              <a:t>매니저에서 타입을 </a:t>
            </a:r>
            <a:r>
              <a:rPr lang="en-US" altLang="ko-KR" dirty="0"/>
              <a:t>Contributed </a:t>
            </a:r>
            <a:r>
              <a:rPr lang="ko-KR" altLang="en-US" dirty="0"/>
              <a:t>로 해주면 </a:t>
            </a:r>
            <a:r>
              <a:rPr lang="en-US" altLang="ko-KR" dirty="0"/>
              <a:t>esp8266 Community </a:t>
            </a:r>
            <a:r>
              <a:rPr lang="ko-KR" altLang="en-US" dirty="0"/>
              <a:t>가 </a:t>
            </a:r>
            <a:r>
              <a:rPr lang="ko-KR" altLang="en-US" dirty="0" err="1"/>
              <a:t>필터링</a:t>
            </a:r>
            <a:r>
              <a:rPr lang="ko-KR" altLang="en-US" dirty="0"/>
              <a:t> 되어 </a:t>
            </a:r>
            <a:r>
              <a:rPr lang="ko-KR" altLang="en-US" dirty="0" smtClean="0"/>
              <a:t>나오는데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43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포트확인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윈도우 제어판에서 </a:t>
            </a:r>
            <a:r>
              <a:rPr lang="ko-KR" altLang="en-US" sz="2000" dirty="0" smtClean="0"/>
              <a:t>장치관리자에서 포트</a:t>
            </a:r>
            <a:r>
              <a:rPr lang="en-US" altLang="ko-KR" sz="2000" dirty="0" smtClean="0"/>
              <a:t>(</a:t>
            </a:r>
            <a:r>
              <a:rPr lang="en-US" altLang="ko-KR" sz="2000" dirty="0" smtClean="0"/>
              <a:t>COM&amp;LPT)</a:t>
            </a:r>
            <a:r>
              <a:rPr lang="ko-KR" altLang="en-US" sz="2000" dirty="0" smtClean="0"/>
              <a:t>확인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003" y="823709"/>
            <a:ext cx="3914775" cy="522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92" y="2735992"/>
            <a:ext cx="74866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2637</Words>
  <Application>Microsoft Office PowerPoint</Application>
  <PresentationFormat>와이드스크린</PresentationFormat>
  <Paragraphs>343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nodeMCU</vt:lpstr>
      <vt:lpstr>ESP8266 소개</vt:lpstr>
      <vt:lpstr>ESP-01</vt:lpstr>
      <vt:lpstr>NodeMCU 소개</vt:lpstr>
      <vt:lpstr>핀 레이아웃</vt:lpstr>
      <vt:lpstr>nodeMCU 장단점</vt:lpstr>
      <vt:lpstr>환경설정</vt:lpstr>
      <vt:lpstr>보드메니저에서 패키지 설치</vt:lpstr>
      <vt:lpstr>아두이노보드 포트확인</vt:lpstr>
      <vt:lpstr>아두이노 IDE에서 보드 선택화면</vt:lpstr>
      <vt:lpstr>Blink 예제 </vt:lpstr>
      <vt:lpstr>Blink 소스코드</vt:lpstr>
      <vt:lpstr>업로드 성공 메시지</vt:lpstr>
      <vt:lpstr>외부 LED Blink</vt:lpstr>
      <vt:lpstr>외부 LED Blink 소스코드 </vt:lpstr>
      <vt:lpstr>DHT-11 온도,습도 센서</vt:lpstr>
      <vt:lpstr>온도습도 센서 읽기 소스코드</vt:lpstr>
      <vt:lpstr>시리얼모니터 결과 화면</vt:lpstr>
      <vt:lpstr>SLEEP모드 사용하기 </vt:lpstr>
      <vt:lpstr>내장 LED를 5초간 켜고 나서 10초간 Sleep Mode에 진입했다가 다시 깨어나는 예제 프로그램</vt:lpstr>
      <vt:lpstr>Serial.Write()</vt:lpstr>
      <vt:lpstr>Serial.parseInt()</vt:lpstr>
      <vt:lpstr>Serial.parseFloat()</vt:lpstr>
      <vt:lpstr>Serial.readBytes()</vt:lpstr>
      <vt:lpstr>Serial.readBytesUntil()</vt:lpstr>
      <vt:lpstr>Serial.print(val) Serial.println(val)</vt:lpstr>
      <vt:lpstr>Serial.read()</vt:lpstr>
      <vt:lpstr>Serial.write(val), Serial,write(buf, len)</vt:lpstr>
      <vt:lpstr>long Serial.parseInt()</vt:lpstr>
      <vt:lpstr>Float Serial.parseFloat()</vt:lpstr>
      <vt:lpstr>String </vt:lpstr>
      <vt:lpstr>String 관련 메소드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nodeMCU</dc:title>
  <dc:creator>Admin</dc:creator>
  <cp:lastModifiedBy>Admin</cp:lastModifiedBy>
  <cp:revision>47</cp:revision>
  <dcterms:created xsi:type="dcterms:W3CDTF">2020-10-13T06:55:37Z</dcterms:created>
  <dcterms:modified xsi:type="dcterms:W3CDTF">2021-04-28T07:55:32Z</dcterms:modified>
</cp:coreProperties>
</file>