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62" r:id="rId6"/>
    <p:sldId id="269" r:id="rId7"/>
    <p:sldId id="276" r:id="rId8"/>
    <p:sldId id="259" r:id="rId9"/>
    <p:sldId id="279" r:id="rId10"/>
    <p:sldId id="280" r:id="rId11"/>
    <p:sldId id="268" r:id="rId12"/>
    <p:sldId id="281" r:id="rId13"/>
    <p:sldId id="261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6" r:id="rId27"/>
    <p:sldId id="297" r:id="rId28"/>
    <p:sldId id="298" r:id="rId29"/>
    <p:sldId id="300" r:id="rId30"/>
    <p:sldId id="301" r:id="rId31"/>
    <p:sldId id="302" r:id="rId32"/>
    <p:sldId id="303" r:id="rId33"/>
  </p:sldIdLst>
  <p:sldSz cx="12192000" cy="6858000"/>
  <p:notesSz cx="6858000" cy="9144000"/>
  <p:embeddedFontLst>
    <p:embeddedFont>
      <p:font typeface="210 맨발의청춘 B" panose="02020603020101020101" pitchFamily="18" charset="-127"/>
      <p:regular r:id="rId37"/>
    </p:embeddedFont>
    <p:embeddedFont>
      <p:font typeface="210 맨발의청춘 L" panose="02020603020101020101" pitchFamily="18" charset="-127"/>
      <p:regular r:id="rId38"/>
    </p:embeddedFont>
    <p:embeddedFont>
      <p:font typeface="210 맨발의청춘 R" panose="02020603020101020101" pitchFamily="18" charset="-127"/>
      <p:regular r:id="rId39"/>
    </p:embeddedFont>
    <p:embeddedFont>
      <p:font typeface="맑은 고딕" panose="020B0503020000020004" charset="-127"/>
      <p:regular r:id="rId40"/>
    </p:embeddedFont>
    <p:embeddedFont>
      <p:font typeface="Calibri" panose="020F0502020204030204" charset="0"/>
      <p:regular r:id="rId41"/>
      <p:bold r:id="rId42"/>
      <p:italic r:id="rId43"/>
      <p:boldItalic r:id="rId4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C2E3FFAE-AFFC-47C2-A5FF-771B0EFB23AA}">
          <p14:sldIdLst>
            <p14:sldId id="256"/>
          </p14:sldIdLst>
        </p14:section>
        <p14:section name="목차" id="{8A173C94-28C7-43A3-8558-E533CD39FC63}">
          <p14:sldIdLst>
            <p14:sldId id="257"/>
          </p14:sldIdLst>
        </p14:section>
        <p14:section name="중간표지" id="{5FE70B2D-C837-446A-8010-79FD9C7EC233}">
          <p14:sldIdLst>
            <p14:sldId id="262"/>
          </p14:sldIdLst>
        </p14:section>
        <p14:section name="본문" id="{0F774114-51D8-4462-AC98-C17899C7CDAC}">
          <p14:sldIdLst>
            <p14:sldId id="259"/>
            <p14:sldId id="279"/>
            <p14:sldId id="280"/>
            <p14:sldId id="268"/>
            <p14:sldId id="281"/>
            <p14:sldId id="261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300"/>
            <p14:sldId id="301"/>
            <p14:sldId id="302"/>
            <p14:sldId id="303"/>
            <p14:sldId id="269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8C3"/>
    <a:srgbClr val="86C5F1"/>
    <a:srgbClr val="136AA5"/>
    <a:srgbClr val="2698E6"/>
    <a:srgbClr val="BFE0F7"/>
    <a:srgbClr val="5EB3EC"/>
    <a:srgbClr val="4FA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slide" Target="slides/slide2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9715E-AA30-4F48-AC4C-24B9B9466692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C857-6461-40C9-AD65-FFF9BD20D095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/>
            <a:r>
              <a:rPr lang="ko-KR" altLang="en-US"/>
              <a:t>둘째 수준</a:t>
            </a:r>
            <a:endParaRPr lang="ko-KR" altLang="en-US"/>
          </a:p>
          <a:p>
            <a:pPr lvl="2"/>
            <a:r>
              <a:rPr lang="ko-KR" altLang="en-US"/>
              <a:t>셋째 수준</a:t>
            </a:r>
            <a:endParaRPr lang="ko-KR" altLang="en-US"/>
          </a:p>
          <a:p>
            <a:pPr lvl="3"/>
            <a:r>
              <a:rPr lang="ko-KR" altLang="en-US"/>
              <a:t>넷째 수준</a:t>
            </a:r>
            <a:endParaRPr lang="ko-KR" altLang="en-US"/>
          </a:p>
          <a:p>
            <a:pPr lvl="4"/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9715E-AA30-4F48-AC4C-24B9B9466692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5C857-6461-40C9-AD65-FFF9BD20D095}" type="slidenum">
              <a:rPr lang="ko-KR" altLang="en-US" smtClean="0"/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6.wdp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7.wdp"/><Relationship Id="rId2" Type="http://schemas.openxmlformats.org/officeDocument/2006/relationships/image" Target="../media/image6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image" Target="../media/image25.png"/><Relationship Id="rId2" Type="http://schemas.microsoft.com/office/2007/relationships/hdphoto" Target="../media/image16.wdp"/><Relationship Id="rId1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5.wdp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microsoft.com/office/2007/relationships/hdphoto" Target="../media/image7.wdp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hdphoto" Target="../media/image10.wdp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189730" y="741045"/>
            <a:ext cx="73310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SWEA 2383</a:t>
            </a:r>
            <a:r>
              <a: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번</a:t>
            </a:r>
            <a:r>
              <a:rPr lang="en-US" altLang="ko-KR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문제</a:t>
            </a:r>
            <a:endParaRPr lang="en-US" altLang="ko-KR" sz="5400" dirty="0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210 맨발의청춘 B" panose="02020603020101020101" pitchFamily="18" charset="-127"/>
            </a:endParaRPr>
          </a:p>
          <a:p>
            <a:pPr algn="r"/>
            <a:r>
              <a: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점심</a:t>
            </a:r>
            <a:r>
              <a:rPr lang="en-US" altLang="ko-KR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식사시간</a:t>
            </a:r>
            <a:endParaRPr lang="ko-KR" altLang="en-US" sz="5400" dirty="0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210 맨발의청춘 B" panose="02020603020101020101" pitchFamily="18" charset="-127"/>
            </a:endParaRPr>
          </a:p>
          <a:p>
            <a:pPr algn="r"/>
            <a:r>
              <a: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격파</a:t>
            </a:r>
            <a:r>
              <a:rPr lang="en-US" altLang="ko-KR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한</a:t>
            </a:r>
            <a:r>
              <a:rPr lang="en-US" altLang="ko-KR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썰</a:t>
            </a:r>
            <a:endParaRPr lang="ko-KR" altLang="en-US" sz="5400" dirty="0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210 맨발의청춘 B" panose="02020603020101020101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89095" y="728980"/>
            <a:ext cx="72929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SWEA 2383</a:t>
            </a:r>
            <a:r>
              <a:rPr lang="ko-KR" altLang="en-US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번</a:t>
            </a:r>
            <a:r>
              <a:rPr lang="en-US" altLang="ko-KR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문제</a:t>
            </a:r>
            <a:endParaRPr lang="ko-KR" altLang="en-US" sz="5400" dirty="0" err="1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210 맨발의청춘 B" panose="02020603020101020101" pitchFamily="18" charset="-127"/>
            </a:endParaRPr>
          </a:p>
          <a:p>
            <a:pPr algn="r"/>
            <a:r>
              <a:rPr lang="ko-KR" altLang="en-US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점심</a:t>
            </a:r>
            <a:r>
              <a:rPr lang="en-US" altLang="ko-KR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식사시간</a:t>
            </a:r>
            <a:endParaRPr lang="ko-KR" altLang="en-US" sz="5400" dirty="0" err="1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210 맨발의청춘 B" panose="02020603020101020101" pitchFamily="18" charset="-127"/>
            </a:endParaRPr>
          </a:p>
          <a:p>
            <a:pPr algn="r"/>
            <a:r>
              <a:rPr lang="ko-KR" altLang="en-US" sz="5400" dirty="0" err="1">
                <a:solidFill>
                  <a:srgbClr val="0308C3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격파</a:t>
            </a:r>
            <a:r>
              <a:rPr lang="en-US" altLang="ko-KR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한</a:t>
            </a:r>
            <a:r>
              <a:rPr lang="en-US" altLang="ko-KR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썰</a:t>
            </a:r>
            <a:endParaRPr lang="ko-KR" altLang="en-US" sz="5400" dirty="0" err="1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210 맨발의청춘 B" panose="02020603020101020101" pitchFamily="18" charset="-127"/>
            </a:endParaRPr>
          </a:p>
        </p:txBody>
      </p:sp>
      <p:pic>
        <p:nvPicPr>
          <p:cNvPr id="1026" name="Picture 2" descr="ê´ë ¨ ì´ë¯¸ì§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67964"/>
            <a:ext cx="4190035" cy="419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836060" y="5318450"/>
            <a:ext cx="3646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rPr>
              <a:t>격파한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rPr>
              <a:t>사람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210 맨발의청춘 L" panose="02020603020101020101" pitchFamily="18" charset="-127"/>
            </a:endParaRPr>
          </a:p>
          <a:p>
            <a:pPr algn="r"/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rPr>
              <a:t>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rPr>
              <a:t>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rPr>
              <a:t>환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  <a:cs typeface="210 맨발의청춘 L" panose="02020603020101020101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7477246" y="5023411"/>
            <a:ext cx="40048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825158" y="1533848"/>
            <a:ext cx="2537826" cy="3306082"/>
            <a:chOff x="4825158" y="874842"/>
            <a:chExt cx="2537826" cy="3306082"/>
          </a:xfrm>
        </p:grpSpPr>
        <p:pic>
          <p:nvPicPr>
            <p:cNvPr id="5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33000" contrast="-40000"/>
                      </a14:imgEffect>
                      <a14:imgEffect>
                        <a14:colorTemperature colorTemp="5692"/>
                      </a14:imgEffect>
                      <a14:imgEffect>
                        <a14:saturation sat="64000"/>
                      </a14:imgEffect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39" y="874842"/>
              <a:ext cx="1866494" cy="224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4930295" y="3402959"/>
              <a:ext cx="23245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25158" y="3658954"/>
              <a:ext cx="253782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사고</a:t>
              </a:r>
              <a:r>
                <a:rPr lang="en-US" altLang="ko-KR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과정</a:t>
              </a:r>
              <a:endParaRPr lang="ko-KR" altLang="en-US" sz="2800" dirty="0">
                <a:solidFill>
                  <a:srgbClr val="00206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618299" y="1250066"/>
            <a:ext cx="2951544" cy="430578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rgbClr val="86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682906" y="694481"/>
            <a:ext cx="5668432" cy="966870"/>
            <a:chOff x="694481" y="729206"/>
            <a:chExt cx="5668432" cy="966870"/>
          </a:xfrm>
        </p:grpSpPr>
        <p:sp>
          <p:nvSpPr>
            <p:cNvPr id="21" name="TextBox 20"/>
            <p:cNvSpPr txBox="1"/>
            <p:nvPr/>
          </p:nvSpPr>
          <p:spPr>
            <a:xfrm>
              <a:off x="737617" y="774056"/>
              <a:ext cx="5625296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 dirty="0">
                  <a:solidFill>
                    <a:srgbClr val="136AA5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사고</a:t>
              </a:r>
              <a:r>
                <a:rPr lang="en-US" altLang="ko-KR" sz="5400" dirty="0">
                  <a:solidFill>
                    <a:srgbClr val="136AA5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  <a:r>
                <a:rPr lang="ko-KR" altLang="en-US" sz="5400" dirty="0">
                  <a:solidFill>
                    <a:srgbClr val="136AA5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과정</a:t>
              </a:r>
              <a:endPara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94481" y="729206"/>
              <a:ext cx="501142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40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사고</a:t>
              </a:r>
              <a:r>
                <a:rPr lang="en-US" altLang="ko-KR" sz="540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  <a:r>
                <a:rPr lang="ko-KR" altLang="en-US" sz="540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과정</a:t>
              </a:r>
              <a:endParaRPr lang="ko-KR" altLang="en-US" sz="540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4364620" y="2578260"/>
            <a:ext cx="3439610" cy="2372810"/>
            <a:chOff x="4305783" y="2242595"/>
            <a:chExt cx="3439610" cy="2372810"/>
          </a:xfrm>
        </p:grpSpPr>
        <p:cxnSp>
          <p:nvCxnSpPr>
            <p:cNvPr id="6" name="직선 연결선 5"/>
            <p:cNvCxnSpPr/>
            <p:nvPr/>
          </p:nvCxnSpPr>
          <p:spPr>
            <a:xfrm>
              <a:off x="4305783" y="2242595"/>
              <a:ext cx="0" cy="237281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>
            <a:xfrm>
              <a:off x="7745393" y="2242595"/>
              <a:ext cx="0" cy="2372810"/>
            </a:xfrm>
            <a:prstGeom prst="line">
              <a:avLst/>
            </a:prstGeom>
            <a:ln w="38100"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4481830" y="2578100"/>
            <a:ext cx="320548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사람들이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각자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어떤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계단을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선택해야</a:t>
            </a:r>
            <a:endParaRPr lang="ko-KR" altLang="en-US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가장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빠르게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endParaRPr lang="en-US" altLang="ko-KR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내려갈까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?</a:t>
            </a:r>
            <a:endParaRPr lang="en-US" altLang="ko-KR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864" y="4951122"/>
            <a:ext cx="20571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</a:t>
            </a:r>
            <a:r>
              <a:rPr lang="ko-KR" altLang="en-US" sz="2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람들</a:t>
            </a:r>
            <a:endParaRPr lang="ko-KR" altLang="en-US" sz="2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87483" y="4951122"/>
            <a:ext cx="205713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2</a:t>
            </a:r>
            <a:r>
              <a:rPr lang="ko-KR" altLang="en-US" sz="2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개의</a:t>
            </a:r>
            <a:r>
              <a:rPr lang="en-US" altLang="ko-KR" sz="2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계단</a:t>
            </a:r>
            <a:endParaRPr lang="ko-KR" altLang="en-US" sz="20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51878" y="2097723"/>
            <a:ext cx="2852738" cy="2852738"/>
          </a:xfrm>
          <a:prstGeom prst="rect">
            <a:avLst/>
          </a:prstGeom>
        </p:spPr>
      </p:pic>
      <p:pic>
        <p:nvPicPr>
          <p:cNvPr id="5" name="Picture 4" descr="image-removebg-preview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315" y="2248535"/>
            <a:ext cx="2360930" cy="23609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rgbClr val="86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 descr="bonobono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8100" b="100000" l="7857" r="100000">
                        <a14:foregroundMark x1="58571" y1="39875" x2="75357" y2="34891"/>
                      </a14:backgroundRemoval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55" t="14054" r="8210" b="20360"/>
          <a:stretch>
            <a:fillRect/>
          </a:stretch>
        </p:blipFill>
        <p:spPr bwMode="auto">
          <a:xfrm>
            <a:off x="9884780" y="4243271"/>
            <a:ext cx="1726558" cy="20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19"/>
          <p:cNvGrpSpPr/>
          <p:nvPr/>
        </p:nvGrpSpPr>
        <p:grpSpPr>
          <a:xfrm>
            <a:off x="682906" y="694481"/>
            <a:ext cx="5668432" cy="966870"/>
            <a:chOff x="694481" y="729206"/>
            <a:chExt cx="5668432" cy="966870"/>
          </a:xfrm>
        </p:grpSpPr>
        <p:sp>
          <p:nvSpPr>
            <p:cNvPr id="8" name="TextBox 20"/>
            <p:cNvSpPr txBox="1"/>
            <p:nvPr/>
          </p:nvSpPr>
          <p:spPr>
            <a:xfrm>
              <a:off x="737617" y="774056"/>
              <a:ext cx="5625296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ko-KR" altLang="en-US" sz="5400" dirty="0">
                  <a:solidFill>
                    <a:srgbClr val="136AA5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사고</a:t>
              </a:r>
              <a:r>
                <a:rPr lang="en-US" altLang="ko-KR" sz="5400" dirty="0">
                  <a:solidFill>
                    <a:srgbClr val="136AA5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  <a:r>
                <a:rPr lang="ko-KR" altLang="en-US" sz="5400" dirty="0">
                  <a:solidFill>
                    <a:srgbClr val="136AA5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과정</a:t>
              </a:r>
              <a:endPara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694481" y="729206"/>
              <a:ext cx="501142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ko-KR" altLang="en-US" sz="540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사고</a:t>
              </a:r>
              <a:r>
                <a:rPr lang="en-US" altLang="ko-KR" sz="540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  <a:r>
                <a:rPr lang="ko-KR" altLang="en-US" sz="540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과정</a:t>
              </a:r>
              <a:endParaRPr lang="ko-KR" altLang="en-US" sz="540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17" name="TextBox 7"/>
          <p:cNvSpPr txBox="1"/>
          <p:nvPr/>
        </p:nvSpPr>
        <p:spPr>
          <a:xfrm>
            <a:off x="580390" y="1616710"/>
            <a:ext cx="11031220" cy="46532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정답은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“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재귀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”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를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이용한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백트래킹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!</a:t>
            </a:r>
            <a:endParaRPr lang="en-US" altLang="ko-KR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전략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7528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전략</a:t>
            </a:r>
            <a:endParaRPr lang="ko-KR" altLang="en-US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545" y="2770532"/>
            <a:ext cx="576419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DFS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i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번째의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1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타는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경우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2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타는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경우를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나누어서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각각의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모든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경우에서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시뮬레이션을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도착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47502" y="4538460"/>
            <a:ext cx="5636873" cy="1207965"/>
          </a:xfrm>
          <a:prstGeom prst="rect">
            <a:avLst/>
          </a:prstGeom>
          <a:solidFill>
            <a:srgbClr val="BF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01677" y="4667446"/>
            <a:ext cx="442261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때의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DFS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프는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Level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Branch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2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형태가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거야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4160" y="2209165"/>
            <a:ext cx="551434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&lt;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계단에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따라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사람을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나눈다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&gt;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6667" r="96444">
                        <a14:foregroundMark x1="39556" y1="68000" x2="60889" y2="72444"/>
                      </a14:backgroundRemoval>
                    </a14:imgEffect>
                    <a14:imgEffect>
                      <a14:brightnessContrast bright="-9000" contrast="28000"/>
                    </a14:imgEffect>
                    <a14:imgEffect>
                      <a14:colorTemperature colorTemp="6045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8" b="2440"/>
          <a:stretch>
            <a:fillRect/>
          </a:stretch>
        </p:blipFill>
        <p:spPr bwMode="auto">
          <a:xfrm>
            <a:off x="9299037" y="4282633"/>
            <a:ext cx="2927686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" y="2298700"/>
            <a:ext cx="4340860" cy="31127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전략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75285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DFS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전략</a:t>
            </a:r>
            <a:endParaRPr lang="ko-KR" altLang="en-US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545" y="2770532"/>
            <a:ext cx="576419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DFS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이용해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i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번째의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1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타는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경우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2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타는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경우를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나누어서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구현한다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각각의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모든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경우에서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시뮬레이션을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도착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구한다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47502" y="4538460"/>
            <a:ext cx="5636873" cy="1207965"/>
          </a:xfrm>
          <a:prstGeom prst="rect">
            <a:avLst/>
          </a:prstGeom>
          <a:solidFill>
            <a:srgbClr val="BF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01677" y="4667446"/>
            <a:ext cx="442261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표현하면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다음과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같아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lev(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마다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몇번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계단으로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갈지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정해준다고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생각할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있지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4160" y="2209165"/>
            <a:ext cx="5514340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&lt;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계단에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따라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사람을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나눈다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&gt;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6667" r="96444">
                        <a14:foregroundMark x1="39556" y1="68000" x2="60889" y2="72444"/>
                      </a14:backgroundRemoval>
                    </a14:imgEffect>
                    <a14:imgEffect>
                      <a14:brightnessContrast bright="-9000" contrast="28000"/>
                    </a14:imgEffect>
                    <a14:imgEffect>
                      <a14:colorTemperature colorTemp="6045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8" b="2440"/>
          <a:stretch>
            <a:fillRect/>
          </a:stretch>
        </p:blipFill>
        <p:spPr bwMode="auto">
          <a:xfrm>
            <a:off x="9299037" y="4282633"/>
            <a:ext cx="2927686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55" y="1616710"/>
            <a:ext cx="4288790" cy="4654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825158" y="1533848"/>
            <a:ext cx="2537826" cy="3306082"/>
            <a:chOff x="4825158" y="874842"/>
            <a:chExt cx="2537826" cy="3306082"/>
          </a:xfrm>
        </p:grpSpPr>
        <p:pic>
          <p:nvPicPr>
            <p:cNvPr id="5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33000" contrast="-40000"/>
                      </a14:imgEffect>
                      <a14:imgEffect>
                        <a14:colorTemperature colorTemp="5692"/>
                      </a14:imgEffect>
                      <a14:imgEffect>
                        <a14:saturation sat="64000"/>
                      </a14:imgEffect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39" y="874842"/>
              <a:ext cx="1866494" cy="224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4930295" y="3402959"/>
              <a:ext cx="23245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25158" y="3658954"/>
              <a:ext cx="253782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풀이</a:t>
              </a:r>
              <a:r>
                <a:rPr lang="en-US" altLang="ko-KR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과정</a:t>
              </a:r>
              <a:endParaRPr lang="ko-KR" altLang="en-US" sz="2800" dirty="0">
                <a:solidFill>
                  <a:srgbClr val="00206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618299" y="1250066"/>
            <a:ext cx="2951544" cy="430578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0390" y="931545"/>
            <a:ext cx="7833360" cy="53390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메인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부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31108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메인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부</a:t>
            </a:r>
            <a:endParaRPr lang="ko-KR" altLang="en-US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22320" y="4538345"/>
            <a:ext cx="7661910" cy="1207770"/>
          </a:xfrm>
          <a:prstGeom prst="rect">
            <a:avLst/>
          </a:prstGeom>
          <a:solidFill>
            <a:srgbClr val="BF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445510" y="4667250"/>
            <a:ext cx="647890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세가지의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메인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함수로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구성했어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특별한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없고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dfs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이전에서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설명했기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때문에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simulate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부분으로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넘어가자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667" r="96444">
                        <a14:foregroundMark x1="39556" y1="68000" x2="60889" y2="72444"/>
                      </a14:backgroundRemoval>
                    </a14:imgEffect>
                    <a14:imgEffect>
                      <a14:brightnessContrast bright="-9000" contrast="28000"/>
                    </a14:imgEffect>
                    <a14:imgEffect>
                      <a14:colorTemperature colorTemp="6045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8" b="2440"/>
          <a:stretch>
            <a:fillRect/>
          </a:stretch>
        </p:blipFill>
        <p:spPr bwMode="auto">
          <a:xfrm>
            <a:off x="9299037" y="4282633"/>
            <a:ext cx="2927686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계단과의거리를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계산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6892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계단과의거리를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계산</a:t>
            </a:r>
            <a:endParaRPr lang="ko-KR" altLang="en-US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1616710"/>
            <a:ext cx="5083175" cy="4648835"/>
          </a:xfrm>
          <a:prstGeom prst="rect">
            <a:avLst/>
          </a:prstGeom>
        </p:spPr>
      </p:pic>
      <p:pic>
        <p:nvPicPr>
          <p:cNvPr id="5" name="Picture 4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980" y="1846580"/>
            <a:ext cx="5416550" cy="3884295"/>
          </a:xfrm>
          <a:prstGeom prst="rect">
            <a:avLst/>
          </a:prstGeom>
        </p:spPr>
      </p:pic>
      <p:pic>
        <p:nvPicPr>
          <p:cNvPr id="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6667" r="96444">
                        <a14:foregroundMark x1="39556" y1="68000" x2="60889" y2="72444"/>
                      </a14:backgroundRemoval>
                    </a14:imgEffect>
                    <a14:imgEffect>
                      <a14:brightnessContrast bright="-9000" contrast="28000"/>
                    </a14:imgEffect>
                    <a14:imgEffect>
                      <a14:colorTemperature colorTemp="6045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8" b="2440"/>
          <a:stretch>
            <a:fillRect/>
          </a:stretch>
        </p:blipFill>
        <p:spPr bwMode="auto">
          <a:xfrm>
            <a:off x="9299037" y="4282633"/>
            <a:ext cx="2927686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반복문의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시작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4616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반복문의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시작</a:t>
            </a:r>
            <a:endParaRPr lang="ko-KR" altLang="en-US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6667" r="96444">
                        <a14:foregroundMark x1="39556" y1="68000" x2="60889" y2="72444"/>
                      </a14:backgroundRemoval>
                    </a14:imgEffect>
                    <a14:imgEffect>
                      <a14:brightnessContrast bright="-9000" contrast="28000"/>
                    </a14:imgEffect>
                    <a14:imgEffect>
                      <a14:colorTemperature colorTemp="6045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8" b="2440"/>
          <a:stretch>
            <a:fillRect/>
          </a:stretch>
        </p:blipFill>
        <p:spPr bwMode="auto">
          <a:xfrm>
            <a:off x="9299037" y="4282633"/>
            <a:ext cx="2927686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90" y="1599565"/>
            <a:ext cx="4486275" cy="46710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4320" y="1599565"/>
            <a:ext cx="5763895" cy="4670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전체적으로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1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분씩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지날때마다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행동을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갱신시켜준다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지날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때마다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점점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아래층에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도착하는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(goal_cnt)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증가할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것이고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총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인원의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(nop)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일치하게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되면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반복문은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종료된다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경우의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다음과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같이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나누었다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457200">
              <a:lnSpc>
                <a:spcPct val="150000"/>
              </a:lnSpc>
              <a:buFontTx/>
              <a:buNone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1.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이미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457200">
              <a:lnSpc>
                <a:spcPct val="150000"/>
              </a:lnSpc>
              <a:buFontTx/>
              <a:buNone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2.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안에서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계단으로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이동하는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457200">
              <a:lnSpc>
                <a:spcPct val="150000"/>
              </a:lnSpc>
              <a:buFontTx/>
              <a:buNone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3.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입구에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막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도착한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457200">
              <a:lnSpc>
                <a:spcPct val="150000"/>
              </a:lnSpc>
              <a:buFontTx/>
              <a:buNone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나머지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경우의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페이지에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...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시뮬레이션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심층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소개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85591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시뮬레이션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심층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소개</a:t>
            </a:r>
            <a:endParaRPr lang="ko-KR" altLang="en-US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47502" y="4538460"/>
            <a:ext cx="5636873" cy="1207965"/>
          </a:xfrm>
          <a:prstGeom prst="rect">
            <a:avLst/>
          </a:prstGeom>
          <a:solidFill>
            <a:srgbClr val="BF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54320" y="1599565"/>
            <a:ext cx="5763895" cy="4670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마지막으로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남은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경우의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다음과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같다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457200">
              <a:lnSpc>
                <a:spcPct val="150000"/>
              </a:lnSpc>
              <a:buFontTx/>
              <a:buNone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4.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계단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안에서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이동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중인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경우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457200">
              <a:lnSpc>
                <a:spcPct val="150000"/>
              </a:lnSpc>
              <a:buFontTx/>
              <a:buNone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5.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드디어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아래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층에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도달한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경우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경우에는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도착한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사람임을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알리는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 isGoal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에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true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대입하고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칸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비운다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이렇게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1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싸이클이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완료되면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moving_time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1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씩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증가한다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indent="457200">
              <a:lnSpc>
                <a:spcPct val="150000"/>
              </a:lnSpc>
              <a:buFontTx/>
              <a:buNone/>
            </a:pP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1677" y="4667446"/>
            <a:ext cx="4422611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무난히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통과를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할까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실수를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했다면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어디서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했을까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0" y="1616710"/>
            <a:ext cx="4035425" cy="4653915"/>
          </a:xfrm>
          <a:prstGeom prst="rect">
            <a:avLst/>
          </a:prstGeom>
        </p:spPr>
      </p:pic>
      <p:pic>
        <p:nvPicPr>
          <p:cNvPr id="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667" r="96444">
                        <a14:foregroundMark x1="39556" y1="68000" x2="60889" y2="72444"/>
                      </a14:backgroundRemoval>
                    </a14:imgEffect>
                    <a14:imgEffect>
                      <a14:brightnessContrast bright="-9000" contrast="28000"/>
                    </a14:imgEffect>
                    <a14:imgEffect>
                      <a14:colorTemperature colorTemp="6045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8" b="2440"/>
          <a:stretch>
            <a:fillRect/>
          </a:stretch>
        </p:blipFill>
        <p:spPr bwMode="auto">
          <a:xfrm>
            <a:off x="9299037" y="4282633"/>
            <a:ext cx="2927686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rgbClr val="86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33378" y="1039842"/>
            <a:ext cx="298626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&lt;</a:t>
            </a:r>
            <a:r>
              <a: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목차</a:t>
            </a:r>
            <a:r>
              <a:rPr lang="en-US" altLang="ko-KR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&gt;</a:t>
            </a:r>
            <a:endParaRPr lang="ko-KR" altLang="en-US" sz="5400" dirty="0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210 맨발의청춘 B" panose="02020603020101020101" pitchFamily="18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7078" y="993542"/>
            <a:ext cx="29862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&lt;</a:t>
            </a:r>
            <a:r>
              <a:rPr lang="ko-KR" altLang="en-US" sz="54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목차</a:t>
            </a:r>
            <a:r>
              <a:rPr lang="en-US" altLang="ko-KR" sz="54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  <a:cs typeface="210 맨발의청춘 B" panose="02020603020101020101" pitchFamily="18" charset="-127"/>
              </a:rPr>
              <a:t>&gt;</a:t>
            </a:r>
            <a:endParaRPr lang="ko-KR" altLang="en-US" sz="54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  <a:cs typeface="210 맨발의청춘 B" panose="02020603020101020101" pitchFamily="18" charset="-127"/>
            </a:endParaRPr>
          </a:p>
        </p:txBody>
      </p:sp>
      <p:pic>
        <p:nvPicPr>
          <p:cNvPr id="4" name="Picture 4" descr="ê´ë ¨ ì´ë¯¸ì§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20000" contrast="-40000"/>
                    </a14:imgEffect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463" y="2986269"/>
            <a:ext cx="1727401" cy="172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그룹 14"/>
          <p:cNvGrpSpPr/>
          <p:nvPr/>
        </p:nvGrpSpPr>
        <p:grpSpPr>
          <a:xfrm>
            <a:off x="1050406" y="4036563"/>
            <a:ext cx="10091188" cy="1260475"/>
            <a:chOff x="1182545" y="3781921"/>
            <a:chExt cx="10091188" cy="1260475"/>
          </a:xfrm>
        </p:grpSpPr>
        <p:cxnSp>
          <p:nvCxnSpPr>
            <p:cNvPr id="8" name="직선 연결선 7"/>
            <p:cNvCxnSpPr/>
            <p:nvPr/>
          </p:nvCxnSpPr>
          <p:spPr>
            <a:xfrm>
              <a:off x="1182546" y="4308559"/>
              <a:ext cx="9826907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151937" y="3781921"/>
              <a:ext cx="2637100" cy="1260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(6)</a:t>
              </a:r>
              <a:endPara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endPara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r>
                <a:rPr lang="ko-KR" altLang="en-US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교훈</a:t>
              </a:r>
              <a:endParaRPr lang="ko-KR" altLang="en-US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r>
                <a:rPr lang="ko-KR" altLang="en-US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알고리즘을</a:t>
              </a:r>
              <a:r>
                <a:rPr lang="en-US" altLang="ko-KR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풀며</a:t>
              </a:r>
              <a:r>
                <a:rPr lang="en-US" altLang="ko-KR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깨달은</a:t>
              </a:r>
              <a:r>
                <a:rPr lang="en-US" altLang="ko-KR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것</a:t>
              </a:r>
              <a:endParaRPr lang="ko-KR" altLang="en-US" sz="1200" u="heavy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67241" y="3781921"/>
              <a:ext cx="2637100" cy="1260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(5)</a:t>
              </a:r>
              <a:endPara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endPara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디버깅</a:t>
              </a:r>
              <a:r>
                <a:rPr lang="en-US" altLang="ko-KR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과정</a:t>
              </a:r>
              <a:endPara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어떤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부분이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잘못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되었을까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?</a:t>
              </a:r>
              <a:endParaRPr lang="en-US" altLang="ko-KR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82545" y="3781921"/>
              <a:ext cx="2637100" cy="1260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(4)</a:t>
              </a:r>
              <a:endPara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endPara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첫</a:t>
              </a:r>
              <a:r>
                <a:rPr lang="en-US" altLang="ko-KR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시도</a:t>
              </a:r>
              <a:endPara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디버깅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전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최초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시도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시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  <a:sym typeface="+mn-ea"/>
                </a:rPr>
                <a:t>결과</a:t>
              </a:r>
              <a:endParaRPr lang="ko-KR" altLang="en-US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  <a:sym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636633" y="3781921"/>
              <a:ext cx="2637100" cy="1076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(7)</a:t>
              </a:r>
              <a:endPara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endPara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마무리</a:t>
              </a:r>
              <a:r>
                <a:rPr lang="en-US" altLang="ko-KR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endPara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</p:txBody>
        </p:sp>
      </p:grpSp>
      <p:grpSp>
        <p:nvGrpSpPr>
          <p:cNvPr id="3" name="그룹 14"/>
          <p:cNvGrpSpPr/>
          <p:nvPr/>
        </p:nvGrpSpPr>
        <p:grpSpPr>
          <a:xfrm>
            <a:off x="1050406" y="1962018"/>
            <a:ext cx="8280001" cy="1260475"/>
            <a:chOff x="1182545" y="3781921"/>
            <a:chExt cx="8280001" cy="1260475"/>
          </a:xfrm>
        </p:grpSpPr>
        <p:cxnSp>
          <p:nvCxnSpPr>
            <p:cNvPr id="5" name="직선 연결선 7"/>
            <p:cNvCxnSpPr/>
            <p:nvPr/>
          </p:nvCxnSpPr>
          <p:spPr>
            <a:xfrm>
              <a:off x="1182546" y="4308559"/>
              <a:ext cx="8280000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10"/>
            <p:cNvSpPr txBox="1"/>
            <p:nvPr/>
          </p:nvSpPr>
          <p:spPr>
            <a:xfrm>
              <a:off x="6151937" y="3781921"/>
              <a:ext cx="2637100" cy="1260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ko-KR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(3)</a:t>
              </a:r>
              <a:endPara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endPara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r>
                <a:rPr lang="ko-KR" altLang="en-US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풀이</a:t>
              </a:r>
              <a:r>
                <a:rPr lang="en-US" altLang="ko-KR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과정</a:t>
              </a:r>
              <a:endParaRPr lang="ko-KR" altLang="en-US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r>
                <a:rPr lang="ko-KR" altLang="en-US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문제</a:t>
              </a:r>
              <a:r>
                <a:rPr lang="en-US" altLang="ko-KR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풀이를</a:t>
              </a:r>
              <a:r>
                <a:rPr lang="en-US" altLang="ko-KR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위한</a:t>
              </a:r>
              <a:r>
                <a:rPr lang="en-US" altLang="ko-KR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코드</a:t>
              </a:r>
              <a:r>
                <a:rPr lang="en-US" altLang="ko-KR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 err="1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리뷰</a:t>
              </a:r>
              <a:endParaRPr lang="ko-KR" altLang="en-US" sz="1200" dirty="0" err="1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</p:txBody>
        </p:sp>
        <p:sp>
          <p:nvSpPr>
            <p:cNvPr id="16" name="TextBox 11"/>
            <p:cNvSpPr txBox="1"/>
            <p:nvPr/>
          </p:nvSpPr>
          <p:spPr>
            <a:xfrm>
              <a:off x="3667241" y="3781921"/>
              <a:ext cx="2637100" cy="1260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ko-KR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(2)</a:t>
              </a:r>
              <a:endPara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endPara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사고</a:t>
              </a:r>
              <a:r>
                <a:rPr lang="en-US" altLang="ko-KR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과정</a:t>
              </a:r>
              <a:endPara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문제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해결을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위한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접근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방법</a:t>
              </a:r>
              <a:endParaRPr lang="ko-KR" altLang="en-US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</p:txBody>
        </p:sp>
        <p:sp>
          <p:nvSpPr>
            <p:cNvPr id="17" name="TextBox 12"/>
            <p:cNvSpPr txBox="1"/>
            <p:nvPr/>
          </p:nvSpPr>
          <p:spPr>
            <a:xfrm>
              <a:off x="1182545" y="3781921"/>
              <a:ext cx="2637100" cy="1260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ko-KR" sz="28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(1)</a:t>
              </a:r>
              <a:endParaRPr lang="en-US" altLang="ko-KR" sz="28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endPara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문제</a:t>
              </a:r>
              <a:r>
                <a:rPr lang="en-US" altLang="ko-KR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소개</a:t>
              </a:r>
              <a:endPara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SWEA 2383.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점심</a:t>
              </a:r>
              <a:r>
                <a:rPr lang="en-US" altLang="ko-KR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 </a:t>
              </a:r>
              <a:r>
                <a:rPr lang="ko-KR" altLang="en-US" sz="1200" dirty="0">
                  <a:solidFill>
                    <a:schemeClr val="bg1"/>
                  </a:solidFill>
                  <a:latin typeface="210 맨발의청춘 L" panose="02020603020101020101" pitchFamily="18" charset="-127"/>
                  <a:ea typeface="210 맨발의청춘 L" panose="02020603020101020101" pitchFamily="18" charset="-127"/>
                  <a:cs typeface="210 맨발의청춘 L" panose="02020603020101020101" pitchFamily="18" charset="-127"/>
                </a:rPr>
                <a:t>식사시간</a:t>
              </a:r>
              <a:endParaRPr lang="ko-KR" altLang="en-US" sz="1200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cs typeface="210 맨발의청춘 L" panose="02020603020101020101" pitchFamily="18" charset="-127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825158" y="1533848"/>
            <a:ext cx="2537826" cy="3306082"/>
            <a:chOff x="4825158" y="874842"/>
            <a:chExt cx="2537826" cy="3306082"/>
          </a:xfrm>
        </p:grpSpPr>
        <p:pic>
          <p:nvPicPr>
            <p:cNvPr id="5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33000" contrast="-40000"/>
                      </a14:imgEffect>
                      <a14:imgEffect>
                        <a14:colorTemperature colorTemp="5692"/>
                      </a14:imgEffect>
                      <a14:imgEffect>
                        <a14:saturation sat="64000"/>
                      </a14:imgEffect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39" y="874842"/>
              <a:ext cx="1866494" cy="224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4930295" y="3402959"/>
              <a:ext cx="23245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25158" y="3658954"/>
              <a:ext cx="253782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첫</a:t>
              </a:r>
              <a:r>
                <a:rPr lang="en-US" altLang="ko-KR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시도</a:t>
              </a:r>
              <a:endParaRPr lang="ko-KR" altLang="en-US" sz="2800" dirty="0">
                <a:solidFill>
                  <a:srgbClr val="00206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618299" y="1250066"/>
            <a:ext cx="2951544" cy="430578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예제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케이스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출력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결과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69589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예제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케이스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출력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결과</a:t>
            </a:r>
            <a:endParaRPr lang="ko-KR" altLang="en-US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545" y="2770532"/>
            <a:ext cx="5764193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일단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공개된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예제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케이스의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10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개를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입력했다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예제가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많이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제공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되었음에도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불구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무난하게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모두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정답을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출력했다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47502" y="4538460"/>
            <a:ext cx="5636873" cy="1207965"/>
          </a:xfrm>
          <a:prstGeom prst="rect">
            <a:avLst/>
          </a:prstGeom>
          <a:solidFill>
            <a:srgbClr val="BF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01677" y="4667446"/>
            <a:ext cx="4422611" cy="706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때만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무난하게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통과할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있을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것이라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믿었건만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...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4160" y="2209165"/>
            <a:ext cx="55060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&lt;10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개의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예시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통과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&gt;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6667" r="96444">
                        <a14:foregroundMark x1="39556" y1="68000" x2="60889" y2="72444"/>
                      </a14:backgroundRemoval>
                    </a14:imgEffect>
                    <a14:imgEffect>
                      <a14:brightnessContrast bright="-9000" contrast="28000"/>
                    </a14:imgEffect>
                    <a14:imgEffect>
                      <a14:colorTemperature colorTemp="6045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8" b="2440"/>
          <a:stretch>
            <a:fillRect/>
          </a:stretch>
        </p:blipFill>
        <p:spPr bwMode="auto">
          <a:xfrm>
            <a:off x="9299037" y="4282633"/>
            <a:ext cx="2927686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1719580"/>
            <a:ext cx="2952750" cy="3419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2995" y="3850640"/>
            <a:ext cx="2771775" cy="18954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그러나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제출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결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과는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6169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그러나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제출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결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과는</a:t>
            </a:r>
            <a:endParaRPr lang="ko-KR" altLang="en-US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545" y="2770532"/>
            <a:ext cx="5764193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제출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결과는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총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50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개의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테스트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케이스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중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47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정답을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출력했다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4160" y="2209165"/>
            <a:ext cx="55060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&lt;</a:t>
            </a:r>
            <a:r>
              <a:rPr 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FAIL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&gt;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3311525"/>
            <a:ext cx="4474210" cy="970915"/>
          </a:xfrm>
          <a:prstGeom prst="rect">
            <a:avLst/>
          </a:prstGeom>
        </p:spPr>
      </p:pic>
      <p:pic>
        <p:nvPicPr>
          <p:cNvPr id="3" name="Picture 2" descr="image-removebg-preview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615" y="3273425"/>
            <a:ext cx="5099685" cy="2997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825158" y="1533848"/>
            <a:ext cx="2537826" cy="3306082"/>
            <a:chOff x="4825158" y="874842"/>
            <a:chExt cx="2537826" cy="3306082"/>
          </a:xfrm>
        </p:grpSpPr>
        <p:pic>
          <p:nvPicPr>
            <p:cNvPr id="5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33000" contrast="-40000"/>
                      </a14:imgEffect>
                      <a14:imgEffect>
                        <a14:colorTemperature colorTemp="5692"/>
                      </a14:imgEffect>
                      <a14:imgEffect>
                        <a14:saturation sat="64000"/>
                      </a14:imgEffect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39" y="874842"/>
              <a:ext cx="1866494" cy="224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4930295" y="3402959"/>
              <a:ext cx="23245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25158" y="3658954"/>
              <a:ext cx="253782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디버깅</a:t>
              </a:r>
              <a:r>
                <a:rPr lang="en-US" altLang="ko-KR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과정</a:t>
              </a:r>
              <a:endParaRPr lang="ko-KR" altLang="en-US" sz="2800" dirty="0">
                <a:solidFill>
                  <a:srgbClr val="00206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618299" y="1250066"/>
            <a:ext cx="2951544" cy="430578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코드에서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문제점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찾기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7747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코드에서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문제점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찾기</a:t>
            </a:r>
            <a:endParaRPr lang="ko-KR" altLang="en-US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545" y="2770532"/>
            <a:ext cx="576419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계단과의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거리를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계산한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먼저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도착하는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순으로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결과를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도출하기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정렬을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해줬지만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기껏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DFS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나열한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Path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의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인덱스가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흐트러지는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불상사가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발생했다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6290" y="2371090"/>
            <a:ext cx="4407535" cy="309562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347335" y="4814570"/>
            <a:ext cx="5636895" cy="931545"/>
          </a:xfrm>
          <a:prstGeom prst="rect">
            <a:avLst/>
          </a:prstGeom>
          <a:solidFill>
            <a:srgbClr val="BF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44160" y="2209165"/>
            <a:ext cx="55060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&lt;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함정이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숨어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있었다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&gt;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6667" r="96444">
                        <a14:foregroundMark x1="39556" y1="68000" x2="60889" y2="72444"/>
                      </a14:backgroundRemoval>
                    </a14:imgEffect>
                    <a14:imgEffect>
                      <a14:brightnessContrast bright="-9000" contrast="28000"/>
                    </a14:imgEffect>
                    <a14:imgEffect>
                      <a14:colorTemperature colorTemp="6045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8" b="2440"/>
          <a:stretch>
            <a:fillRect/>
          </a:stretch>
        </p:blipFill>
        <p:spPr bwMode="auto">
          <a:xfrm>
            <a:off x="9299037" y="4282633"/>
            <a:ext cx="2927686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1"/>
          <p:cNvSpPr/>
          <p:nvPr/>
        </p:nvSpPr>
        <p:spPr>
          <a:xfrm>
            <a:off x="5501677" y="4927161"/>
            <a:ext cx="4422611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이제는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통과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되겠지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?...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그러나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여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전히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6169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그러나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여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전히</a:t>
            </a:r>
            <a:endParaRPr lang="ko-KR" altLang="en-US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320" y="2770505"/>
            <a:ext cx="47834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맞춘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케이스의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48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개로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늘었지만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Fail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여전했다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...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4160" y="2209165"/>
            <a:ext cx="55060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&lt;</a:t>
            </a:r>
            <a:r>
              <a:rPr 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FAIL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&gt;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196965" y="4814570"/>
            <a:ext cx="4073525" cy="931545"/>
          </a:xfrm>
          <a:prstGeom prst="rect">
            <a:avLst/>
          </a:prstGeom>
          <a:solidFill>
            <a:srgbClr val="BF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ko-KR" altLang="en-US"/>
          </a:p>
        </p:txBody>
      </p:sp>
      <p:pic>
        <p:nvPicPr>
          <p:cNvPr id="3" name="Picture 2" descr="image-removebg-preview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4615" y="3273425"/>
            <a:ext cx="5099685" cy="299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840" y="3149600"/>
            <a:ext cx="4399280" cy="1015365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6427507" y="5139251"/>
            <a:ext cx="4422611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살려줘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...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댓글창을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통해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문제를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발견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8328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댓글창을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통해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문제를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발견</a:t>
            </a:r>
            <a:endParaRPr lang="ko-KR" altLang="en-US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545" y="2770532"/>
            <a:ext cx="5764193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문제를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찾기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댓글창을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탐독하던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중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...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해당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케이스의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정답이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7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이라는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글을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보았다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하지만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코드가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출력한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답은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? 6.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47335" y="4776470"/>
            <a:ext cx="5636895" cy="969645"/>
          </a:xfrm>
          <a:prstGeom prst="rect">
            <a:avLst/>
          </a:prstGeom>
          <a:solidFill>
            <a:srgbClr val="BF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44160" y="2209165"/>
            <a:ext cx="55060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&lt;</a:t>
            </a:r>
            <a:r>
              <a:rPr 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7 vs 6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&gt;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6667" r="96444">
                        <a14:foregroundMark x1="39556" y1="68000" x2="60889" y2="72444"/>
                      </a14:backgroundRemoval>
                    </a14:imgEffect>
                    <a14:imgEffect>
                      <a14:brightnessContrast bright="-9000" contrast="28000"/>
                    </a14:imgEffect>
                    <a14:imgEffect>
                      <a14:colorTemperature colorTemp="6045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8" b="2440"/>
          <a:stretch>
            <a:fillRect/>
          </a:stretch>
        </p:blipFill>
        <p:spPr bwMode="auto">
          <a:xfrm>
            <a:off x="9299037" y="4282633"/>
            <a:ext cx="2927686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1"/>
          <p:cNvSpPr/>
          <p:nvPr/>
        </p:nvSpPr>
        <p:spPr>
          <a:xfrm>
            <a:off x="5501677" y="4927161"/>
            <a:ext cx="4422611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근데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정답이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7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일까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...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문제는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뭘까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95" y="1803400"/>
            <a:ext cx="3427730" cy="32842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답은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유의사항에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있었다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en-US" altLang="ko-KR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83280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답은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유의사항에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있었다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en-US" altLang="ko-KR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47335" y="4776470"/>
            <a:ext cx="5636895" cy="969645"/>
          </a:xfrm>
          <a:prstGeom prst="rect">
            <a:avLst/>
          </a:prstGeom>
          <a:solidFill>
            <a:srgbClr val="BF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344160" y="2209165"/>
            <a:ext cx="5506085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&lt;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도착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시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출발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로직의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오류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&gt;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sp>
        <p:nvSpPr>
          <p:cNvPr id="14" name="직사각형 11"/>
          <p:cNvSpPr/>
          <p:nvPr/>
        </p:nvSpPr>
        <p:spPr>
          <a:xfrm>
            <a:off x="5501677" y="4927161"/>
            <a:ext cx="4422611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여태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맞춘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48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테스트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케이스는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뭐야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!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58545" y="1953260"/>
            <a:ext cx="3752215" cy="3888105"/>
          </a:xfrm>
          <a:prstGeom prst="rect">
            <a:avLst/>
          </a:prstGeom>
        </p:spPr>
      </p:pic>
      <p:pic>
        <p:nvPicPr>
          <p:cNvPr id="12" name="Picture 11" descr="image-removebg-preview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725" y="4307840"/>
            <a:ext cx="3067050" cy="20453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354545" y="2770532"/>
            <a:ext cx="5764193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입구에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도착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1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기다려야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다음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칸으로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가능하다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즉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K=3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계단에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1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분에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도착했다면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1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기다린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2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+3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= 5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분에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도착해야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했다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825158" y="1533848"/>
            <a:ext cx="2537826" cy="3306082"/>
            <a:chOff x="4825158" y="874842"/>
            <a:chExt cx="2537826" cy="3306082"/>
          </a:xfrm>
        </p:grpSpPr>
        <p:pic>
          <p:nvPicPr>
            <p:cNvPr id="5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33000" contrast="-40000"/>
                      </a14:imgEffect>
                      <a14:imgEffect>
                        <a14:colorTemperature colorTemp="5692"/>
                      </a14:imgEffect>
                      <a14:imgEffect>
                        <a14:saturation sat="64000"/>
                      </a14:imgEffect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39" y="874842"/>
              <a:ext cx="1866494" cy="224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4930295" y="3402959"/>
              <a:ext cx="23245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25158" y="3658954"/>
              <a:ext cx="253782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교훈</a:t>
              </a:r>
              <a:endParaRPr lang="ko-KR" altLang="en-US" sz="2800" dirty="0">
                <a:solidFill>
                  <a:srgbClr val="00206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618299" y="1250066"/>
            <a:ext cx="2951544" cy="430578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rgbClr val="86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Picture 2" descr="bonobonoì ëí ì´ë¯¸ì§ ê²ìê²°ê³¼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8100" b="100000" l="7857" r="100000">
                        <a14:foregroundMark x1="58571" y1="39875" x2="75357" y2="34891"/>
                      </a14:backgroundRemoval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55" t="14054" r="8210" b="20360"/>
          <a:stretch>
            <a:fillRect/>
          </a:stretch>
        </p:blipFill>
        <p:spPr bwMode="auto">
          <a:xfrm>
            <a:off x="9884780" y="4243271"/>
            <a:ext cx="1726558" cy="202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19"/>
          <p:cNvGrpSpPr/>
          <p:nvPr/>
        </p:nvGrpSpPr>
        <p:grpSpPr>
          <a:xfrm>
            <a:off x="682906" y="694481"/>
            <a:ext cx="5668432" cy="966870"/>
            <a:chOff x="694481" y="729206"/>
            <a:chExt cx="5668432" cy="966870"/>
          </a:xfrm>
        </p:grpSpPr>
        <p:sp>
          <p:nvSpPr>
            <p:cNvPr id="8" name="TextBox 20"/>
            <p:cNvSpPr txBox="1"/>
            <p:nvPr/>
          </p:nvSpPr>
          <p:spPr>
            <a:xfrm>
              <a:off x="737617" y="774056"/>
              <a:ext cx="5625296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ko-KR" altLang="en-US" sz="5400" dirty="0">
                  <a:solidFill>
                    <a:srgbClr val="136AA5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교훈</a:t>
              </a:r>
              <a:endPara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  <p:sp>
          <p:nvSpPr>
            <p:cNvPr id="9" name="TextBox 21"/>
            <p:cNvSpPr txBox="1"/>
            <p:nvPr/>
          </p:nvSpPr>
          <p:spPr>
            <a:xfrm>
              <a:off x="694481" y="729206"/>
              <a:ext cx="5011420" cy="9220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ko-KR" altLang="en-US" sz="5400">
                  <a:solidFill>
                    <a:schemeClr val="bg1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교훈</a:t>
              </a:r>
              <a:endParaRPr lang="ko-KR" altLang="en-US" sz="540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17" name="TextBox 7"/>
          <p:cNvSpPr txBox="1"/>
          <p:nvPr/>
        </p:nvSpPr>
        <p:spPr>
          <a:xfrm>
            <a:off x="580390" y="1616710"/>
            <a:ext cx="11031220" cy="465328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”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제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~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발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문제를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꼼꼼히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읽고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노가다라도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하면서</a:t>
            </a:r>
            <a:endParaRPr lang="ko-KR" altLang="en-US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예제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케이스를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점검하자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”</a:t>
            </a:r>
            <a:endParaRPr lang="en-US" altLang="ko-KR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endParaRPr lang="en-US" altLang="ko-KR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그리고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수학적인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부분도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따질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수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있다면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,</a:t>
            </a:r>
            <a:endParaRPr lang="en-US" altLang="ko-KR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pPr algn="ctr"/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가능한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따져보자</a:t>
            </a:r>
            <a:r>
              <a:rPr lang="en-US" altLang="ko-KR" sz="32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.”</a:t>
            </a:r>
            <a:endParaRPr lang="en-US" altLang="ko-KR" sz="32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3" name="Picture 2" descr="image-removebg-preview (2)"/>
          <p:cNvPicPr>
            <a:picLocks noChangeAspect="1"/>
          </p:cNvPicPr>
          <p:nvPr/>
        </p:nvPicPr>
        <p:blipFill>
          <a:blip r:embed="rId3"/>
          <a:srcRect l="23721"/>
          <a:stretch>
            <a:fillRect/>
          </a:stretch>
        </p:blipFill>
        <p:spPr>
          <a:xfrm>
            <a:off x="9102090" y="587375"/>
            <a:ext cx="2509520" cy="1933575"/>
          </a:xfrm>
          <a:prstGeom prst="rect">
            <a:avLst/>
          </a:prstGeom>
        </p:spPr>
      </p:pic>
      <p:pic>
        <p:nvPicPr>
          <p:cNvPr id="2" name="Picture 1" descr="image-removebg-preview (3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904875" y="3863975"/>
            <a:ext cx="4648200" cy="3098800"/>
          </a:xfrm>
          <a:prstGeom prst="rect">
            <a:avLst/>
          </a:prstGeom>
        </p:spPr>
      </p:pic>
      <p:pic>
        <p:nvPicPr>
          <p:cNvPr id="5" name="Picture 4" descr="image-removebg-preview (4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8865" y="5286375"/>
            <a:ext cx="2238375" cy="1571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825158" y="1533848"/>
            <a:ext cx="2537826" cy="3306082"/>
            <a:chOff x="4825158" y="874842"/>
            <a:chExt cx="2537826" cy="3306082"/>
          </a:xfrm>
        </p:grpSpPr>
        <p:pic>
          <p:nvPicPr>
            <p:cNvPr id="5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33000" contrast="-40000"/>
                      </a14:imgEffect>
                      <a14:imgEffect>
                        <a14:colorTemperature colorTemp="5692"/>
                      </a14:imgEffect>
                      <a14:imgEffect>
                        <a14:saturation sat="64000"/>
                      </a14:imgEffect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39" y="874842"/>
              <a:ext cx="1866494" cy="224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4930295" y="3402959"/>
              <a:ext cx="23245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25158" y="3658954"/>
              <a:ext cx="2537826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문제</a:t>
              </a:r>
              <a:r>
                <a:rPr lang="en-US" altLang="ko-KR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 </a:t>
              </a:r>
              <a:r>
                <a:rPr lang="ko-KR" altLang="en-US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소개</a:t>
              </a:r>
              <a:endParaRPr lang="ko-KR" altLang="en-US" sz="2800" dirty="0">
                <a:solidFill>
                  <a:srgbClr val="00206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618299" y="1250066"/>
            <a:ext cx="2951544" cy="430578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4825158" y="1533848"/>
            <a:ext cx="2537826" cy="3737247"/>
            <a:chOff x="4825158" y="874842"/>
            <a:chExt cx="2537826" cy="3737247"/>
          </a:xfrm>
        </p:grpSpPr>
        <p:pic>
          <p:nvPicPr>
            <p:cNvPr id="5" name="Picture 2" descr="ê´ë ¨ ì´ë¯¸ì§"/>
            <p:cNvPicPr>
              <a:picLocks noChangeAspect="1" noChangeArrowheads="1"/>
            </p:cNvPicPr>
            <p:nvPr/>
          </p:nvPicPr>
          <p:blipFill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bright="33000" contrast="-40000"/>
                      </a14:imgEffect>
                      <a14:imgEffect>
                        <a14:colorTemperature colorTemp="5692"/>
                      </a14:imgEffect>
                      <a14:imgEffect>
                        <a14:saturation sat="64000"/>
                      </a14:imgEffect>
                      <a14:imgEffect>
                        <a14:sharpenSoften amount="8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59339" y="874842"/>
              <a:ext cx="1866494" cy="22489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직선 연결선 5"/>
            <p:cNvCxnSpPr/>
            <p:nvPr/>
          </p:nvCxnSpPr>
          <p:spPr>
            <a:xfrm>
              <a:off x="4930295" y="3402959"/>
              <a:ext cx="2324582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825158" y="3658954"/>
              <a:ext cx="2537826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마</a:t>
              </a:r>
              <a:r>
                <a:rPr lang="ko-KR" altLang="en-US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무리</a:t>
              </a:r>
              <a:endParaRPr lang="ko-KR" altLang="en-US" sz="2800" dirty="0">
                <a:solidFill>
                  <a:srgbClr val="00206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  <a:p>
              <a:pPr algn="ctr"/>
              <a:r>
                <a:rPr lang="en-US" altLang="ko-KR" sz="2800" dirty="0">
                  <a:solidFill>
                    <a:srgbClr val="002060"/>
                  </a:solidFill>
                  <a:latin typeface="210 맨발의청춘 B" panose="02020603020101020101" pitchFamily="18" charset="-127"/>
                  <a:ea typeface="210 맨발의청춘 B" panose="02020603020101020101" pitchFamily="18" charset="-127"/>
                </a:rPr>
                <a:t>Q&amp;A</a:t>
              </a:r>
              <a:endParaRPr lang="en-US" altLang="ko-KR" sz="2800" dirty="0">
                <a:solidFill>
                  <a:srgbClr val="002060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4618299" y="1250066"/>
            <a:ext cx="2951544" cy="430578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SWEA 2383.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점심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식사시간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9624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SWEA 2383.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점심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식사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시간</a:t>
            </a:r>
            <a:endParaRPr lang="ko-KR" altLang="en-US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545" y="2770532"/>
            <a:ext cx="5764193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방은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N*N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크기의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정사각형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점심을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먹기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위해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계단으로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내려가야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한다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최대한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빠른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내에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내려가야한다</a:t>
            </a:r>
            <a:r>
              <a:rPr lang="en-US" altLang="ko-KR" sz="2000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sz="2000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47502" y="4538460"/>
            <a:ext cx="5636873" cy="1207965"/>
          </a:xfrm>
          <a:prstGeom prst="rect">
            <a:avLst/>
          </a:prstGeom>
          <a:solidFill>
            <a:srgbClr val="BF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01677" y="4667446"/>
            <a:ext cx="442261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주어진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그림은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방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사람들을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계단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입구를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S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위치를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표시한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모습이란다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3973" y="2209028"/>
            <a:ext cx="2297401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&lt;</a:t>
            </a:r>
            <a:r>
              <a:rPr lang="en-US" altLang="ko-KR" sz="3200" dirty="0" err="1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Fig. 1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&gt;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6667" r="96444">
                        <a14:foregroundMark x1="39556" y1="68000" x2="60889" y2="72444"/>
                      </a14:backgroundRemoval>
                    </a14:imgEffect>
                    <a14:imgEffect>
                      <a14:brightnessContrast bright="-9000" contrast="28000"/>
                    </a14:imgEffect>
                    <a14:imgEffect>
                      <a14:colorTemperature colorTemp="6045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8" b="2440"/>
          <a:stretch>
            <a:fillRect/>
          </a:stretch>
        </p:blipFill>
        <p:spPr bwMode="auto">
          <a:xfrm>
            <a:off x="9299037" y="4282633"/>
            <a:ext cx="2927686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85" y="2083435"/>
            <a:ext cx="3689841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SWEA 2383.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점심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식사시간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962406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SWEA 2383.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점심</a:t>
            </a:r>
            <a:r>
              <a:rPr lang="en-US" altLang="ko-KR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식사</a:t>
            </a:r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시간</a:t>
            </a:r>
            <a:endParaRPr lang="ko-KR" altLang="en-US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545" y="2770532"/>
            <a:ext cx="5764193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모든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사람들이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내려가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층으로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시간이다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아래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층으로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이동하는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입구까지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시간과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내려가는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포함된다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47502" y="4538460"/>
            <a:ext cx="5636873" cy="1207965"/>
          </a:xfrm>
          <a:prstGeom prst="rect">
            <a:avLst/>
          </a:prstGeom>
          <a:solidFill>
            <a:srgbClr val="BF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01677" y="4667446"/>
            <a:ext cx="4422611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계단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입구까지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이동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다음과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같이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계산한단다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이동</a:t>
            </a:r>
            <a:r>
              <a:rPr lang="en-US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시간</a:t>
            </a:r>
            <a:r>
              <a:rPr lang="en-US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</a:t>
            </a:r>
            <a:r>
              <a:rPr lang="en-US" altLang="en-US" sz="16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= | PR - SR | + | PC - SC |”</a:t>
            </a:r>
            <a:endParaRPr lang="en-US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3973" y="2209028"/>
            <a:ext cx="2297401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&lt;</a:t>
            </a:r>
            <a:r>
              <a:rPr lang="en-US" altLang="ko-KR" sz="3200" dirty="0" err="1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Fig. 1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&gt;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6667" r="96444">
                        <a14:foregroundMark x1="39556" y1="68000" x2="60889" y2="72444"/>
                      </a14:backgroundRemoval>
                    </a14:imgEffect>
                    <a14:imgEffect>
                      <a14:brightnessContrast bright="-9000" contrast="28000"/>
                    </a14:imgEffect>
                    <a14:imgEffect>
                      <a14:colorTemperature colorTemp="6045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8" b="2440"/>
          <a:stretch>
            <a:fillRect/>
          </a:stretch>
        </p:blipFill>
        <p:spPr bwMode="auto">
          <a:xfrm>
            <a:off x="9299037" y="4282633"/>
            <a:ext cx="2927686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85" y="2083435"/>
            <a:ext cx="3689841" cy="36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육각형 6"/>
          <p:cNvSpPr/>
          <p:nvPr/>
        </p:nvSpPr>
        <p:spPr>
          <a:xfrm>
            <a:off x="1099593" y="2743198"/>
            <a:ext cx="2199192" cy="1971443"/>
          </a:xfrm>
          <a:prstGeom prst="hexagon">
            <a:avLst/>
          </a:prstGeom>
          <a:solidFill>
            <a:srgbClr val="86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/>
          <p:nvPr/>
        </p:nvSpPr>
        <p:spPr>
          <a:xfrm>
            <a:off x="3739826" y="2743198"/>
            <a:ext cx="2199192" cy="1971443"/>
          </a:xfrm>
          <a:prstGeom prst="hexagon">
            <a:avLst/>
          </a:prstGeom>
          <a:solidFill>
            <a:srgbClr val="86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/>
        </p:nvSpPr>
        <p:spPr>
          <a:xfrm>
            <a:off x="6293852" y="2743198"/>
            <a:ext cx="2199192" cy="1971443"/>
          </a:xfrm>
          <a:prstGeom prst="hexagon">
            <a:avLst/>
          </a:prstGeom>
          <a:solidFill>
            <a:srgbClr val="4FA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계단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입구에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도착하면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?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“1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분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후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”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아래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칸으로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이동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가능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1131783" y="2743198"/>
            <a:ext cx="2199192" cy="1971443"/>
          </a:xfrm>
          <a:prstGeom prst="hexagon">
            <a:avLst/>
          </a:prstGeom>
          <a:solidFill>
            <a:srgbClr val="86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계단의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정원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최대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3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명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”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</p:txBody>
      </p:sp>
      <p:sp>
        <p:nvSpPr>
          <p:cNvPr id="12" name="육각형 11"/>
          <p:cNvSpPr/>
          <p:nvPr/>
        </p:nvSpPr>
        <p:spPr>
          <a:xfrm>
            <a:off x="3712818" y="2743198"/>
            <a:ext cx="2199192" cy="1971443"/>
          </a:xfrm>
          <a:prstGeom prst="hexagon">
            <a:avLst/>
          </a:prstGeom>
          <a:solidFill>
            <a:srgbClr val="5EB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아차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, 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이미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계단에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3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명이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?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입구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대기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”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</p:txBody>
      </p:sp>
      <p:pic>
        <p:nvPicPr>
          <p:cNvPr id="17" name="Picture 6" descr="ê´ë ¨ ì´ë¯¸ì§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231" y="1156146"/>
            <a:ext cx="1826673" cy="16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육각형 9"/>
          <p:cNvSpPr/>
          <p:nvPr/>
        </p:nvSpPr>
        <p:spPr>
          <a:xfrm>
            <a:off x="8874887" y="2743198"/>
            <a:ext cx="2199192" cy="1971443"/>
          </a:xfrm>
          <a:prstGeom prst="hexagon">
            <a:avLst/>
          </a:prstGeom>
          <a:solidFill>
            <a:srgbClr val="269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계단마다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길이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K”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가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주어진다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.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42317" y="1351468"/>
            <a:ext cx="332166" cy="313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317527" y="1194548"/>
            <a:ext cx="465374" cy="423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907996" y="1617811"/>
            <a:ext cx="332166" cy="313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6042" y="739331"/>
            <a:ext cx="56252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유의</a:t>
            </a:r>
            <a:r>
              <a:rPr lang="en-US" altLang="ko-KR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사항</a:t>
            </a:r>
            <a:endParaRPr lang="ko-KR" altLang="en-US" sz="5400" dirty="0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906" y="694481"/>
            <a:ext cx="56252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유의</a:t>
            </a:r>
            <a:r>
              <a:rPr lang="en-US" altLang="ko-KR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사항</a:t>
            </a:r>
            <a:endParaRPr lang="ko-KR" altLang="en-US" sz="5400" dirty="0" err="1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4792" y="356711"/>
            <a:ext cx="11662417" cy="614457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예제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2306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예제</a:t>
            </a:r>
            <a:endParaRPr lang="en-US" altLang="ko-KR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4545" y="2770532"/>
            <a:ext cx="5764193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다음은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완료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시간이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최소가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되는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경우이다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1, 2, 3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1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4, 5, 6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사람은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2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번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계단을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통해</a:t>
            </a:r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이동</a:t>
            </a:r>
            <a:endParaRPr lang="ko-KR" altLang="en-US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47502" y="4538460"/>
            <a:ext cx="5636873" cy="1207965"/>
          </a:xfrm>
          <a:prstGeom prst="rect">
            <a:avLst/>
          </a:prstGeom>
          <a:solidFill>
            <a:srgbClr val="BFE0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501677" y="4667446"/>
            <a:ext cx="4422611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내에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사람을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나타내고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10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이하의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숫자는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계단의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입구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숫자는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계단의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길이를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의미한단다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43973" y="2209028"/>
            <a:ext cx="2297401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&lt;</a:t>
            </a:r>
            <a:r>
              <a:rPr lang="en-US" altLang="ko-KR" sz="3200" dirty="0" err="1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Fig. 2</a:t>
            </a:r>
            <a:r>
              <a:rPr lang="en-US" altLang="ko-KR" sz="3200" dirty="0"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&gt;</a:t>
            </a:r>
            <a:endParaRPr lang="en-US" altLang="ko-KR" sz="3200" dirty="0"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100000" l="6667" r="96444">
                        <a14:foregroundMark x1="39556" y1="68000" x2="60889" y2="72444"/>
                      </a14:backgroundRemoval>
                    </a14:imgEffect>
                    <a14:imgEffect>
                      <a14:brightnessContrast bright="-9000" contrast="28000"/>
                    </a14:imgEffect>
                    <a14:imgEffect>
                      <a14:colorTemperature colorTemp="6045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8" b="2440"/>
          <a:stretch>
            <a:fillRect/>
          </a:stretch>
        </p:blipFill>
        <p:spPr bwMode="auto">
          <a:xfrm>
            <a:off x="9299037" y="4282633"/>
            <a:ext cx="2927686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05" y="2298700"/>
            <a:ext cx="4340860" cy="3112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5805" y="739140"/>
            <a:ext cx="107581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예제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2625" y="694690"/>
            <a:ext cx="23069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예제</a:t>
            </a:r>
            <a:endParaRPr lang="en-US" altLang="ko-KR" sz="5400" dirty="0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pic>
        <p:nvPicPr>
          <p:cNvPr id="2" name="Picture 1" descr="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805" y="2298700"/>
            <a:ext cx="4340860" cy="3112770"/>
          </a:xfrm>
          <a:prstGeom prst="rect">
            <a:avLst/>
          </a:prstGeom>
        </p:spPr>
      </p:pic>
      <p:pic>
        <p:nvPicPr>
          <p:cNvPr id="3" name="Picture 2" descr="표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6265" y="1122680"/>
            <a:ext cx="5505450" cy="5048250"/>
          </a:xfrm>
          <a:prstGeom prst="rect">
            <a:avLst/>
          </a:prstGeom>
        </p:spPr>
      </p:pic>
      <p:pic>
        <p:nvPicPr>
          <p:cNvPr id="8" name="Picture 2" descr="ê´ë ¨ ì´ë¯¸ì§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6667" r="96444">
                        <a14:foregroundMark x1="39556" y1="68000" x2="60889" y2="72444"/>
                      </a14:backgroundRemoval>
                    </a14:imgEffect>
                    <a14:imgEffect>
                      <a14:brightnessContrast bright="-9000" contrast="28000"/>
                    </a14:imgEffect>
                    <a14:imgEffect>
                      <a14:colorTemperature colorTemp="6045"/>
                    </a14:imgEffect>
                    <a14:imgEffect>
                      <a14:saturation sat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58" b="2440"/>
          <a:stretch>
            <a:fillRect/>
          </a:stretch>
        </p:blipFill>
        <p:spPr bwMode="auto">
          <a:xfrm>
            <a:off x="9299037" y="4282633"/>
            <a:ext cx="2927686" cy="198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C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0664" y="587415"/>
            <a:ext cx="11030673" cy="568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육각형 6"/>
          <p:cNvSpPr/>
          <p:nvPr/>
        </p:nvSpPr>
        <p:spPr>
          <a:xfrm>
            <a:off x="1099593" y="2743198"/>
            <a:ext cx="2199192" cy="1971443"/>
          </a:xfrm>
          <a:prstGeom prst="hexagon">
            <a:avLst/>
          </a:prstGeom>
          <a:solidFill>
            <a:srgbClr val="86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육각형 7"/>
          <p:cNvSpPr/>
          <p:nvPr/>
        </p:nvSpPr>
        <p:spPr>
          <a:xfrm>
            <a:off x="3739826" y="2743198"/>
            <a:ext cx="2199192" cy="1971443"/>
          </a:xfrm>
          <a:prstGeom prst="hexagon">
            <a:avLst/>
          </a:prstGeom>
          <a:solidFill>
            <a:srgbClr val="86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육각형 8"/>
          <p:cNvSpPr/>
          <p:nvPr/>
        </p:nvSpPr>
        <p:spPr>
          <a:xfrm>
            <a:off x="6293852" y="2743198"/>
            <a:ext cx="2199192" cy="1971443"/>
          </a:xfrm>
          <a:prstGeom prst="hexagon">
            <a:avLst/>
          </a:prstGeom>
          <a:solidFill>
            <a:srgbClr val="4FAC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계단의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위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치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서로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겹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치지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않는다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</p:txBody>
      </p:sp>
      <p:sp>
        <p:nvSpPr>
          <p:cNvPr id="11" name="육각형 10"/>
          <p:cNvSpPr/>
          <p:nvPr/>
        </p:nvSpPr>
        <p:spPr>
          <a:xfrm>
            <a:off x="1131783" y="2743198"/>
            <a:ext cx="2199192" cy="1971443"/>
          </a:xfrm>
          <a:prstGeom prst="hexagon">
            <a:avLst/>
          </a:prstGeom>
          <a:solidFill>
            <a:srgbClr val="86C5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계단의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입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구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“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반드시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2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개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”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</p:txBody>
      </p:sp>
      <p:sp>
        <p:nvSpPr>
          <p:cNvPr id="12" name="육각형 11"/>
          <p:cNvSpPr/>
          <p:nvPr/>
        </p:nvSpPr>
        <p:spPr>
          <a:xfrm>
            <a:off x="3712818" y="2743198"/>
            <a:ext cx="2199192" cy="1971443"/>
          </a:xfrm>
          <a:prstGeom prst="hexagon">
            <a:avLst/>
          </a:prstGeom>
          <a:solidFill>
            <a:srgbClr val="5EB3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N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은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4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이상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  <a:p>
            <a:pPr algn="ctr"/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10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이하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</p:txBody>
      </p:sp>
      <p:pic>
        <p:nvPicPr>
          <p:cNvPr id="17" name="Picture 6" descr="ê´ë ¨ ì´ë¯¸ì§"/>
          <p:cNvPicPr>
            <a:picLocks noChangeAspect="1" noChangeArrowheads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8231" y="1156146"/>
            <a:ext cx="1826673" cy="1686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육각형 9"/>
          <p:cNvSpPr/>
          <p:nvPr/>
        </p:nvSpPr>
        <p:spPr>
          <a:xfrm>
            <a:off x="8874887" y="2743198"/>
            <a:ext cx="2199192" cy="1971443"/>
          </a:xfrm>
          <a:prstGeom prst="hexagon">
            <a:avLst/>
          </a:prstGeom>
          <a:solidFill>
            <a:srgbClr val="2698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초기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입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력의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사람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위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치도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안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겹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  <a:sym typeface="+mn-ea"/>
              </a:rPr>
              <a:t>친다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  <a:sym typeface="+mn-ea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9642317" y="1351468"/>
            <a:ext cx="332166" cy="313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0317527" y="1194548"/>
            <a:ext cx="465374" cy="423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907996" y="1617811"/>
            <a:ext cx="332166" cy="313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6042" y="739331"/>
            <a:ext cx="56252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제약</a:t>
            </a:r>
            <a:r>
              <a:rPr lang="en-US" altLang="ko-KR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136AA5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사항</a:t>
            </a:r>
            <a:endParaRPr lang="ko-KR" altLang="en-US" sz="5400" dirty="0" err="1">
              <a:solidFill>
                <a:srgbClr val="136AA5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2906" y="694481"/>
            <a:ext cx="5625296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제약</a:t>
            </a:r>
            <a:r>
              <a:rPr lang="en-US" altLang="ko-KR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5400" dirty="0" err="1">
                <a:solidFill>
                  <a:srgbClr val="86C5F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사항</a:t>
            </a:r>
            <a:endParaRPr lang="ko-KR" altLang="en-US" sz="5400" dirty="0" err="1">
              <a:solidFill>
                <a:srgbClr val="86C5F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2653</Words>
  <Application>WPS Presentation</Application>
  <PresentationFormat>와이드스크린</PresentationFormat>
  <Paragraphs>299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7" baseType="lpstr">
      <vt:lpstr>Arial</vt:lpstr>
      <vt:lpstr>SimSun</vt:lpstr>
      <vt:lpstr>Wingdings</vt:lpstr>
      <vt:lpstr>a옛날사진관3</vt:lpstr>
      <vt:lpstr>210 콤퓨타세탁 L</vt:lpstr>
      <vt:lpstr>함초롬바탕 확장B</vt:lpstr>
      <vt:lpstr>210 맨발의청춘 B</vt:lpstr>
      <vt:lpstr>210 맨발의청춘 L</vt:lpstr>
      <vt:lpstr>나눔스퀘어_ac</vt:lpstr>
      <vt:lpstr>배달의민족 도현</vt:lpstr>
      <vt:lpstr>210 맨발의청춘 R</vt:lpstr>
      <vt:lpstr>맑은 고딕</vt:lpstr>
      <vt:lpstr>Microsoft YaHei</vt:lpstr>
      <vt:lpstr>Arial Unicode MS</vt:lpstr>
      <vt:lpstr>Calibri</vt:lpstr>
      <vt:lpstr>바탕체</vt:lpstr>
      <vt:lpstr>Office 테마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oreo0408@naver.com</dc:creator>
  <cp:lastModifiedBy>Kyuhwan</cp:lastModifiedBy>
  <cp:revision>24</cp:revision>
  <dcterms:created xsi:type="dcterms:W3CDTF">2018-11-17T19:11:00Z</dcterms:created>
  <dcterms:modified xsi:type="dcterms:W3CDTF">2025-02-08T11:15:49Z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48812F6BB0224185895E8E9FE86A5506_12</vt:lpwstr>
  </property>
  <property fmtid="{D5CDD505-2E9C-101B-9397-08002B2CF9AE}" pid="3" name="KSOProductBuildVer">
    <vt:lpwstr>1033-12.2.0.19805</vt:lpwstr>
  </property>
</Properties>
</file>