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2" r:id="rId3"/>
    <p:sldId id="263" r:id="rId4"/>
    <p:sldId id="269" r:id="rId5"/>
    <p:sldId id="267" r:id="rId6"/>
    <p:sldId id="272" r:id="rId7"/>
    <p:sldId id="270" r:id="rId8"/>
    <p:sldId id="278" r:id="rId9"/>
    <p:sldId id="285" r:id="rId10"/>
    <p:sldId id="284" r:id="rId11"/>
    <p:sldId id="291" r:id="rId12"/>
    <p:sldId id="292" r:id="rId13"/>
    <p:sldId id="283" r:id="rId14"/>
    <p:sldId id="286" r:id="rId15"/>
    <p:sldId id="287" r:id="rId16"/>
    <p:sldId id="288" r:id="rId17"/>
    <p:sldId id="293" r:id="rId18"/>
    <p:sldId id="289" r:id="rId19"/>
    <p:sldId id="275" r:id="rId20"/>
    <p:sldId id="294" r:id="rId21"/>
    <p:sldId id="295" r:id="rId22"/>
    <p:sldId id="296" r:id="rId23"/>
    <p:sldId id="271" r:id="rId24"/>
    <p:sldId id="297" r:id="rId25"/>
    <p:sldId id="265" r:id="rId26"/>
    <p:sldId id="27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gyu park" initials="mp" lastIdx="4" clrIdx="0">
    <p:extLst>
      <p:ext uri="{19B8F6BF-5375-455C-9EA6-DF929625EA0E}">
        <p15:presenceInfo xmlns:p15="http://schemas.microsoft.com/office/powerpoint/2012/main" userId="7e25f29526f52e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A9D18E"/>
    <a:srgbClr val="496C3E"/>
    <a:srgbClr val="FFD966"/>
    <a:srgbClr val="C55A11"/>
    <a:srgbClr val="70AD47"/>
    <a:srgbClr val="2F5597"/>
    <a:srgbClr val="4472C4"/>
    <a:srgbClr val="CFD5EA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0F614-04EF-4AF7-8161-999E8FC69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6A17F4-1351-4737-A976-B73A88358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25C59-FECF-46B6-9CC3-9BFB0AE8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9CAB3-60D8-4201-8CD2-FD05545D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394EB-476C-467B-A831-C9BD26F6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2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44F26-0D2D-4645-AA8F-B70461F0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045EFC-DF29-4A01-BF71-1324BFB0C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AF04C-BBD7-49DB-B3B3-18FCC602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0F8A31-E4E3-4091-B5E4-E2F901AE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176A07-2E63-422A-8658-B2E5A0DD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26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A02EE7-092F-420F-9A2E-FFF9B7663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1BF0B8-A07A-4586-AC38-367BB995F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81B4A-539B-4E00-9EB1-9F1E7115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78616-BBE8-4F1D-9F93-023D0E1C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13026-ECBE-432B-98C2-AF60CBD7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6AD9-CEB3-40E1-9F3C-BF77EF11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FF17A-352A-4B16-B801-D7D83F6D1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0F767-4203-4C20-BBBC-5AAAE781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09A97-A4DD-4E3D-A703-7BF386F9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64D5E-698D-40A8-B00C-5E192786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6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256DD-6D04-4307-AA43-37679A0B0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17F2C2-4251-415A-A8F0-4666FFA15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DD0F4-98E2-453D-BCEF-4E40C28C2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F9C451-DE75-4523-96A6-E22B5A60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57D4C-D41D-44A7-A684-32FE14D9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02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1FE19-C766-4F31-AA2F-4A270029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D38C4-BBFB-49BC-B2A6-4F6811A7C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2C642F-BBA2-4795-8254-FC737E96D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FF9720-0A12-47BC-8D33-B2BC00DA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4D151-34CC-4BEC-A2EF-61AFDA7B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242CA-DCD0-4F3A-A84D-0FC8333F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4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B8222-5AF5-48A6-B38A-5E194059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5AA6F4-4F41-4BD5-A717-3E6663CD3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CB7CA-2C52-4767-A109-01F4C2FEF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8103C0-EB4B-4023-A5FC-6D773B15A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2D33E2-2407-4E20-9341-F3355ABF7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10DB3B-F731-492F-A337-8E8390D2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F9ADD2-0A50-4410-889F-A8D6E43A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3C6D0D-4B0F-40E5-A9E3-C2CB0322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4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08F05-85DB-4607-B374-8B76AFAD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FBE5AF-7D6B-4C11-AD99-84EAF732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E13286-0000-4735-BAAE-A12B6C91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632CE3-94B0-4ACA-BC18-5EF684AD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01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CA7560-4667-4332-B6E4-0A0F79B1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8DB30A-5EEE-4EEF-96B2-1907F305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6084B6-0FFF-4B4C-B687-4AEFE99A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6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D43DB-34D3-45C6-84BB-AEB389F1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62985-D8EE-4016-A6DE-16D9FEF8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A582BF-5F45-40CB-BC94-DD41021FC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A3F03-F7BA-437C-AE72-9BD59ADE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BBF63-9F34-4E73-A6A3-DCB5564C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A1E6E7-E50B-483A-A4C4-7DCAAEC0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2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69F02-D933-40DF-9766-43E2D5DD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7AE626-214E-4931-9D67-DDA6E293F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8FFB6B-B6FD-469E-94D8-E330D6D38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6DFB20-49AF-4C96-9801-CBBCB396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84EC6D-624C-4124-9364-2F9F810B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06E48-2CB0-461E-8D8C-0DB722D5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6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E28AB1-8575-4F51-97F6-4F2B0E3E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704D35-86BC-41B0-9576-6CCB15D61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E573E-3091-4FAE-B106-68682C0E5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74BA-8575-4FBE-9426-2652B44474B7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00EA1-1BEB-45C7-AE73-84726BC7F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ACB3B-D7FF-4AB8-AE80-9880F6AD5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01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2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AE935F-3AA6-47C3-ACF1-F3DF004A9C9A}"/>
              </a:ext>
            </a:extLst>
          </p:cNvPr>
          <p:cNvSpPr txBox="1"/>
          <p:nvPr/>
        </p:nvSpPr>
        <p:spPr>
          <a:xfrm>
            <a:off x="2694960" y="1308151"/>
            <a:ext cx="6403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Quadruped</a:t>
            </a:r>
            <a:r>
              <a:rPr lang="ko-KR" altLang="en-US" sz="4800" dirty="0">
                <a:solidFill>
                  <a:schemeClr val="bg1"/>
                </a:solidFill>
              </a:rPr>
              <a:t> </a:t>
            </a:r>
            <a:r>
              <a:rPr lang="en-US" altLang="ko-KR" sz="4800" dirty="0">
                <a:solidFill>
                  <a:schemeClr val="bg1"/>
                </a:solidFill>
              </a:rPr>
              <a:t>robot</a:t>
            </a:r>
          </a:p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With IR Sensing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24E95-F86F-46C0-B6E1-BD5C4D859698}"/>
              </a:ext>
            </a:extLst>
          </p:cNvPr>
          <p:cNvSpPr txBox="1"/>
          <p:nvPr/>
        </p:nvSpPr>
        <p:spPr>
          <a:xfrm>
            <a:off x="5896552" y="3733702"/>
            <a:ext cx="4619623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Date : 2020 .05 01   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Writer : 29</a:t>
            </a:r>
            <a:r>
              <a:rPr lang="ko-KR" altLang="en-US" sz="2000" dirty="0">
                <a:solidFill>
                  <a:schemeClr val="bg1"/>
                </a:solidFill>
              </a:rPr>
              <a:t>기 </a:t>
            </a:r>
            <a:r>
              <a:rPr lang="en-US" altLang="ko-KR" sz="2000" dirty="0">
                <a:solidFill>
                  <a:schemeClr val="bg1"/>
                </a:solidFill>
              </a:rPr>
              <a:t>17</a:t>
            </a:r>
            <a:r>
              <a:rPr lang="ko-KR" altLang="en-US" sz="2000" dirty="0">
                <a:solidFill>
                  <a:schemeClr val="bg1"/>
                </a:solidFill>
              </a:rPr>
              <a:t>박민규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A8462A3-207E-47C2-BCD2-2F07C9482F54}"/>
              </a:ext>
            </a:extLst>
          </p:cNvPr>
          <p:cNvCxnSpPr/>
          <p:nvPr/>
        </p:nvCxnSpPr>
        <p:spPr>
          <a:xfrm>
            <a:off x="1738745" y="3224813"/>
            <a:ext cx="87145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48B06E3-240A-4B11-8108-26A9808B4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pic>
        <p:nvPicPr>
          <p:cNvPr id="4" name="그림 3" descr="도로, 실내, 자동차, 오토바이이(가) 표시된 사진&#10;&#10;자동 생성된 설명">
            <a:extLst>
              <a:ext uri="{FF2B5EF4-FFF2-40B4-BE49-F238E27FC236}">
                <a16:creationId xmlns:a16="http://schemas.microsoft.com/office/drawing/2014/main" id="{704AFDF4-57D7-4583-91DE-207366D1D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45" y="3362921"/>
            <a:ext cx="4725477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1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Contents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Project Contents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graphicFrame>
        <p:nvGraphicFramePr>
          <p:cNvPr id="3" name="표 10">
            <a:extLst>
              <a:ext uri="{FF2B5EF4-FFF2-40B4-BE49-F238E27FC236}">
                <a16:creationId xmlns:a16="http://schemas.microsoft.com/office/drawing/2014/main" id="{B6DD7335-1E56-4877-A407-BDBE3EF3C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773634"/>
              </p:ext>
            </p:extLst>
          </p:nvPr>
        </p:nvGraphicFramePr>
        <p:xfrm>
          <a:off x="1508611" y="3107703"/>
          <a:ext cx="91652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074">
                  <a:extLst>
                    <a:ext uri="{9D8B030D-6E8A-4147-A177-3AD203B41FA5}">
                      <a16:colId xmlns:a16="http://schemas.microsoft.com/office/drawing/2014/main" val="1159969400"/>
                    </a:ext>
                  </a:extLst>
                </a:gridCol>
                <a:gridCol w="1106905">
                  <a:extLst>
                    <a:ext uri="{9D8B030D-6E8A-4147-A177-3AD203B41FA5}">
                      <a16:colId xmlns:a16="http://schemas.microsoft.com/office/drawing/2014/main" val="1719339289"/>
                    </a:ext>
                  </a:extLst>
                </a:gridCol>
                <a:gridCol w="449179">
                  <a:extLst>
                    <a:ext uri="{9D8B030D-6E8A-4147-A177-3AD203B41FA5}">
                      <a16:colId xmlns:a16="http://schemas.microsoft.com/office/drawing/2014/main" val="2681726447"/>
                    </a:ext>
                  </a:extLst>
                </a:gridCol>
                <a:gridCol w="1014730">
                  <a:extLst>
                    <a:ext uri="{9D8B030D-6E8A-4147-A177-3AD203B41FA5}">
                      <a16:colId xmlns:a16="http://schemas.microsoft.com/office/drawing/2014/main" val="262522054"/>
                    </a:ext>
                  </a:extLst>
                </a:gridCol>
                <a:gridCol w="1391586">
                  <a:extLst>
                    <a:ext uri="{9D8B030D-6E8A-4147-A177-3AD203B41FA5}">
                      <a16:colId xmlns:a16="http://schemas.microsoft.com/office/drawing/2014/main" val="634801314"/>
                    </a:ext>
                  </a:extLst>
                </a:gridCol>
                <a:gridCol w="1090863">
                  <a:extLst>
                    <a:ext uri="{9D8B030D-6E8A-4147-A177-3AD203B41FA5}">
                      <a16:colId xmlns:a16="http://schemas.microsoft.com/office/drawing/2014/main" val="565480208"/>
                    </a:ext>
                  </a:extLst>
                </a:gridCol>
                <a:gridCol w="401053">
                  <a:extLst>
                    <a:ext uri="{9D8B030D-6E8A-4147-A177-3AD203B41FA5}">
                      <a16:colId xmlns:a16="http://schemas.microsoft.com/office/drawing/2014/main" val="4166715156"/>
                    </a:ext>
                  </a:extLst>
                </a:gridCol>
                <a:gridCol w="1171073">
                  <a:extLst>
                    <a:ext uri="{9D8B030D-6E8A-4147-A177-3AD203B41FA5}">
                      <a16:colId xmlns:a16="http://schemas.microsoft.com/office/drawing/2014/main" val="2347128924"/>
                    </a:ext>
                  </a:extLst>
                </a:gridCol>
                <a:gridCol w="1368789">
                  <a:extLst>
                    <a:ext uri="{9D8B030D-6E8A-4147-A177-3AD203B41FA5}">
                      <a16:colId xmlns:a16="http://schemas.microsoft.com/office/drawing/2014/main" val="1111969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Header1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Header2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Instruction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Param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Param 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Checksum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01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Instruction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Param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Param 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Checksum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1851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D82B5EA-8A51-4AD6-97B4-A51A19FC8C15}"/>
              </a:ext>
            </a:extLst>
          </p:cNvPr>
          <p:cNvSpPr txBox="1"/>
          <p:nvPr/>
        </p:nvSpPr>
        <p:spPr>
          <a:xfrm>
            <a:off x="236168" y="1988315"/>
            <a:ext cx="11803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• Instruction Packet</a:t>
            </a:r>
            <a:r>
              <a:rPr lang="ko-KR" altLang="en-US" sz="2800" dirty="0">
                <a:solidFill>
                  <a:schemeClr val="bg1"/>
                </a:solidFill>
              </a:rPr>
              <a:t>은 </a:t>
            </a:r>
            <a:r>
              <a:rPr lang="en-US" altLang="ko-KR" sz="2800" dirty="0">
                <a:solidFill>
                  <a:schemeClr val="bg1"/>
                </a:solidFill>
              </a:rPr>
              <a:t>Main Controller</a:t>
            </a:r>
            <a:r>
              <a:rPr lang="ko-KR" altLang="en-US" sz="2800" dirty="0">
                <a:solidFill>
                  <a:schemeClr val="bg1"/>
                </a:solidFill>
              </a:rPr>
              <a:t>가 </a:t>
            </a:r>
            <a:r>
              <a:rPr lang="en-US" altLang="ko-KR" sz="2800" dirty="0" err="1">
                <a:solidFill>
                  <a:schemeClr val="bg1"/>
                </a:solidFill>
              </a:rPr>
              <a:t>Dynamixel</a:t>
            </a:r>
            <a:r>
              <a:rPr lang="ko-KR" altLang="en-US" sz="2800" dirty="0">
                <a:solidFill>
                  <a:schemeClr val="bg1"/>
                </a:solidFill>
              </a:rPr>
              <a:t>에게 동작을 지시하는 명령 데이터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0F5421-6D7D-40DE-A0A3-E65744DDD326}"/>
              </a:ext>
            </a:extLst>
          </p:cNvPr>
          <p:cNvSpPr txBox="1"/>
          <p:nvPr/>
        </p:nvSpPr>
        <p:spPr>
          <a:xfrm>
            <a:off x="236168" y="1231361"/>
            <a:ext cx="3100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○ 모터 제어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0128A-B823-4C36-9C3E-80BE6991BE21}"/>
              </a:ext>
            </a:extLst>
          </p:cNvPr>
          <p:cNvSpPr txBox="1"/>
          <p:nvPr/>
        </p:nvSpPr>
        <p:spPr>
          <a:xfrm>
            <a:off x="236168" y="3981744"/>
            <a:ext cx="11803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• Header : Packet</a:t>
            </a:r>
            <a:r>
              <a:rPr lang="ko-KR" altLang="en-US" sz="2800" dirty="0">
                <a:solidFill>
                  <a:schemeClr val="bg1"/>
                </a:solidFill>
              </a:rPr>
              <a:t>의 시작을 알리는 신호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• ID : Instruction Packet</a:t>
            </a:r>
            <a:r>
              <a:rPr lang="ko-KR" altLang="en-US" sz="2800" dirty="0">
                <a:solidFill>
                  <a:schemeClr val="bg1"/>
                </a:solidFill>
              </a:rPr>
              <a:t>을 받을 </a:t>
            </a:r>
            <a:r>
              <a:rPr lang="en-US" altLang="ko-KR" sz="2800" dirty="0" err="1">
                <a:solidFill>
                  <a:schemeClr val="bg1"/>
                </a:solidFill>
              </a:rPr>
              <a:t>Dynamixel</a:t>
            </a:r>
            <a:r>
              <a:rPr lang="ko-KR" altLang="en-US" sz="2800" dirty="0">
                <a:solidFill>
                  <a:schemeClr val="bg1"/>
                </a:solidFill>
              </a:rPr>
              <a:t>의 </a:t>
            </a:r>
            <a:r>
              <a:rPr lang="en-US" altLang="ko-KR" sz="2800" dirty="0">
                <a:solidFill>
                  <a:schemeClr val="bg1"/>
                </a:solidFill>
              </a:rPr>
              <a:t>ID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• Length : Packet</a:t>
            </a:r>
            <a:r>
              <a:rPr lang="ko-KR" altLang="en-US" sz="2800" dirty="0">
                <a:solidFill>
                  <a:schemeClr val="bg1"/>
                </a:solidFill>
              </a:rPr>
              <a:t>의 길이로 </a:t>
            </a:r>
            <a:r>
              <a:rPr lang="en-US" altLang="ko-KR" sz="2800" dirty="0">
                <a:solidFill>
                  <a:schemeClr val="bg1"/>
                </a:solidFill>
              </a:rPr>
              <a:t>Instruction, Parameter, Checksum</a:t>
            </a:r>
            <a:r>
              <a:rPr lang="ko-KR" altLang="en-US" sz="2800" dirty="0">
                <a:solidFill>
                  <a:schemeClr val="bg1"/>
                </a:solidFill>
              </a:rPr>
              <a:t>항목의 데이터길이를 포함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49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Contents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Project Contents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graphicFrame>
        <p:nvGraphicFramePr>
          <p:cNvPr id="3" name="표 10">
            <a:extLst>
              <a:ext uri="{FF2B5EF4-FFF2-40B4-BE49-F238E27FC236}">
                <a16:creationId xmlns:a16="http://schemas.microsoft.com/office/drawing/2014/main" id="{B6DD7335-1E56-4877-A407-BDBE3EF3C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58047"/>
              </p:ext>
            </p:extLst>
          </p:nvPr>
        </p:nvGraphicFramePr>
        <p:xfrm>
          <a:off x="1508611" y="3108590"/>
          <a:ext cx="91652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074">
                  <a:extLst>
                    <a:ext uri="{9D8B030D-6E8A-4147-A177-3AD203B41FA5}">
                      <a16:colId xmlns:a16="http://schemas.microsoft.com/office/drawing/2014/main" val="1159969400"/>
                    </a:ext>
                  </a:extLst>
                </a:gridCol>
                <a:gridCol w="1106905">
                  <a:extLst>
                    <a:ext uri="{9D8B030D-6E8A-4147-A177-3AD203B41FA5}">
                      <a16:colId xmlns:a16="http://schemas.microsoft.com/office/drawing/2014/main" val="1719339289"/>
                    </a:ext>
                  </a:extLst>
                </a:gridCol>
                <a:gridCol w="449179">
                  <a:extLst>
                    <a:ext uri="{9D8B030D-6E8A-4147-A177-3AD203B41FA5}">
                      <a16:colId xmlns:a16="http://schemas.microsoft.com/office/drawing/2014/main" val="2681726447"/>
                    </a:ext>
                  </a:extLst>
                </a:gridCol>
                <a:gridCol w="1014730">
                  <a:extLst>
                    <a:ext uri="{9D8B030D-6E8A-4147-A177-3AD203B41FA5}">
                      <a16:colId xmlns:a16="http://schemas.microsoft.com/office/drawing/2014/main" val="262522054"/>
                    </a:ext>
                  </a:extLst>
                </a:gridCol>
                <a:gridCol w="1391586">
                  <a:extLst>
                    <a:ext uri="{9D8B030D-6E8A-4147-A177-3AD203B41FA5}">
                      <a16:colId xmlns:a16="http://schemas.microsoft.com/office/drawing/2014/main" val="634801314"/>
                    </a:ext>
                  </a:extLst>
                </a:gridCol>
                <a:gridCol w="1090863">
                  <a:extLst>
                    <a:ext uri="{9D8B030D-6E8A-4147-A177-3AD203B41FA5}">
                      <a16:colId xmlns:a16="http://schemas.microsoft.com/office/drawing/2014/main" val="565480208"/>
                    </a:ext>
                  </a:extLst>
                </a:gridCol>
                <a:gridCol w="401053">
                  <a:extLst>
                    <a:ext uri="{9D8B030D-6E8A-4147-A177-3AD203B41FA5}">
                      <a16:colId xmlns:a16="http://schemas.microsoft.com/office/drawing/2014/main" val="4166715156"/>
                    </a:ext>
                  </a:extLst>
                </a:gridCol>
                <a:gridCol w="1171073">
                  <a:extLst>
                    <a:ext uri="{9D8B030D-6E8A-4147-A177-3AD203B41FA5}">
                      <a16:colId xmlns:a16="http://schemas.microsoft.com/office/drawing/2014/main" val="2347128924"/>
                    </a:ext>
                  </a:extLst>
                </a:gridCol>
                <a:gridCol w="1368789">
                  <a:extLst>
                    <a:ext uri="{9D8B030D-6E8A-4147-A177-3AD203B41FA5}">
                      <a16:colId xmlns:a16="http://schemas.microsoft.com/office/drawing/2014/main" val="1111969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Header1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Header2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Instruction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Param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Param 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Checksum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01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Instruction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Param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Param 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Checksum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1851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D82B5EA-8A51-4AD6-97B4-A51A19FC8C15}"/>
              </a:ext>
            </a:extLst>
          </p:cNvPr>
          <p:cNvSpPr txBox="1"/>
          <p:nvPr/>
        </p:nvSpPr>
        <p:spPr>
          <a:xfrm>
            <a:off x="236168" y="1988315"/>
            <a:ext cx="11803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• Instruction Packet</a:t>
            </a:r>
            <a:r>
              <a:rPr lang="ko-KR" altLang="en-US" sz="2800" dirty="0">
                <a:solidFill>
                  <a:schemeClr val="bg1"/>
                </a:solidFill>
              </a:rPr>
              <a:t>은 </a:t>
            </a:r>
            <a:r>
              <a:rPr lang="en-US" altLang="ko-KR" sz="2800" dirty="0">
                <a:solidFill>
                  <a:schemeClr val="bg1"/>
                </a:solidFill>
              </a:rPr>
              <a:t>Main Controller</a:t>
            </a:r>
            <a:r>
              <a:rPr lang="ko-KR" altLang="en-US" sz="2800" dirty="0">
                <a:solidFill>
                  <a:schemeClr val="bg1"/>
                </a:solidFill>
              </a:rPr>
              <a:t>가 </a:t>
            </a:r>
            <a:r>
              <a:rPr lang="en-US" altLang="ko-KR" sz="2800" dirty="0" err="1">
                <a:solidFill>
                  <a:schemeClr val="bg1"/>
                </a:solidFill>
              </a:rPr>
              <a:t>Dynamixel</a:t>
            </a:r>
            <a:r>
              <a:rPr lang="ko-KR" altLang="en-US" sz="2800" dirty="0">
                <a:solidFill>
                  <a:schemeClr val="bg1"/>
                </a:solidFill>
              </a:rPr>
              <a:t>에게 동작을 지시하는 명령 데이터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0F5421-6D7D-40DE-A0A3-E65744DDD326}"/>
              </a:ext>
            </a:extLst>
          </p:cNvPr>
          <p:cNvSpPr txBox="1"/>
          <p:nvPr/>
        </p:nvSpPr>
        <p:spPr>
          <a:xfrm>
            <a:off x="236168" y="1231361"/>
            <a:ext cx="3100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○ 모터 제어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0128A-B823-4C36-9C3E-80BE6991BE21}"/>
              </a:ext>
            </a:extLst>
          </p:cNvPr>
          <p:cNvSpPr txBox="1"/>
          <p:nvPr/>
        </p:nvSpPr>
        <p:spPr>
          <a:xfrm>
            <a:off x="236168" y="3981744"/>
            <a:ext cx="11803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• Instruction : </a:t>
            </a:r>
            <a:r>
              <a:rPr lang="en-US" altLang="ko-KR" sz="2800" dirty="0" err="1">
                <a:solidFill>
                  <a:schemeClr val="bg1"/>
                </a:solidFill>
              </a:rPr>
              <a:t>Dynamixel</a:t>
            </a:r>
            <a:r>
              <a:rPr lang="ko-KR" altLang="en-US" sz="2800" dirty="0">
                <a:solidFill>
                  <a:schemeClr val="bg1"/>
                </a:solidFill>
              </a:rPr>
              <a:t>에 지시하는 명령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• Parameter : </a:t>
            </a:r>
            <a:r>
              <a:rPr lang="ko-KR" altLang="en-US" sz="2800" dirty="0">
                <a:solidFill>
                  <a:schemeClr val="bg1"/>
                </a:solidFill>
              </a:rPr>
              <a:t>보조 데이터가 필요한 </a:t>
            </a:r>
            <a:r>
              <a:rPr lang="en-US" altLang="ko-KR" sz="2800" dirty="0">
                <a:solidFill>
                  <a:schemeClr val="bg1"/>
                </a:solidFill>
              </a:rPr>
              <a:t>Instruction</a:t>
            </a:r>
            <a:r>
              <a:rPr lang="ko-KR" altLang="en-US" sz="2800" dirty="0">
                <a:solidFill>
                  <a:schemeClr val="bg1"/>
                </a:solidFill>
              </a:rPr>
              <a:t>일 경우 사용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• Checksum : Packet</a:t>
            </a:r>
            <a:r>
              <a:rPr lang="ko-KR" altLang="en-US" sz="2800" dirty="0">
                <a:solidFill>
                  <a:schemeClr val="bg1"/>
                </a:solidFill>
              </a:rPr>
              <a:t>이 통신 중에 손실되었는지 점검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~( ID+Length+Instruction+Parameter1+…+</a:t>
            </a:r>
            <a:r>
              <a:rPr lang="en-US" altLang="ko-KR" sz="2800" dirty="0" err="1">
                <a:solidFill>
                  <a:schemeClr val="bg1"/>
                </a:solidFill>
              </a:rPr>
              <a:t>ParameterN</a:t>
            </a:r>
            <a:r>
              <a:rPr lang="en-US" altLang="ko-KR" sz="2800" dirty="0">
                <a:solidFill>
                  <a:schemeClr val="bg1"/>
                </a:solidFill>
              </a:rPr>
              <a:t> 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931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Contents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Project Contents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0F5421-6D7D-40DE-A0A3-E65744DDD326}"/>
              </a:ext>
            </a:extLst>
          </p:cNvPr>
          <p:cNvSpPr txBox="1"/>
          <p:nvPr/>
        </p:nvSpPr>
        <p:spPr>
          <a:xfrm>
            <a:off x="236168" y="1231361"/>
            <a:ext cx="3100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○ 모터 제어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7F0C3089-95B9-474F-A18E-13170B69F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949196"/>
              </p:ext>
            </p:extLst>
          </p:nvPr>
        </p:nvGraphicFramePr>
        <p:xfrm>
          <a:off x="236168" y="1877692"/>
          <a:ext cx="11803431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485">
                  <a:extLst>
                    <a:ext uri="{9D8B030D-6E8A-4147-A177-3AD203B41FA5}">
                      <a16:colId xmlns:a16="http://schemas.microsoft.com/office/drawing/2014/main" val="958119233"/>
                    </a:ext>
                  </a:extLst>
                </a:gridCol>
                <a:gridCol w="1507958">
                  <a:extLst>
                    <a:ext uri="{9D8B030D-6E8A-4147-A177-3AD203B41FA5}">
                      <a16:colId xmlns:a16="http://schemas.microsoft.com/office/drawing/2014/main" val="4110392314"/>
                    </a:ext>
                  </a:extLst>
                </a:gridCol>
                <a:gridCol w="7844589">
                  <a:extLst>
                    <a:ext uri="{9D8B030D-6E8A-4147-A177-3AD203B41FA5}">
                      <a16:colId xmlns:a16="http://schemas.microsoft.com/office/drawing/2014/main" val="2322188638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314746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 </a:t>
                      </a:r>
                      <a:r>
                        <a:rPr lang="ko-KR" altLang="en-US" dirty="0" err="1"/>
                        <a:t>갯수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7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수행 내용 없음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제어기가 </a:t>
                      </a:r>
                      <a:r>
                        <a:rPr lang="en-US" altLang="ko-KR" dirty="0"/>
                        <a:t>Status Packet</a:t>
                      </a:r>
                      <a:r>
                        <a:rPr lang="ko-KR" altLang="en-US" dirty="0"/>
                        <a:t>을 </a:t>
                      </a:r>
                      <a:r>
                        <a:rPr lang="ko-KR" altLang="en-US" dirty="0" err="1"/>
                        <a:t>받고자할</a:t>
                      </a:r>
                      <a:r>
                        <a:rPr lang="ko-KR" altLang="en-US" dirty="0"/>
                        <a:t> 경우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5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Dynamixel</a:t>
                      </a:r>
                      <a:r>
                        <a:rPr lang="ko-KR" altLang="en-US" dirty="0"/>
                        <a:t>의 데이터를 읽는 명령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9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0x03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none" dirty="0"/>
                        <a:t>Write</a:t>
                      </a:r>
                      <a:endParaRPr lang="ko-KR" altLang="en-US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Dynamixel</a:t>
                      </a:r>
                      <a:r>
                        <a:rPr lang="ko-KR" altLang="en-US" b="1" dirty="0"/>
                        <a:t>의 데이터를 쓰는 명령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&gt;2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91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0x04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none" dirty="0"/>
                        <a:t>Reg Write</a:t>
                      </a:r>
                      <a:endParaRPr lang="ko-KR" altLang="en-US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WRTE_DATA</a:t>
                      </a:r>
                      <a:r>
                        <a:rPr lang="ko-KR" altLang="en-US" b="1" dirty="0"/>
                        <a:t>와 내용은 유사하나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대기상태로 있다가 </a:t>
                      </a:r>
                      <a:r>
                        <a:rPr lang="en-US" altLang="ko-KR" b="1" dirty="0"/>
                        <a:t>ACTION</a:t>
                      </a:r>
                      <a:r>
                        <a:rPr lang="ko-KR" altLang="en-US" b="1" dirty="0"/>
                        <a:t>명령이 도착해야 수행됨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&gt;2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38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 WRITE</a:t>
                      </a:r>
                      <a:r>
                        <a:rPr lang="ko-KR" altLang="en-US" dirty="0"/>
                        <a:t>로 등록된 동작을 시작하라는 명령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305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Factory Reset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Dynamixel</a:t>
                      </a:r>
                      <a:r>
                        <a:rPr lang="ko-KR" altLang="en-US" dirty="0"/>
                        <a:t>의 상태를 공장 출하 상태로 복귀시키는 명령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953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Reboot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장치를 </a:t>
                      </a:r>
                      <a:r>
                        <a:rPr lang="ko-KR" altLang="en-US" dirty="0" err="1"/>
                        <a:t>재부팅시키는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Instruction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48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0x83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Sync Write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한번에 여러 개의 </a:t>
                      </a:r>
                      <a:r>
                        <a:rPr lang="en-US" altLang="ko-KR" dirty="0" err="1"/>
                        <a:t>Dynamixel</a:t>
                      </a:r>
                      <a:r>
                        <a:rPr lang="ko-KR" altLang="en-US" dirty="0"/>
                        <a:t>을 동시에 제어하고자 </a:t>
                      </a:r>
                      <a:r>
                        <a:rPr lang="ko-KR" altLang="en-US" dirty="0" err="1"/>
                        <a:t>할때</a:t>
                      </a:r>
                      <a:r>
                        <a:rPr lang="ko-KR" altLang="en-US" dirty="0"/>
                        <a:t> 사용되는 명령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8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Bulk Read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한번의 명령으로 여러 개의 </a:t>
                      </a:r>
                      <a:r>
                        <a:rPr lang="en-US" altLang="ko-KR" dirty="0" err="1"/>
                        <a:t>Dynamixel</a:t>
                      </a:r>
                      <a:r>
                        <a:rPr lang="ko-KR" altLang="en-US" dirty="0"/>
                        <a:t>의 데이터를 순차적으로 읽음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663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594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Contents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Project Contents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AA779C-01FA-4C78-838D-65576D5334AA}"/>
              </a:ext>
            </a:extLst>
          </p:cNvPr>
          <p:cNvSpPr txBox="1"/>
          <p:nvPr/>
        </p:nvSpPr>
        <p:spPr>
          <a:xfrm>
            <a:off x="236168" y="1277448"/>
            <a:ext cx="551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○ </a:t>
            </a:r>
            <a:r>
              <a:rPr lang="en-US" altLang="ko-KR" sz="3600" dirty="0">
                <a:solidFill>
                  <a:schemeClr val="bg1"/>
                </a:solidFill>
              </a:rPr>
              <a:t>4</a:t>
            </a:r>
            <a:r>
              <a:rPr lang="ko-KR" altLang="en-US" sz="3600" dirty="0" err="1">
                <a:solidFill>
                  <a:schemeClr val="bg1"/>
                </a:solidFill>
              </a:rPr>
              <a:t>족보행</a:t>
            </a:r>
            <a:r>
              <a:rPr lang="ko-KR" altLang="en-US" sz="3600" dirty="0">
                <a:solidFill>
                  <a:schemeClr val="bg1"/>
                </a:solidFill>
              </a:rPr>
              <a:t> 전진동작 구현</a:t>
            </a:r>
          </a:p>
        </p:txBody>
      </p:sp>
      <p:pic>
        <p:nvPicPr>
          <p:cNvPr id="11" name="그림 10" descr="개체, 손목시계, 시계이(가) 표시된 사진&#10;&#10;자동 생성된 설명">
            <a:extLst>
              <a:ext uri="{FF2B5EF4-FFF2-40B4-BE49-F238E27FC236}">
                <a16:creationId xmlns:a16="http://schemas.microsoft.com/office/drawing/2014/main" id="{1C1E99A8-A843-4113-8F5C-1A8CEDE6A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29" y="2061463"/>
            <a:ext cx="7873016" cy="24126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8E38C8-B34E-4B2B-BD6C-DC6D5AA9A5B2}"/>
              </a:ext>
            </a:extLst>
          </p:cNvPr>
          <p:cNvSpPr txBox="1"/>
          <p:nvPr/>
        </p:nvSpPr>
        <p:spPr>
          <a:xfrm>
            <a:off x="712494" y="4639767"/>
            <a:ext cx="10828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(1) </a:t>
            </a:r>
            <a:r>
              <a:rPr lang="ko-KR" altLang="en-US" sz="2400" dirty="0">
                <a:solidFill>
                  <a:schemeClr val="bg1"/>
                </a:solidFill>
              </a:rPr>
              <a:t>몸체의 오른쪽 뒷다리</a:t>
            </a:r>
            <a:r>
              <a:rPr lang="en-US" altLang="ko-KR" sz="2400" dirty="0">
                <a:solidFill>
                  <a:schemeClr val="bg1"/>
                </a:solidFill>
              </a:rPr>
              <a:t>(A) </a:t>
            </a:r>
            <a:r>
              <a:rPr lang="ko-KR" altLang="en-US" sz="2400" dirty="0">
                <a:solidFill>
                  <a:schemeClr val="bg1"/>
                </a:solidFill>
              </a:rPr>
              <a:t>와 앞다리</a:t>
            </a:r>
            <a:r>
              <a:rPr lang="en-US" altLang="ko-KR" sz="2400" dirty="0">
                <a:solidFill>
                  <a:schemeClr val="bg1"/>
                </a:solidFill>
              </a:rPr>
              <a:t>(B)</a:t>
            </a:r>
            <a:r>
              <a:rPr lang="ko-KR" altLang="en-US" sz="2400" dirty="0">
                <a:solidFill>
                  <a:schemeClr val="bg1"/>
                </a:solidFill>
              </a:rPr>
              <a:t>만 먼저 순서대로 앞으로 전진한다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95438-4ACD-4F36-8986-4DA9F20CDE1E}"/>
              </a:ext>
            </a:extLst>
          </p:cNvPr>
          <p:cNvSpPr txBox="1"/>
          <p:nvPr/>
        </p:nvSpPr>
        <p:spPr>
          <a:xfrm>
            <a:off x="712495" y="5133962"/>
            <a:ext cx="1075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(2) </a:t>
            </a:r>
            <a:r>
              <a:rPr lang="ko-KR" altLang="en-US" sz="2400" dirty="0">
                <a:solidFill>
                  <a:schemeClr val="bg1"/>
                </a:solidFill>
              </a:rPr>
              <a:t>다리가 전진한 거리의 절반만큼 몸체도 앞으로 전진한다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4459F3-42B9-469E-981B-F19EB17B712D}"/>
              </a:ext>
            </a:extLst>
          </p:cNvPr>
          <p:cNvSpPr txBox="1"/>
          <p:nvPr/>
        </p:nvSpPr>
        <p:spPr>
          <a:xfrm>
            <a:off x="712494" y="5628157"/>
            <a:ext cx="1075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(3) </a:t>
            </a:r>
            <a:r>
              <a:rPr lang="ko-KR" altLang="en-US" sz="2400" dirty="0">
                <a:solidFill>
                  <a:schemeClr val="bg1"/>
                </a:solidFill>
              </a:rPr>
              <a:t>몸체의 왼쪽 뒷다리</a:t>
            </a:r>
            <a:r>
              <a:rPr lang="en-US" altLang="ko-KR" sz="2400" dirty="0">
                <a:solidFill>
                  <a:schemeClr val="bg1"/>
                </a:solidFill>
              </a:rPr>
              <a:t>(D)</a:t>
            </a:r>
            <a:r>
              <a:rPr lang="ko-KR" altLang="en-US" sz="2400" dirty="0">
                <a:solidFill>
                  <a:schemeClr val="bg1"/>
                </a:solidFill>
              </a:rPr>
              <a:t> 와 앞다리</a:t>
            </a:r>
            <a:r>
              <a:rPr lang="en-US" altLang="ko-KR" sz="2400" dirty="0">
                <a:solidFill>
                  <a:schemeClr val="bg1"/>
                </a:solidFill>
              </a:rPr>
              <a:t>(C)</a:t>
            </a:r>
            <a:r>
              <a:rPr lang="ko-KR" altLang="en-US" sz="2400" dirty="0">
                <a:solidFill>
                  <a:schemeClr val="bg1"/>
                </a:solidFill>
              </a:rPr>
              <a:t>도 순서대로 앞으로 전진한다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782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Contents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Project Contents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AA779C-01FA-4C78-838D-65576D5334AA}"/>
              </a:ext>
            </a:extLst>
          </p:cNvPr>
          <p:cNvSpPr txBox="1"/>
          <p:nvPr/>
        </p:nvSpPr>
        <p:spPr>
          <a:xfrm>
            <a:off x="236168" y="1277448"/>
            <a:ext cx="551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○ </a:t>
            </a:r>
            <a:r>
              <a:rPr lang="en-US" altLang="ko-KR" sz="3600" dirty="0">
                <a:solidFill>
                  <a:schemeClr val="bg1"/>
                </a:solidFill>
              </a:rPr>
              <a:t>4</a:t>
            </a:r>
            <a:r>
              <a:rPr lang="ko-KR" altLang="en-US" sz="3600" dirty="0" err="1">
                <a:solidFill>
                  <a:schemeClr val="bg1"/>
                </a:solidFill>
              </a:rPr>
              <a:t>족보행</a:t>
            </a:r>
            <a:r>
              <a:rPr lang="ko-KR" altLang="en-US" sz="3600" dirty="0">
                <a:solidFill>
                  <a:schemeClr val="bg1"/>
                </a:solidFill>
              </a:rPr>
              <a:t> 전진동작 구현</a:t>
            </a:r>
          </a:p>
        </p:txBody>
      </p:sp>
      <p:pic>
        <p:nvPicPr>
          <p:cNvPr id="11" name="그림 10" descr="개체, 손목시계, 시계이(가) 표시된 사진&#10;&#10;자동 생성된 설명">
            <a:extLst>
              <a:ext uri="{FF2B5EF4-FFF2-40B4-BE49-F238E27FC236}">
                <a16:creationId xmlns:a16="http://schemas.microsoft.com/office/drawing/2014/main" id="{1C1E99A8-A843-4113-8F5C-1A8CEDE6A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29" y="2087959"/>
            <a:ext cx="7873016" cy="24126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AB703B-33BF-4387-B3C9-CE1E98EAB02E}"/>
              </a:ext>
            </a:extLst>
          </p:cNvPr>
          <p:cNvSpPr txBox="1"/>
          <p:nvPr/>
        </p:nvSpPr>
        <p:spPr>
          <a:xfrm>
            <a:off x="729690" y="4626919"/>
            <a:ext cx="10723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(4) </a:t>
            </a:r>
            <a:r>
              <a:rPr lang="ko-KR" altLang="en-US" sz="2400" dirty="0">
                <a:solidFill>
                  <a:schemeClr val="bg1"/>
                </a:solidFill>
              </a:rPr>
              <a:t>다리가 전진한 거리의 절반만큼 몸체도 앞으로 전진한다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C9DC9-060F-4DB7-8BF8-C04155330B52}"/>
              </a:ext>
            </a:extLst>
          </p:cNvPr>
          <p:cNvSpPr txBox="1"/>
          <p:nvPr/>
        </p:nvSpPr>
        <p:spPr>
          <a:xfrm>
            <a:off x="729690" y="5112526"/>
            <a:ext cx="10723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(5) (1)</a:t>
            </a:r>
            <a:r>
              <a:rPr lang="ko-KR" altLang="en-US" sz="2400" dirty="0">
                <a:solidFill>
                  <a:schemeClr val="bg1"/>
                </a:solidFill>
              </a:rPr>
              <a:t>로 다시 돌아가서 반복 수행한다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E1232C-15E9-4E7D-9030-8327CCF21236}"/>
              </a:ext>
            </a:extLst>
          </p:cNvPr>
          <p:cNvSpPr txBox="1"/>
          <p:nvPr/>
        </p:nvSpPr>
        <p:spPr>
          <a:xfrm>
            <a:off x="729690" y="5592334"/>
            <a:ext cx="10723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(6) </a:t>
            </a:r>
            <a:r>
              <a:rPr lang="ko-KR" altLang="en-US" sz="2400" dirty="0">
                <a:solidFill>
                  <a:schemeClr val="bg1"/>
                </a:solidFill>
              </a:rPr>
              <a:t>후진동작은 전진동작의 반대방향으로 반복 수행하면 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08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Contents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Project Contents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AA779C-01FA-4C78-838D-65576D5334AA}"/>
              </a:ext>
            </a:extLst>
          </p:cNvPr>
          <p:cNvSpPr txBox="1"/>
          <p:nvPr/>
        </p:nvSpPr>
        <p:spPr>
          <a:xfrm>
            <a:off x="236168" y="1277448"/>
            <a:ext cx="551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○ </a:t>
            </a:r>
            <a:r>
              <a:rPr lang="en-US" altLang="ko-KR" sz="3600" dirty="0">
                <a:solidFill>
                  <a:schemeClr val="bg1"/>
                </a:solidFill>
              </a:rPr>
              <a:t>4</a:t>
            </a:r>
            <a:r>
              <a:rPr lang="ko-KR" altLang="en-US" sz="3600" dirty="0" err="1">
                <a:solidFill>
                  <a:schemeClr val="bg1"/>
                </a:solidFill>
              </a:rPr>
              <a:t>족보행</a:t>
            </a:r>
            <a:r>
              <a:rPr lang="ko-KR" altLang="en-US" sz="3600" dirty="0">
                <a:solidFill>
                  <a:schemeClr val="bg1"/>
                </a:solidFill>
              </a:rPr>
              <a:t> 회전동작 구현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B703B-33BF-4387-B3C9-CE1E98EAB02E}"/>
              </a:ext>
            </a:extLst>
          </p:cNvPr>
          <p:cNvSpPr txBox="1"/>
          <p:nvPr/>
        </p:nvSpPr>
        <p:spPr>
          <a:xfrm>
            <a:off x="454115" y="4598021"/>
            <a:ext cx="11274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(1) </a:t>
            </a:r>
            <a:r>
              <a:rPr lang="ko-KR" altLang="en-US" sz="2400" dirty="0">
                <a:solidFill>
                  <a:schemeClr val="bg1"/>
                </a:solidFill>
              </a:rPr>
              <a:t>몸체의 오른쪽 뒷다리</a:t>
            </a:r>
            <a:r>
              <a:rPr lang="en-US" altLang="ko-KR" sz="2400" dirty="0">
                <a:solidFill>
                  <a:schemeClr val="bg1"/>
                </a:solidFill>
              </a:rPr>
              <a:t>(A)</a:t>
            </a:r>
            <a:r>
              <a:rPr lang="ko-KR" altLang="en-US" sz="2400" dirty="0">
                <a:solidFill>
                  <a:schemeClr val="bg1"/>
                </a:solidFill>
              </a:rPr>
              <a:t>를 앞으로 전진하고 앞다리</a:t>
            </a:r>
            <a:r>
              <a:rPr lang="en-US" altLang="ko-KR" sz="2400" dirty="0">
                <a:solidFill>
                  <a:schemeClr val="bg1"/>
                </a:solidFill>
              </a:rPr>
              <a:t>(B)</a:t>
            </a:r>
            <a:r>
              <a:rPr lang="ko-KR" altLang="en-US" sz="2400" dirty="0">
                <a:solidFill>
                  <a:schemeClr val="bg1"/>
                </a:solidFill>
              </a:rPr>
              <a:t>를 왼쪽으로 회전한다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C9DC9-060F-4DB7-8BF8-C04155330B52}"/>
              </a:ext>
            </a:extLst>
          </p:cNvPr>
          <p:cNvSpPr txBox="1"/>
          <p:nvPr/>
        </p:nvSpPr>
        <p:spPr>
          <a:xfrm>
            <a:off x="456975" y="5078074"/>
            <a:ext cx="11274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(2) </a:t>
            </a:r>
            <a:r>
              <a:rPr lang="ko-KR" altLang="en-US" sz="2400" dirty="0">
                <a:solidFill>
                  <a:schemeClr val="bg1"/>
                </a:solidFill>
              </a:rPr>
              <a:t>몸체의 왼쪽 앞다리</a:t>
            </a:r>
            <a:r>
              <a:rPr lang="en-US" altLang="ko-KR" sz="2400" dirty="0">
                <a:solidFill>
                  <a:schemeClr val="bg1"/>
                </a:solidFill>
              </a:rPr>
              <a:t>(C)</a:t>
            </a:r>
            <a:r>
              <a:rPr lang="ko-KR" altLang="en-US" sz="2400" dirty="0">
                <a:solidFill>
                  <a:schemeClr val="bg1"/>
                </a:solidFill>
              </a:rPr>
              <a:t>를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왼쪽으로 회전한다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E1232C-15E9-4E7D-9030-8327CCF21236}"/>
              </a:ext>
            </a:extLst>
          </p:cNvPr>
          <p:cNvSpPr txBox="1"/>
          <p:nvPr/>
        </p:nvSpPr>
        <p:spPr>
          <a:xfrm>
            <a:off x="454114" y="5558127"/>
            <a:ext cx="11274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(3) </a:t>
            </a:r>
            <a:r>
              <a:rPr lang="ko-KR" altLang="en-US" sz="2400" dirty="0">
                <a:solidFill>
                  <a:schemeClr val="bg1"/>
                </a:solidFill>
              </a:rPr>
              <a:t>몸체의 왼쪽 뒷다리</a:t>
            </a:r>
            <a:r>
              <a:rPr lang="en-US" altLang="ko-KR" sz="2400" dirty="0">
                <a:solidFill>
                  <a:schemeClr val="bg1"/>
                </a:solidFill>
              </a:rPr>
              <a:t>(D)</a:t>
            </a:r>
            <a:r>
              <a:rPr lang="ko-KR" altLang="en-US" sz="2400" dirty="0">
                <a:solidFill>
                  <a:schemeClr val="bg1"/>
                </a:solidFill>
              </a:rPr>
              <a:t>를 왼쪽으로 회전한다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그림 3" descr="자전거, 테이블이(가) 표시된 사진&#10;&#10;자동 생성된 설명">
            <a:extLst>
              <a:ext uri="{FF2B5EF4-FFF2-40B4-BE49-F238E27FC236}">
                <a16:creationId xmlns:a16="http://schemas.microsoft.com/office/drawing/2014/main" id="{714236B6-735F-4C7F-951F-AF07A0A46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8" y="1955021"/>
            <a:ext cx="11286160" cy="25049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4A5825-FB46-4E69-A395-3E7A5E9E95EA}"/>
              </a:ext>
            </a:extLst>
          </p:cNvPr>
          <p:cNvSpPr txBox="1"/>
          <p:nvPr/>
        </p:nvSpPr>
        <p:spPr>
          <a:xfrm>
            <a:off x="672064" y="3244334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A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953AA0-6557-4915-B9C5-3C73B49B0376}"/>
              </a:ext>
            </a:extLst>
          </p:cNvPr>
          <p:cNvSpPr txBox="1"/>
          <p:nvPr/>
        </p:nvSpPr>
        <p:spPr>
          <a:xfrm>
            <a:off x="10278874" y="3429000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A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AB6C81-CF04-4AA4-8B8D-FEC41E22753E}"/>
              </a:ext>
            </a:extLst>
          </p:cNvPr>
          <p:cNvSpPr txBox="1"/>
          <p:nvPr/>
        </p:nvSpPr>
        <p:spPr>
          <a:xfrm>
            <a:off x="7065341" y="3387601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A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942813-A341-4248-A788-21341408CFB5}"/>
              </a:ext>
            </a:extLst>
          </p:cNvPr>
          <p:cNvSpPr txBox="1"/>
          <p:nvPr/>
        </p:nvSpPr>
        <p:spPr>
          <a:xfrm>
            <a:off x="3885597" y="3283983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A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4CA3DC-7AD1-478A-B0DD-6820E8BBBF44}"/>
              </a:ext>
            </a:extLst>
          </p:cNvPr>
          <p:cNvSpPr txBox="1"/>
          <p:nvPr/>
        </p:nvSpPr>
        <p:spPr>
          <a:xfrm>
            <a:off x="672064" y="2791273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D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949A3B-5090-4A18-9C46-ABEB2F6E6723}"/>
              </a:ext>
            </a:extLst>
          </p:cNvPr>
          <p:cNvSpPr txBox="1"/>
          <p:nvPr/>
        </p:nvSpPr>
        <p:spPr>
          <a:xfrm>
            <a:off x="1382481" y="2791273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C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62AB6E-E61E-41E5-82C1-92BC100363A1}"/>
              </a:ext>
            </a:extLst>
          </p:cNvPr>
          <p:cNvSpPr txBox="1"/>
          <p:nvPr/>
        </p:nvSpPr>
        <p:spPr>
          <a:xfrm>
            <a:off x="1397093" y="3244334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B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2EED29-5FC4-4FF8-B7F5-EAE2C4D627E0}"/>
              </a:ext>
            </a:extLst>
          </p:cNvPr>
          <p:cNvSpPr txBox="1"/>
          <p:nvPr/>
        </p:nvSpPr>
        <p:spPr>
          <a:xfrm>
            <a:off x="10685645" y="2836290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B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257246-834D-438B-9CBC-5E74C4E58B15}"/>
              </a:ext>
            </a:extLst>
          </p:cNvPr>
          <p:cNvSpPr txBox="1"/>
          <p:nvPr/>
        </p:nvSpPr>
        <p:spPr>
          <a:xfrm>
            <a:off x="7552598" y="2976451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B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B6F016-1F81-46E9-98D0-68B153626A02}"/>
              </a:ext>
            </a:extLst>
          </p:cNvPr>
          <p:cNvSpPr txBox="1"/>
          <p:nvPr/>
        </p:nvSpPr>
        <p:spPr>
          <a:xfrm>
            <a:off x="4515528" y="3099317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B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35E5A6-CBA2-4ED8-913F-B5EDE37CE283}"/>
              </a:ext>
            </a:extLst>
          </p:cNvPr>
          <p:cNvSpPr txBox="1"/>
          <p:nvPr/>
        </p:nvSpPr>
        <p:spPr>
          <a:xfrm>
            <a:off x="10393093" y="2592117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C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BB6F34-8051-4B37-A713-E8BFA64150EE}"/>
              </a:ext>
            </a:extLst>
          </p:cNvPr>
          <p:cNvSpPr txBox="1"/>
          <p:nvPr/>
        </p:nvSpPr>
        <p:spPr>
          <a:xfrm>
            <a:off x="7367587" y="2635367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C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F6D8C9-252B-4670-9813-176AE701B240}"/>
              </a:ext>
            </a:extLst>
          </p:cNvPr>
          <p:cNvSpPr txBox="1"/>
          <p:nvPr/>
        </p:nvSpPr>
        <p:spPr>
          <a:xfrm>
            <a:off x="4339065" y="2699841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C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E0111-548A-4F5E-A563-8F2A66A15ECD}"/>
              </a:ext>
            </a:extLst>
          </p:cNvPr>
          <p:cNvSpPr txBox="1"/>
          <p:nvPr/>
        </p:nvSpPr>
        <p:spPr>
          <a:xfrm>
            <a:off x="9952847" y="3160605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D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7B7400-F184-4470-ADF0-97DCAF0D7C53}"/>
              </a:ext>
            </a:extLst>
          </p:cNvPr>
          <p:cNvSpPr txBox="1"/>
          <p:nvPr/>
        </p:nvSpPr>
        <p:spPr>
          <a:xfrm>
            <a:off x="6811252" y="2999220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D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92CC6D-3263-4215-8265-A861932BC649}"/>
              </a:ext>
            </a:extLst>
          </p:cNvPr>
          <p:cNvSpPr txBox="1"/>
          <p:nvPr/>
        </p:nvSpPr>
        <p:spPr>
          <a:xfrm>
            <a:off x="3694522" y="2911407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D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31356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Contents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Project Contents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AA779C-01FA-4C78-838D-65576D5334AA}"/>
              </a:ext>
            </a:extLst>
          </p:cNvPr>
          <p:cNvSpPr txBox="1"/>
          <p:nvPr/>
        </p:nvSpPr>
        <p:spPr>
          <a:xfrm>
            <a:off x="236168" y="1277448"/>
            <a:ext cx="551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○ </a:t>
            </a:r>
            <a:r>
              <a:rPr lang="en-US" altLang="ko-KR" sz="3600" dirty="0">
                <a:solidFill>
                  <a:schemeClr val="bg1"/>
                </a:solidFill>
              </a:rPr>
              <a:t>4</a:t>
            </a:r>
            <a:r>
              <a:rPr lang="ko-KR" altLang="en-US" sz="3600" dirty="0" err="1">
                <a:solidFill>
                  <a:schemeClr val="bg1"/>
                </a:solidFill>
              </a:rPr>
              <a:t>족보행</a:t>
            </a:r>
            <a:r>
              <a:rPr lang="ko-KR" altLang="en-US" sz="3600" dirty="0">
                <a:solidFill>
                  <a:schemeClr val="bg1"/>
                </a:solidFill>
              </a:rPr>
              <a:t> 회전동작 구현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B703B-33BF-4387-B3C9-CE1E98EAB02E}"/>
              </a:ext>
            </a:extLst>
          </p:cNvPr>
          <p:cNvSpPr txBox="1"/>
          <p:nvPr/>
        </p:nvSpPr>
        <p:spPr>
          <a:xfrm>
            <a:off x="452919" y="4449918"/>
            <a:ext cx="11276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(4) </a:t>
            </a:r>
            <a:r>
              <a:rPr lang="ko-KR" altLang="en-US" sz="2400" dirty="0">
                <a:solidFill>
                  <a:schemeClr val="bg1"/>
                </a:solidFill>
              </a:rPr>
              <a:t>몸체의 오른쪽 뒷다리</a:t>
            </a:r>
            <a:r>
              <a:rPr lang="en-US" altLang="ko-KR" sz="2400" dirty="0">
                <a:solidFill>
                  <a:schemeClr val="bg1"/>
                </a:solidFill>
              </a:rPr>
              <a:t>(A)</a:t>
            </a:r>
            <a:r>
              <a:rPr lang="ko-KR" altLang="en-US" sz="2400" dirty="0">
                <a:solidFill>
                  <a:schemeClr val="bg1"/>
                </a:solidFill>
              </a:rPr>
              <a:t>를 회전한다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C9DC9-060F-4DB7-8BF8-C04155330B52}"/>
              </a:ext>
            </a:extLst>
          </p:cNvPr>
          <p:cNvSpPr txBox="1"/>
          <p:nvPr/>
        </p:nvSpPr>
        <p:spPr>
          <a:xfrm>
            <a:off x="452919" y="4933435"/>
            <a:ext cx="11286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(5) </a:t>
            </a:r>
            <a:r>
              <a:rPr lang="ko-KR" altLang="en-US" sz="2400" dirty="0">
                <a:solidFill>
                  <a:schemeClr val="bg1"/>
                </a:solidFill>
              </a:rPr>
              <a:t>회전할 때 움직이는 다리를 제외하고는 항상 같은 외접원을 가진 삼각형 위에 다리가 놓이도록 움직인다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E1232C-15E9-4E7D-9030-8327CCF21236}"/>
              </a:ext>
            </a:extLst>
          </p:cNvPr>
          <p:cNvSpPr txBox="1"/>
          <p:nvPr/>
        </p:nvSpPr>
        <p:spPr>
          <a:xfrm>
            <a:off x="440283" y="5681786"/>
            <a:ext cx="11276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(6) (1)</a:t>
            </a:r>
            <a:r>
              <a:rPr lang="ko-KR" altLang="en-US" sz="2400" dirty="0">
                <a:solidFill>
                  <a:schemeClr val="bg1"/>
                </a:solidFill>
              </a:rPr>
              <a:t>로 다시 돌아가서 반복 수행한다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en-US" sz="2400" dirty="0">
                <a:solidFill>
                  <a:schemeClr val="bg1"/>
                </a:solidFill>
              </a:rPr>
              <a:t>오른쪽 회전은 반대방향으로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반복 수행하면 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r>
              <a:rPr lang="ko-KR" altLang="en-US" sz="2400" dirty="0">
                <a:solidFill>
                  <a:schemeClr val="bg1"/>
                </a:solidFill>
              </a:rPr>
              <a:t>  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그림 3" descr="자전거, 테이블이(가) 표시된 사진&#10;&#10;자동 생성된 설명">
            <a:extLst>
              <a:ext uri="{FF2B5EF4-FFF2-40B4-BE49-F238E27FC236}">
                <a16:creationId xmlns:a16="http://schemas.microsoft.com/office/drawing/2014/main" id="{714236B6-735F-4C7F-951F-AF07A0A46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8" y="1955021"/>
            <a:ext cx="11286160" cy="25049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4A5825-FB46-4E69-A395-3E7A5E9E95EA}"/>
              </a:ext>
            </a:extLst>
          </p:cNvPr>
          <p:cNvSpPr txBox="1"/>
          <p:nvPr/>
        </p:nvSpPr>
        <p:spPr>
          <a:xfrm>
            <a:off x="672064" y="3244334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A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953AA0-6557-4915-B9C5-3C73B49B0376}"/>
              </a:ext>
            </a:extLst>
          </p:cNvPr>
          <p:cNvSpPr txBox="1"/>
          <p:nvPr/>
        </p:nvSpPr>
        <p:spPr>
          <a:xfrm>
            <a:off x="10278874" y="3429000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A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AB6C81-CF04-4AA4-8B8D-FEC41E22753E}"/>
              </a:ext>
            </a:extLst>
          </p:cNvPr>
          <p:cNvSpPr txBox="1"/>
          <p:nvPr/>
        </p:nvSpPr>
        <p:spPr>
          <a:xfrm>
            <a:off x="7065341" y="3387601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A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942813-A341-4248-A788-21341408CFB5}"/>
              </a:ext>
            </a:extLst>
          </p:cNvPr>
          <p:cNvSpPr txBox="1"/>
          <p:nvPr/>
        </p:nvSpPr>
        <p:spPr>
          <a:xfrm>
            <a:off x="3885597" y="3283983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A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4CA3DC-7AD1-478A-B0DD-6820E8BBBF44}"/>
              </a:ext>
            </a:extLst>
          </p:cNvPr>
          <p:cNvSpPr txBox="1"/>
          <p:nvPr/>
        </p:nvSpPr>
        <p:spPr>
          <a:xfrm>
            <a:off x="672064" y="2791273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D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949A3B-5090-4A18-9C46-ABEB2F6E6723}"/>
              </a:ext>
            </a:extLst>
          </p:cNvPr>
          <p:cNvSpPr txBox="1"/>
          <p:nvPr/>
        </p:nvSpPr>
        <p:spPr>
          <a:xfrm>
            <a:off x="1382481" y="2791273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C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62AB6E-E61E-41E5-82C1-92BC100363A1}"/>
              </a:ext>
            </a:extLst>
          </p:cNvPr>
          <p:cNvSpPr txBox="1"/>
          <p:nvPr/>
        </p:nvSpPr>
        <p:spPr>
          <a:xfrm>
            <a:off x="1397093" y="3244334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B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2EED29-5FC4-4FF8-B7F5-EAE2C4D627E0}"/>
              </a:ext>
            </a:extLst>
          </p:cNvPr>
          <p:cNvSpPr txBox="1"/>
          <p:nvPr/>
        </p:nvSpPr>
        <p:spPr>
          <a:xfrm>
            <a:off x="10685645" y="2836290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B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257246-834D-438B-9CBC-5E74C4E58B15}"/>
              </a:ext>
            </a:extLst>
          </p:cNvPr>
          <p:cNvSpPr txBox="1"/>
          <p:nvPr/>
        </p:nvSpPr>
        <p:spPr>
          <a:xfrm>
            <a:off x="7552598" y="2976451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B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B6F016-1F81-46E9-98D0-68B153626A02}"/>
              </a:ext>
            </a:extLst>
          </p:cNvPr>
          <p:cNvSpPr txBox="1"/>
          <p:nvPr/>
        </p:nvSpPr>
        <p:spPr>
          <a:xfrm>
            <a:off x="4515528" y="3099317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B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35E5A6-CBA2-4ED8-913F-B5EDE37CE283}"/>
              </a:ext>
            </a:extLst>
          </p:cNvPr>
          <p:cNvSpPr txBox="1"/>
          <p:nvPr/>
        </p:nvSpPr>
        <p:spPr>
          <a:xfrm>
            <a:off x="10393093" y="2592117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C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BB6F34-8051-4B37-A713-E8BFA64150EE}"/>
              </a:ext>
            </a:extLst>
          </p:cNvPr>
          <p:cNvSpPr txBox="1"/>
          <p:nvPr/>
        </p:nvSpPr>
        <p:spPr>
          <a:xfrm>
            <a:off x="7367587" y="2635367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C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F6D8C9-252B-4670-9813-176AE701B240}"/>
              </a:ext>
            </a:extLst>
          </p:cNvPr>
          <p:cNvSpPr txBox="1"/>
          <p:nvPr/>
        </p:nvSpPr>
        <p:spPr>
          <a:xfrm>
            <a:off x="4339065" y="2699841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C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E0111-548A-4F5E-A563-8F2A66A15ECD}"/>
              </a:ext>
            </a:extLst>
          </p:cNvPr>
          <p:cNvSpPr txBox="1"/>
          <p:nvPr/>
        </p:nvSpPr>
        <p:spPr>
          <a:xfrm>
            <a:off x="9952847" y="3160605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D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7B7400-F184-4470-ADF0-97DCAF0D7C53}"/>
              </a:ext>
            </a:extLst>
          </p:cNvPr>
          <p:cNvSpPr txBox="1"/>
          <p:nvPr/>
        </p:nvSpPr>
        <p:spPr>
          <a:xfrm>
            <a:off x="6811252" y="2999220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D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92CC6D-3263-4215-8265-A861932BC649}"/>
              </a:ext>
            </a:extLst>
          </p:cNvPr>
          <p:cNvSpPr txBox="1"/>
          <p:nvPr/>
        </p:nvSpPr>
        <p:spPr>
          <a:xfrm>
            <a:off x="3694522" y="2911407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D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23082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Contents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Project Contents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7303FA-EC00-496D-A469-AF7AF9F8FA88}"/>
              </a:ext>
            </a:extLst>
          </p:cNvPr>
          <p:cNvSpPr txBox="1"/>
          <p:nvPr/>
        </p:nvSpPr>
        <p:spPr>
          <a:xfrm>
            <a:off x="784558" y="1459868"/>
            <a:ext cx="5330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○ 적외선 </a:t>
            </a:r>
            <a:r>
              <a:rPr lang="ko-KR" altLang="en-US" sz="3600" dirty="0" err="1">
                <a:solidFill>
                  <a:schemeClr val="bg1"/>
                </a:solidFill>
              </a:rPr>
              <a:t>송광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Diode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4D0FF-2D4C-42D3-A8EF-5F8D42B52FD2}"/>
              </a:ext>
            </a:extLst>
          </p:cNvPr>
          <p:cNvSpPr txBox="1"/>
          <p:nvPr/>
        </p:nvSpPr>
        <p:spPr>
          <a:xfrm>
            <a:off x="4546932" y="2299789"/>
            <a:ext cx="7772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*</a:t>
            </a:r>
            <a:r>
              <a:rPr lang="ko-KR" altLang="en-US" sz="2800" dirty="0">
                <a:solidFill>
                  <a:schemeClr val="bg1"/>
                </a:solidFill>
              </a:rPr>
              <a:t>이름</a:t>
            </a:r>
            <a:r>
              <a:rPr lang="en-US" altLang="ko-KR" sz="2800" dirty="0">
                <a:solidFill>
                  <a:schemeClr val="bg1"/>
                </a:solidFill>
              </a:rPr>
              <a:t>:SI5312-H (IRED)</a:t>
            </a: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1) </a:t>
            </a:r>
            <a:r>
              <a:rPr lang="ko-KR" altLang="en-US" sz="2800" dirty="0">
                <a:solidFill>
                  <a:schemeClr val="bg1"/>
                </a:solidFill>
              </a:rPr>
              <a:t>동작 전압 </a:t>
            </a:r>
            <a:r>
              <a:rPr lang="en-US" altLang="ko-KR" sz="2800" dirty="0">
                <a:solidFill>
                  <a:schemeClr val="bg1"/>
                </a:solidFill>
              </a:rPr>
              <a:t>: 1.3V ~ 1.5V</a:t>
            </a: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2)</a:t>
            </a:r>
            <a:r>
              <a:rPr lang="ko-KR" altLang="en-US" sz="2800" dirty="0">
                <a:solidFill>
                  <a:schemeClr val="bg1"/>
                </a:solidFill>
              </a:rPr>
              <a:t>중앙 파장 </a:t>
            </a:r>
            <a:r>
              <a:rPr lang="en-US" altLang="ko-KR" sz="2800" dirty="0">
                <a:solidFill>
                  <a:schemeClr val="bg1"/>
                </a:solidFill>
              </a:rPr>
              <a:t>: 950nm, </a:t>
            </a:r>
            <a:r>
              <a:rPr lang="ko-KR" altLang="en-US" sz="2800" dirty="0">
                <a:solidFill>
                  <a:schemeClr val="bg1"/>
                </a:solidFill>
              </a:rPr>
              <a:t>대역폭 </a:t>
            </a:r>
            <a:r>
              <a:rPr lang="en-US" altLang="ko-KR" sz="2800" dirty="0">
                <a:solidFill>
                  <a:schemeClr val="bg1"/>
                </a:solidFill>
              </a:rPr>
              <a:t>: 50nm</a:t>
            </a: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3) Duty Ratio : 1/16, Pulse Width : 0.1ms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4A37D6F-2D10-4F19-8127-DC5CE2480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" y="2418968"/>
            <a:ext cx="3762374" cy="342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89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Contents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Project Contents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7303FA-EC00-496D-A469-AF7AF9F8FA88}"/>
              </a:ext>
            </a:extLst>
          </p:cNvPr>
          <p:cNvSpPr txBox="1"/>
          <p:nvPr/>
        </p:nvSpPr>
        <p:spPr>
          <a:xfrm>
            <a:off x="791753" y="1460004"/>
            <a:ext cx="5330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○ 적외선 수광</a:t>
            </a:r>
            <a:r>
              <a:rPr lang="en-US" altLang="ko-KR" sz="3600" dirty="0">
                <a:solidFill>
                  <a:schemeClr val="bg1"/>
                </a:solidFill>
              </a:rPr>
              <a:t> Module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4D0FF-2D4C-42D3-A8EF-5F8D42B52FD2}"/>
              </a:ext>
            </a:extLst>
          </p:cNvPr>
          <p:cNvSpPr txBox="1"/>
          <p:nvPr/>
        </p:nvSpPr>
        <p:spPr>
          <a:xfrm>
            <a:off x="4525003" y="2189723"/>
            <a:ext cx="7772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*</a:t>
            </a:r>
            <a:r>
              <a:rPr lang="ko-KR" altLang="en-US" sz="2800" dirty="0">
                <a:solidFill>
                  <a:schemeClr val="bg1"/>
                </a:solidFill>
              </a:rPr>
              <a:t>이름</a:t>
            </a:r>
            <a:r>
              <a:rPr lang="en-US" altLang="ko-KR" sz="2800" dirty="0">
                <a:solidFill>
                  <a:schemeClr val="bg1"/>
                </a:solidFill>
              </a:rPr>
              <a:t>:KSM-603LM</a:t>
            </a: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*</a:t>
            </a:r>
            <a:r>
              <a:rPr lang="ko-KR" altLang="en-US" sz="2800" dirty="0">
                <a:solidFill>
                  <a:schemeClr val="bg1"/>
                </a:solidFill>
              </a:rPr>
              <a:t>주요 성능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1) </a:t>
            </a:r>
            <a:r>
              <a:rPr lang="ko-KR" altLang="en-US" sz="2800" dirty="0">
                <a:solidFill>
                  <a:schemeClr val="bg1"/>
                </a:solidFill>
              </a:rPr>
              <a:t>동작 전압 </a:t>
            </a:r>
            <a:r>
              <a:rPr lang="en-US" altLang="ko-KR" sz="2800" dirty="0">
                <a:solidFill>
                  <a:schemeClr val="bg1"/>
                </a:solidFill>
              </a:rPr>
              <a:t>: 4.5V~5.5V,5V</a:t>
            </a:r>
            <a:r>
              <a:rPr lang="ko-KR" altLang="en-US" sz="2800" dirty="0">
                <a:solidFill>
                  <a:schemeClr val="bg1"/>
                </a:solidFill>
              </a:rPr>
              <a:t> 사용 가능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2)BPF Center Frequency : 37.9kHz</a:t>
            </a: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3) </a:t>
            </a:r>
            <a:r>
              <a:rPr lang="ko-KR" altLang="en-US" sz="2800" dirty="0">
                <a:solidFill>
                  <a:schemeClr val="bg1"/>
                </a:solidFill>
              </a:rPr>
              <a:t>출력 </a:t>
            </a:r>
            <a:r>
              <a:rPr lang="en-US" altLang="ko-KR" sz="2800" dirty="0">
                <a:solidFill>
                  <a:schemeClr val="bg1"/>
                </a:solidFill>
              </a:rPr>
              <a:t>Pulse Width : Min 500</a:t>
            </a:r>
            <a:r>
              <a:rPr lang="el-GR" altLang="ko-KR" sz="2800" dirty="0">
                <a:solidFill>
                  <a:schemeClr val="bg1"/>
                </a:solidFill>
              </a:rPr>
              <a:t>μ</a:t>
            </a:r>
            <a:r>
              <a:rPr lang="en-US" altLang="ko-KR" sz="2800" dirty="0">
                <a:solidFill>
                  <a:schemeClr val="bg1"/>
                </a:solidFill>
              </a:rPr>
              <a:t>s avg 600</a:t>
            </a:r>
            <a:r>
              <a:rPr lang="el-GR" altLang="ko-KR" sz="2800" dirty="0">
                <a:solidFill>
                  <a:schemeClr val="bg1"/>
                </a:solidFill>
              </a:rPr>
              <a:t>μ</a:t>
            </a:r>
            <a:r>
              <a:rPr lang="en-US" altLang="ko-KR" sz="2800" dirty="0">
                <a:solidFill>
                  <a:schemeClr val="bg1"/>
                </a:solidFill>
              </a:rPr>
              <a:t>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2A2986-E8D8-4461-9BE5-153B09F67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53" y="2304496"/>
            <a:ext cx="3733250" cy="373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78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Contents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Project Contents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FA086B4-360A-4861-9039-E12A2C120BC1}"/>
              </a:ext>
            </a:extLst>
          </p:cNvPr>
          <p:cNvSpPr txBox="1"/>
          <p:nvPr/>
        </p:nvSpPr>
        <p:spPr>
          <a:xfrm>
            <a:off x="350511" y="1865901"/>
            <a:ext cx="346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</a:rPr>
              <a:t>○ 적외선 통신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CCA861-5260-409E-BBF4-A28EB3090CF3}"/>
              </a:ext>
            </a:extLst>
          </p:cNvPr>
          <p:cNvSpPr txBox="1"/>
          <p:nvPr/>
        </p:nvSpPr>
        <p:spPr>
          <a:xfrm>
            <a:off x="499354" y="2630669"/>
            <a:ext cx="11404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• </a:t>
            </a:r>
            <a:r>
              <a:rPr lang="ko-KR" altLang="en-US" sz="2800" dirty="0">
                <a:solidFill>
                  <a:schemeClr val="bg1"/>
                </a:solidFill>
              </a:rPr>
              <a:t>적외선은 </a:t>
            </a:r>
            <a:r>
              <a:rPr lang="en-US" altLang="ko-KR" sz="2800" dirty="0">
                <a:solidFill>
                  <a:schemeClr val="bg1"/>
                </a:solidFill>
              </a:rPr>
              <a:t>IRED</a:t>
            </a:r>
            <a:r>
              <a:rPr lang="ko-KR" altLang="en-US" sz="2800" dirty="0">
                <a:solidFill>
                  <a:schemeClr val="bg1"/>
                </a:solidFill>
              </a:rPr>
              <a:t>에서만 발산되는 것이 아니라 다른 빛에서도 함께 섞여서 발산되기 때문에 잡음을 제거할 필요성이 있다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3C7FAA-3FA3-40F7-AD50-EA8B5CADFDB0}"/>
              </a:ext>
            </a:extLst>
          </p:cNvPr>
          <p:cNvSpPr txBox="1"/>
          <p:nvPr/>
        </p:nvSpPr>
        <p:spPr>
          <a:xfrm>
            <a:off x="507877" y="3674969"/>
            <a:ext cx="11404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• </a:t>
            </a:r>
            <a:r>
              <a:rPr lang="ko-KR" altLang="en-US" sz="2800" dirty="0">
                <a:solidFill>
                  <a:schemeClr val="bg1"/>
                </a:solidFill>
              </a:rPr>
              <a:t>따라서 데이터를 송신할 때 특정 주파수를 갖는 </a:t>
            </a:r>
            <a:r>
              <a:rPr lang="en-US" altLang="ko-KR" sz="2800" dirty="0">
                <a:solidFill>
                  <a:schemeClr val="bg1"/>
                </a:solidFill>
              </a:rPr>
              <a:t>Module Carrier</a:t>
            </a:r>
            <a:r>
              <a:rPr lang="ko-KR" altLang="en-US" sz="2800" dirty="0">
                <a:solidFill>
                  <a:schemeClr val="bg1"/>
                </a:solidFill>
              </a:rPr>
              <a:t>에 실어서 송신한다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4CFF4C-B750-4B61-AFA8-3C4E4C491B18}"/>
              </a:ext>
            </a:extLst>
          </p:cNvPr>
          <p:cNvSpPr txBox="1"/>
          <p:nvPr/>
        </p:nvSpPr>
        <p:spPr>
          <a:xfrm>
            <a:off x="516400" y="4719269"/>
            <a:ext cx="11404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• KSM-603LM Module</a:t>
            </a:r>
            <a:r>
              <a:rPr lang="ko-KR" altLang="en-US" sz="2800" dirty="0">
                <a:solidFill>
                  <a:schemeClr val="bg1"/>
                </a:solidFill>
              </a:rPr>
              <a:t>을 사용하면 그 신호를 본래 신호로 되돌려서 수신할 수 있다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5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006BC2B-ACE9-42DC-B06B-5265728BDB1B}"/>
              </a:ext>
            </a:extLst>
          </p:cNvPr>
          <p:cNvSpPr/>
          <p:nvPr/>
        </p:nvSpPr>
        <p:spPr>
          <a:xfrm>
            <a:off x="592054" y="401052"/>
            <a:ext cx="2743199" cy="571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20156-ACF7-4985-BE89-6709A38A3A9C}"/>
              </a:ext>
            </a:extLst>
          </p:cNvPr>
          <p:cNvSpPr txBox="1"/>
          <p:nvPr/>
        </p:nvSpPr>
        <p:spPr>
          <a:xfrm>
            <a:off x="592054" y="458202"/>
            <a:ext cx="3190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CONTENTS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134EC42-A341-4FA0-AC07-ADDE26EF6656}"/>
              </a:ext>
            </a:extLst>
          </p:cNvPr>
          <p:cNvCxnSpPr>
            <a:cxnSpLocks/>
            <a:stCxn id="10" idx="4"/>
            <a:endCxn id="13" idx="4"/>
          </p:cNvCxnSpPr>
          <p:nvPr/>
        </p:nvCxnSpPr>
        <p:spPr>
          <a:xfrm>
            <a:off x="5056759" y="1720766"/>
            <a:ext cx="0" cy="44130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791B8C38-20B5-4818-AE91-C536BAF74437}"/>
              </a:ext>
            </a:extLst>
          </p:cNvPr>
          <p:cNvSpPr/>
          <p:nvPr/>
        </p:nvSpPr>
        <p:spPr>
          <a:xfrm>
            <a:off x="4932936" y="1451030"/>
            <a:ext cx="247646" cy="269736"/>
          </a:xfrm>
          <a:prstGeom prst="ellipse">
            <a:avLst/>
          </a:prstGeom>
          <a:solidFill>
            <a:schemeClr val="tx2">
              <a:lumMod val="50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642A10B-79FB-4BC3-84A1-3257EF7A5382}"/>
              </a:ext>
            </a:extLst>
          </p:cNvPr>
          <p:cNvSpPr/>
          <p:nvPr/>
        </p:nvSpPr>
        <p:spPr>
          <a:xfrm>
            <a:off x="4932936" y="2907757"/>
            <a:ext cx="247646" cy="269736"/>
          </a:xfrm>
          <a:prstGeom prst="ellipse">
            <a:avLst/>
          </a:prstGeom>
          <a:solidFill>
            <a:schemeClr val="tx2">
              <a:lumMod val="50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447446E-F023-4B37-8322-22A96CFADEF9}"/>
              </a:ext>
            </a:extLst>
          </p:cNvPr>
          <p:cNvSpPr/>
          <p:nvPr/>
        </p:nvSpPr>
        <p:spPr>
          <a:xfrm>
            <a:off x="4923411" y="5252049"/>
            <a:ext cx="247646" cy="269736"/>
          </a:xfrm>
          <a:prstGeom prst="ellipse">
            <a:avLst/>
          </a:prstGeom>
          <a:solidFill>
            <a:schemeClr val="tx2">
              <a:lumMod val="50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DD6044C-BD47-4B7A-BA32-A1531F9F5767}"/>
              </a:ext>
            </a:extLst>
          </p:cNvPr>
          <p:cNvSpPr/>
          <p:nvPr/>
        </p:nvSpPr>
        <p:spPr>
          <a:xfrm>
            <a:off x="4932936" y="5864109"/>
            <a:ext cx="247646" cy="269736"/>
          </a:xfrm>
          <a:prstGeom prst="ellipse">
            <a:avLst/>
          </a:prstGeom>
          <a:solidFill>
            <a:schemeClr val="tx2">
              <a:lumMod val="50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76107-4317-453C-9E1A-636AD1C17302}"/>
              </a:ext>
            </a:extLst>
          </p:cNvPr>
          <p:cNvSpPr txBox="1"/>
          <p:nvPr/>
        </p:nvSpPr>
        <p:spPr>
          <a:xfrm>
            <a:off x="5409187" y="1357387"/>
            <a:ext cx="461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Project Introduction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49D38C-28BD-4821-B1F7-1CB29BD2784D}"/>
              </a:ext>
            </a:extLst>
          </p:cNvPr>
          <p:cNvSpPr txBox="1"/>
          <p:nvPr/>
        </p:nvSpPr>
        <p:spPr>
          <a:xfrm>
            <a:off x="6175948" y="1727080"/>
            <a:ext cx="461962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- Motive for Selection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- Development Goals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29E704-CE25-4270-89CB-E74F96D68581}"/>
              </a:ext>
            </a:extLst>
          </p:cNvPr>
          <p:cNvSpPr txBox="1"/>
          <p:nvPr/>
        </p:nvSpPr>
        <p:spPr>
          <a:xfrm>
            <a:off x="5409186" y="2816409"/>
            <a:ext cx="461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Project Contents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48D0A-5BDE-4D8E-BB2D-68437055C419}"/>
              </a:ext>
            </a:extLst>
          </p:cNvPr>
          <p:cNvSpPr txBox="1"/>
          <p:nvPr/>
        </p:nvSpPr>
        <p:spPr>
          <a:xfrm>
            <a:off x="5409185" y="5120514"/>
            <a:ext cx="461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Project Schedule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08FE6F-6E63-440B-9459-4FAA73B7F474}"/>
              </a:ext>
            </a:extLst>
          </p:cNvPr>
          <p:cNvSpPr txBox="1"/>
          <p:nvPr/>
        </p:nvSpPr>
        <p:spPr>
          <a:xfrm>
            <a:off x="5409185" y="5753661"/>
            <a:ext cx="461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Q &amp; 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FE8E88-0460-43DE-ABE1-056597DE1DE3}"/>
              </a:ext>
            </a:extLst>
          </p:cNvPr>
          <p:cNvSpPr txBox="1"/>
          <p:nvPr/>
        </p:nvSpPr>
        <p:spPr>
          <a:xfrm>
            <a:off x="6175948" y="3177493"/>
            <a:ext cx="4619623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- Hardware Architecture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- System Architecture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- Project Contents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- Project Scenarios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4519F01-D105-4018-A4E1-B3F41B52EE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40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Contents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Project Contents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FA086B4-360A-4861-9039-E12A2C120BC1}"/>
              </a:ext>
            </a:extLst>
          </p:cNvPr>
          <p:cNvSpPr txBox="1"/>
          <p:nvPr/>
        </p:nvSpPr>
        <p:spPr>
          <a:xfrm>
            <a:off x="353614" y="1881723"/>
            <a:ext cx="346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○ 적외선 통신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CCA861-5260-409E-BBF4-A28EB3090CF3}"/>
              </a:ext>
            </a:extLst>
          </p:cNvPr>
          <p:cNvSpPr txBox="1"/>
          <p:nvPr/>
        </p:nvSpPr>
        <p:spPr>
          <a:xfrm>
            <a:off x="502457" y="2820201"/>
            <a:ext cx="11404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• </a:t>
            </a:r>
            <a:r>
              <a:rPr lang="ko-KR" altLang="en-US" sz="2800" dirty="0">
                <a:solidFill>
                  <a:schemeClr val="bg1"/>
                </a:solidFill>
              </a:rPr>
              <a:t>적외선 통신에서 </a:t>
            </a:r>
            <a:r>
              <a:rPr lang="en-US" altLang="ko-KR" sz="2800" dirty="0">
                <a:solidFill>
                  <a:schemeClr val="bg1"/>
                </a:solidFill>
              </a:rPr>
              <a:t>IRED</a:t>
            </a:r>
            <a:r>
              <a:rPr lang="ko-KR" altLang="en-US" sz="2800" dirty="0">
                <a:solidFill>
                  <a:schemeClr val="bg1"/>
                </a:solidFill>
              </a:rPr>
              <a:t>를 통해 </a:t>
            </a:r>
            <a:r>
              <a:rPr lang="en-US" altLang="ko-KR" sz="2800" dirty="0">
                <a:solidFill>
                  <a:schemeClr val="bg1"/>
                </a:solidFill>
              </a:rPr>
              <a:t>Carrier</a:t>
            </a:r>
            <a:r>
              <a:rPr lang="ko-KR" altLang="en-US" sz="2800" dirty="0">
                <a:solidFill>
                  <a:schemeClr val="bg1"/>
                </a:solidFill>
              </a:rPr>
              <a:t>가 출력되고 있는 상태를 </a:t>
            </a:r>
            <a:r>
              <a:rPr lang="en-US" altLang="ko-KR" sz="2800" dirty="0">
                <a:solidFill>
                  <a:schemeClr val="bg1"/>
                </a:solidFill>
              </a:rPr>
              <a:t>Mark(</a:t>
            </a:r>
            <a:r>
              <a:rPr lang="ko-KR" altLang="en-US" sz="2800" dirty="0">
                <a:solidFill>
                  <a:schemeClr val="bg1"/>
                </a:solidFill>
              </a:rPr>
              <a:t>혹은 </a:t>
            </a:r>
            <a:r>
              <a:rPr lang="en-US" altLang="ko-KR" sz="2800" dirty="0">
                <a:solidFill>
                  <a:schemeClr val="bg1"/>
                </a:solidFill>
              </a:rPr>
              <a:t>Burst), </a:t>
            </a:r>
            <a:r>
              <a:rPr lang="ko-KR" altLang="en-US" sz="2800" dirty="0" err="1">
                <a:solidFill>
                  <a:schemeClr val="bg1"/>
                </a:solidFill>
              </a:rPr>
              <a:t>꺼져있는</a:t>
            </a:r>
            <a:r>
              <a:rPr lang="ko-KR" altLang="en-US" sz="2800" dirty="0">
                <a:solidFill>
                  <a:schemeClr val="bg1"/>
                </a:solidFill>
              </a:rPr>
              <a:t> 상태를 </a:t>
            </a:r>
            <a:r>
              <a:rPr lang="en-US" altLang="ko-KR" sz="2800" dirty="0">
                <a:solidFill>
                  <a:schemeClr val="bg1"/>
                </a:solidFill>
              </a:rPr>
              <a:t>Space</a:t>
            </a:r>
            <a:r>
              <a:rPr lang="ko-KR" altLang="en-US" sz="2800" dirty="0">
                <a:solidFill>
                  <a:schemeClr val="bg1"/>
                </a:solidFill>
              </a:rPr>
              <a:t>라고 한다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3C7FAA-3FA3-40F7-AD50-EA8B5CADFDB0}"/>
              </a:ext>
            </a:extLst>
          </p:cNvPr>
          <p:cNvSpPr txBox="1"/>
          <p:nvPr/>
        </p:nvSpPr>
        <p:spPr>
          <a:xfrm>
            <a:off x="510980" y="3864501"/>
            <a:ext cx="11404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• </a:t>
            </a:r>
            <a:r>
              <a:rPr lang="ko-KR" altLang="en-US" sz="2800" dirty="0">
                <a:solidFill>
                  <a:schemeClr val="bg1"/>
                </a:solidFill>
              </a:rPr>
              <a:t>적외선 통신의 </a:t>
            </a:r>
            <a:r>
              <a:rPr lang="en-US" altLang="ko-KR" sz="2800" dirty="0">
                <a:solidFill>
                  <a:schemeClr val="bg1"/>
                </a:solidFill>
              </a:rPr>
              <a:t>Data Frame</a:t>
            </a:r>
            <a:r>
              <a:rPr lang="ko-KR" altLang="en-US" sz="2800" dirty="0">
                <a:solidFill>
                  <a:schemeClr val="bg1"/>
                </a:solidFill>
              </a:rPr>
              <a:t>은 이 </a:t>
            </a:r>
            <a:r>
              <a:rPr lang="en-US" altLang="ko-KR" sz="2800" dirty="0">
                <a:solidFill>
                  <a:schemeClr val="bg1"/>
                </a:solidFill>
              </a:rPr>
              <a:t>Mark</a:t>
            </a:r>
            <a:r>
              <a:rPr lang="ko-KR" altLang="en-US" sz="2800" dirty="0">
                <a:solidFill>
                  <a:schemeClr val="bg1"/>
                </a:solidFill>
              </a:rPr>
              <a:t>와 </a:t>
            </a:r>
            <a:r>
              <a:rPr lang="en-US" altLang="ko-KR" sz="2800" dirty="0">
                <a:solidFill>
                  <a:schemeClr val="bg1"/>
                </a:solidFill>
              </a:rPr>
              <a:t>Space</a:t>
            </a:r>
            <a:r>
              <a:rPr lang="ko-KR" altLang="en-US" sz="2800" dirty="0">
                <a:solidFill>
                  <a:schemeClr val="bg1"/>
                </a:solidFill>
              </a:rPr>
              <a:t>의 교대로 이루어지며 시작과 끝은 항상 </a:t>
            </a:r>
            <a:r>
              <a:rPr lang="en-US" altLang="ko-KR" sz="2800" dirty="0">
                <a:solidFill>
                  <a:schemeClr val="bg1"/>
                </a:solidFill>
              </a:rPr>
              <a:t>Mark</a:t>
            </a:r>
            <a:r>
              <a:rPr lang="ko-KR" altLang="en-US" sz="2800" dirty="0">
                <a:solidFill>
                  <a:schemeClr val="bg1"/>
                </a:solidFill>
              </a:rPr>
              <a:t>가 된다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713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Contents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Project Contents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graphicFrame>
        <p:nvGraphicFramePr>
          <p:cNvPr id="3" name="표 10">
            <a:extLst>
              <a:ext uri="{FF2B5EF4-FFF2-40B4-BE49-F238E27FC236}">
                <a16:creationId xmlns:a16="http://schemas.microsoft.com/office/drawing/2014/main" id="{B6DD7335-1E56-4877-A407-BDBE3EF3C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088089"/>
              </p:ext>
            </p:extLst>
          </p:nvPr>
        </p:nvGraphicFramePr>
        <p:xfrm>
          <a:off x="2192251" y="3865929"/>
          <a:ext cx="779797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139">
                  <a:extLst>
                    <a:ext uri="{9D8B030D-6E8A-4147-A177-3AD203B41FA5}">
                      <a16:colId xmlns:a16="http://schemas.microsoft.com/office/drawing/2014/main" val="1159969400"/>
                    </a:ext>
                  </a:extLst>
                </a:gridCol>
                <a:gridCol w="2117557">
                  <a:extLst>
                    <a:ext uri="{9D8B030D-6E8A-4147-A177-3AD203B41FA5}">
                      <a16:colId xmlns:a16="http://schemas.microsoft.com/office/drawing/2014/main" val="1719339289"/>
                    </a:ext>
                  </a:extLst>
                </a:gridCol>
                <a:gridCol w="1122948">
                  <a:extLst>
                    <a:ext uri="{9D8B030D-6E8A-4147-A177-3AD203B41FA5}">
                      <a16:colId xmlns:a16="http://schemas.microsoft.com/office/drawing/2014/main" val="2681726447"/>
                    </a:ext>
                  </a:extLst>
                </a:gridCol>
                <a:gridCol w="1443789">
                  <a:extLst>
                    <a:ext uri="{9D8B030D-6E8A-4147-A177-3AD203B41FA5}">
                      <a16:colId xmlns:a16="http://schemas.microsoft.com/office/drawing/2014/main" val="634801314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565480208"/>
                    </a:ext>
                  </a:extLst>
                </a:gridCol>
              </a:tblGrid>
              <a:tr h="179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Header Mark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Header Space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Bit Mark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Zero Space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One Space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01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ex) 8000</a:t>
                      </a:r>
                      <a:r>
                        <a:rPr lang="el-GR" altLang="ko-KR" sz="180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ko-KR" sz="18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4000</a:t>
                      </a:r>
                      <a:r>
                        <a:rPr lang="el-GR" altLang="ko-KR" sz="1800" dirty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600</a:t>
                      </a:r>
                      <a:r>
                        <a:rPr lang="el-GR" altLang="ko-KR" sz="1800" dirty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550</a:t>
                      </a:r>
                      <a:r>
                        <a:rPr lang="el-GR" altLang="ko-KR" sz="1800" dirty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1600</a:t>
                      </a:r>
                      <a:r>
                        <a:rPr lang="el-GR" altLang="ko-KR" sz="1800" dirty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1851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D82B5EA-8A51-4AD6-97B4-A51A19FC8C15}"/>
              </a:ext>
            </a:extLst>
          </p:cNvPr>
          <p:cNvSpPr txBox="1"/>
          <p:nvPr/>
        </p:nvSpPr>
        <p:spPr>
          <a:xfrm>
            <a:off x="236168" y="1988315"/>
            <a:ext cx="11803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• </a:t>
            </a:r>
            <a:r>
              <a:rPr lang="ko-KR" altLang="en-US" sz="2800" dirty="0">
                <a:solidFill>
                  <a:schemeClr val="bg1"/>
                </a:solidFill>
              </a:rPr>
              <a:t>다음은 적외선 통신 </a:t>
            </a:r>
            <a:r>
              <a:rPr lang="en-US" altLang="ko-KR" sz="2800" dirty="0">
                <a:solidFill>
                  <a:schemeClr val="bg1"/>
                </a:solidFill>
              </a:rPr>
              <a:t>Data Frame</a:t>
            </a:r>
            <a:r>
              <a:rPr lang="ko-KR" altLang="en-US" sz="2800" dirty="0">
                <a:solidFill>
                  <a:schemeClr val="bg1"/>
                </a:solidFill>
              </a:rPr>
              <a:t>의 예시이다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0F5421-6D7D-40DE-A0A3-E65744DDD326}"/>
              </a:ext>
            </a:extLst>
          </p:cNvPr>
          <p:cNvSpPr txBox="1"/>
          <p:nvPr/>
        </p:nvSpPr>
        <p:spPr>
          <a:xfrm>
            <a:off x="236167" y="1231361"/>
            <a:ext cx="353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</a:rPr>
              <a:t>○ 적외선 통신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0128A-B823-4C36-9C3E-80BE6991BE21}"/>
              </a:ext>
            </a:extLst>
          </p:cNvPr>
          <p:cNvSpPr txBox="1"/>
          <p:nvPr/>
        </p:nvSpPr>
        <p:spPr>
          <a:xfrm>
            <a:off x="2027444" y="4848276"/>
            <a:ext cx="8220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• Header Mark : Data Frame</a:t>
            </a:r>
            <a:r>
              <a:rPr lang="ko-KR" altLang="en-US" sz="2800" dirty="0">
                <a:solidFill>
                  <a:schemeClr val="bg1"/>
                </a:solidFill>
              </a:rPr>
              <a:t>의 시작을 나타낸다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• Header Space : Data</a:t>
            </a:r>
            <a:r>
              <a:rPr lang="ko-KR" altLang="en-US" sz="2800" dirty="0">
                <a:solidFill>
                  <a:schemeClr val="bg1"/>
                </a:solidFill>
              </a:rPr>
              <a:t>의 시작을 나타낸다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• Bit Mark : Bit</a:t>
            </a:r>
            <a:r>
              <a:rPr lang="ko-KR" altLang="en-US" sz="2800" dirty="0">
                <a:solidFill>
                  <a:schemeClr val="bg1"/>
                </a:solidFill>
              </a:rPr>
              <a:t>들을 구분한다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365F0C-765B-48BE-9D3F-641328B87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11" y="2572500"/>
            <a:ext cx="10764251" cy="115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52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Contents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Project Contents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82B5EA-8A51-4AD6-97B4-A51A19FC8C15}"/>
              </a:ext>
            </a:extLst>
          </p:cNvPr>
          <p:cNvSpPr txBox="1"/>
          <p:nvPr/>
        </p:nvSpPr>
        <p:spPr>
          <a:xfrm>
            <a:off x="236168" y="1988315"/>
            <a:ext cx="11803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• </a:t>
            </a:r>
            <a:r>
              <a:rPr lang="ko-KR" altLang="en-US" sz="2800" dirty="0">
                <a:solidFill>
                  <a:schemeClr val="bg1"/>
                </a:solidFill>
              </a:rPr>
              <a:t>다음은 적외선 통신 </a:t>
            </a:r>
            <a:r>
              <a:rPr lang="en-US" altLang="ko-KR" sz="2800" dirty="0">
                <a:solidFill>
                  <a:schemeClr val="bg1"/>
                </a:solidFill>
              </a:rPr>
              <a:t>Data Frame</a:t>
            </a:r>
            <a:r>
              <a:rPr lang="ko-KR" altLang="en-US" sz="2800" dirty="0">
                <a:solidFill>
                  <a:schemeClr val="bg1"/>
                </a:solidFill>
              </a:rPr>
              <a:t>의 예시이다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0F5421-6D7D-40DE-A0A3-E65744DDD326}"/>
              </a:ext>
            </a:extLst>
          </p:cNvPr>
          <p:cNvSpPr txBox="1"/>
          <p:nvPr/>
        </p:nvSpPr>
        <p:spPr>
          <a:xfrm>
            <a:off x="236167" y="1231361"/>
            <a:ext cx="353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</a:rPr>
              <a:t>○ 적외선 통신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0128A-B823-4C36-9C3E-80BE6991BE21}"/>
              </a:ext>
            </a:extLst>
          </p:cNvPr>
          <p:cNvSpPr txBox="1"/>
          <p:nvPr/>
        </p:nvSpPr>
        <p:spPr>
          <a:xfrm>
            <a:off x="3115870" y="4870157"/>
            <a:ext cx="6044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• Zero Space : Bit’0’</a:t>
            </a:r>
            <a:r>
              <a:rPr lang="ko-KR" altLang="en-US" sz="2800" dirty="0">
                <a:solidFill>
                  <a:schemeClr val="bg1"/>
                </a:solidFill>
              </a:rPr>
              <a:t>을 나타낸다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• One Space : Bit’1’</a:t>
            </a:r>
            <a:r>
              <a:rPr lang="ko-KR" altLang="en-US" sz="2800" dirty="0">
                <a:solidFill>
                  <a:schemeClr val="bg1"/>
                </a:solidFill>
              </a:rPr>
              <a:t>을 나타낸다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15" name="표 10">
            <a:extLst>
              <a:ext uri="{FF2B5EF4-FFF2-40B4-BE49-F238E27FC236}">
                <a16:creationId xmlns:a16="http://schemas.microsoft.com/office/drawing/2014/main" id="{11DDA903-C00C-406F-9DC2-9BF9F0D70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034110"/>
              </p:ext>
            </p:extLst>
          </p:nvPr>
        </p:nvGraphicFramePr>
        <p:xfrm>
          <a:off x="2192251" y="3865929"/>
          <a:ext cx="779797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139">
                  <a:extLst>
                    <a:ext uri="{9D8B030D-6E8A-4147-A177-3AD203B41FA5}">
                      <a16:colId xmlns:a16="http://schemas.microsoft.com/office/drawing/2014/main" val="1159969400"/>
                    </a:ext>
                  </a:extLst>
                </a:gridCol>
                <a:gridCol w="2117557">
                  <a:extLst>
                    <a:ext uri="{9D8B030D-6E8A-4147-A177-3AD203B41FA5}">
                      <a16:colId xmlns:a16="http://schemas.microsoft.com/office/drawing/2014/main" val="1719339289"/>
                    </a:ext>
                  </a:extLst>
                </a:gridCol>
                <a:gridCol w="1122948">
                  <a:extLst>
                    <a:ext uri="{9D8B030D-6E8A-4147-A177-3AD203B41FA5}">
                      <a16:colId xmlns:a16="http://schemas.microsoft.com/office/drawing/2014/main" val="2681726447"/>
                    </a:ext>
                  </a:extLst>
                </a:gridCol>
                <a:gridCol w="1443789">
                  <a:extLst>
                    <a:ext uri="{9D8B030D-6E8A-4147-A177-3AD203B41FA5}">
                      <a16:colId xmlns:a16="http://schemas.microsoft.com/office/drawing/2014/main" val="634801314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565480208"/>
                    </a:ext>
                  </a:extLst>
                </a:gridCol>
              </a:tblGrid>
              <a:tr h="179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Header Mark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Header Space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Bit Mark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Zero Space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One Space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01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ex) 8000</a:t>
                      </a:r>
                      <a:r>
                        <a:rPr lang="el-GR" altLang="ko-KR" sz="180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ko-KR" sz="18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4000</a:t>
                      </a:r>
                      <a:r>
                        <a:rPr lang="el-GR" altLang="ko-KR" sz="1800" dirty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600</a:t>
                      </a:r>
                      <a:r>
                        <a:rPr lang="el-GR" altLang="ko-KR" sz="1800" dirty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550</a:t>
                      </a:r>
                      <a:r>
                        <a:rPr lang="el-GR" altLang="ko-KR" sz="1800" dirty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1600</a:t>
                      </a:r>
                      <a:r>
                        <a:rPr lang="el-GR" altLang="ko-KR" sz="1800" dirty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18511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9D532492-487A-48BE-A0AC-51723EEE5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11" y="2572500"/>
            <a:ext cx="10764251" cy="115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69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Contents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Project Scenarios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3450A306-BF62-405B-918B-CF22BDEEBD52}"/>
              </a:ext>
            </a:extLst>
          </p:cNvPr>
          <p:cNvGrpSpPr/>
          <p:nvPr/>
        </p:nvGrpSpPr>
        <p:grpSpPr>
          <a:xfrm>
            <a:off x="263191" y="1133247"/>
            <a:ext cx="11776409" cy="767412"/>
            <a:chOff x="954727" y="1181569"/>
            <a:chExt cx="9617016" cy="866123"/>
          </a:xfrm>
        </p:grpSpPr>
        <p:pic>
          <p:nvPicPr>
            <p:cNvPr id="7" name="그래픽 6" descr="배지 1">
              <a:extLst>
                <a:ext uri="{FF2B5EF4-FFF2-40B4-BE49-F238E27FC236}">
                  <a16:creationId xmlns:a16="http://schemas.microsoft.com/office/drawing/2014/main" id="{0ACF6586-CA22-41F6-88A0-B8F8A3328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4727" y="1181569"/>
              <a:ext cx="866123" cy="86612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F0F557-9EE3-4DE0-B3A4-DF46F71D6CC3}"/>
                </a:ext>
              </a:extLst>
            </p:cNvPr>
            <p:cNvSpPr txBox="1"/>
            <p:nvPr/>
          </p:nvSpPr>
          <p:spPr>
            <a:xfrm>
              <a:off x="1844838" y="1396988"/>
              <a:ext cx="8726905" cy="451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Remote</a:t>
              </a:r>
              <a:r>
                <a:rPr lang="ko-KR" altLang="en-US" sz="2000" dirty="0">
                  <a:solidFill>
                    <a:schemeClr val="bg1"/>
                  </a:solidFill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</a:rPr>
                <a:t>Controller</a:t>
              </a:r>
              <a:r>
                <a:rPr lang="ko-KR" altLang="en-US" sz="2000" dirty="0">
                  <a:solidFill>
                    <a:schemeClr val="bg1"/>
                  </a:solidFill>
                </a:rPr>
                <a:t>의 스위치를 눌러 데이터를 실은 적외선을 보낸다</a:t>
              </a:r>
              <a:r>
                <a:rPr lang="en-US" altLang="ko-KR" sz="2000" dirty="0">
                  <a:solidFill>
                    <a:schemeClr val="bg1"/>
                  </a:solidFill>
                </a:rPr>
                <a:t>.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8EF483F-3CF7-4566-A700-D4F908CA5C2D}"/>
              </a:ext>
            </a:extLst>
          </p:cNvPr>
          <p:cNvGrpSpPr/>
          <p:nvPr/>
        </p:nvGrpSpPr>
        <p:grpSpPr>
          <a:xfrm>
            <a:off x="210526" y="3502063"/>
            <a:ext cx="11776408" cy="732842"/>
            <a:chOff x="978714" y="4650259"/>
            <a:chExt cx="9978043" cy="877983"/>
          </a:xfrm>
        </p:grpSpPr>
        <p:pic>
          <p:nvPicPr>
            <p:cNvPr id="12" name="그래픽 11" descr="배지">
              <a:extLst>
                <a:ext uri="{FF2B5EF4-FFF2-40B4-BE49-F238E27FC236}">
                  <a16:creationId xmlns:a16="http://schemas.microsoft.com/office/drawing/2014/main" id="{33ED46E0-B1E9-46EF-803F-1275D302A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78714" y="4650259"/>
              <a:ext cx="866123" cy="86612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ACA1C-A24F-4E79-A44C-3CA58C9FA56B}"/>
                </a:ext>
              </a:extLst>
            </p:cNvPr>
            <p:cNvSpPr txBox="1"/>
            <p:nvPr/>
          </p:nvSpPr>
          <p:spPr>
            <a:xfrm>
              <a:off x="1844837" y="4680157"/>
              <a:ext cx="9111920" cy="848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Quadruped Robot</a:t>
              </a:r>
              <a:r>
                <a:rPr lang="ko-KR" altLang="en-US" sz="2000" dirty="0">
                  <a:solidFill>
                    <a:schemeClr val="bg1"/>
                  </a:solidFill>
                </a:rPr>
                <a:t>의 </a:t>
              </a:r>
              <a:r>
                <a:rPr lang="en-US" altLang="ko-KR" sz="2000" dirty="0">
                  <a:solidFill>
                    <a:schemeClr val="bg1"/>
                  </a:solidFill>
                </a:rPr>
                <a:t>KSM-603LM</a:t>
              </a:r>
              <a:r>
                <a:rPr lang="ko-KR" altLang="en-US" sz="2000" dirty="0">
                  <a:solidFill>
                    <a:schemeClr val="bg1"/>
                  </a:solidFill>
                </a:rPr>
                <a:t>에서 적외선을 수신하여 </a:t>
              </a:r>
              <a:r>
                <a:rPr lang="en-US" altLang="ko-KR" sz="2000" dirty="0">
                  <a:solidFill>
                    <a:schemeClr val="bg1"/>
                  </a:solidFill>
                </a:rPr>
                <a:t>Atmega128</a:t>
              </a:r>
              <a:r>
                <a:rPr lang="ko-KR" altLang="en-US" sz="2000" dirty="0">
                  <a:solidFill>
                    <a:schemeClr val="bg1"/>
                  </a:solidFill>
                </a:rPr>
                <a:t>로 데이터를 보낸다</a:t>
              </a:r>
              <a:r>
                <a:rPr lang="en-US" altLang="ko-KR" sz="2000" dirty="0">
                  <a:solidFill>
                    <a:schemeClr val="bg1"/>
                  </a:solidFill>
                </a:rPr>
                <a:t>.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7732451-2037-4CBC-B58E-9B45A998A75F}"/>
              </a:ext>
            </a:extLst>
          </p:cNvPr>
          <p:cNvGrpSpPr/>
          <p:nvPr/>
        </p:nvGrpSpPr>
        <p:grpSpPr>
          <a:xfrm>
            <a:off x="1697088" y="1932714"/>
            <a:ext cx="8797826" cy="1464610"/>
            <a:chOff x="617571" y="-2034844"/>
            <a:chExt cx="8981532" cy="1973666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FD886A3-FBB4-46F8-A3BB-B6AF97D2890F}"/>
                </a:ext>
              </a:extLst>
            </p:cNvPr>
            <p:cNvGrpSpPr/>
            <p:nvPr/>
          </p:nvGrpSpPr>
          <p:grpSpPr>
            <a:xfrm>
              <a:off x="617571" y="-1479018"/>
              <a:ext cx="1764632" cy="1013365"/>
              <a:chOff x="4396963" y="-1029045"/>
              <a:chExt cx="1764632" cy="1013365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093E9F8-3EDF-42A7-B80B-06DB61A89E23}"/>
                  </a:ext>
                </a:extLst>
              </p:cNvPr>
              <p:cNvSpPr/>
              <p:nvPr/>
            </p:nvSpPr>
            <p:spPr>
              <a:xfrm>
                <a:off x="4396963" y="-748051"/>
                <a:ext cx="1764632" cy="73237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순서도: 처리 34">
                <a:extLst>
                  <a:ext uri="{FF2B5EF4-FFF2-40B4-BE49-F238E27FC236}">
                    <a16:creationId xmlns:a16="http://schemas.microsoft.com/office/drawing/2014/main" id="{A93FA4E1-B1F9-48F9-8715-2A88F1357CD6}"/>
                  </a:ext>
                </a:extLst>
              </p:cNvPr>
              <p:cNvSpPr/>
              <p:nvPr/>
            </p:nvSpPr>
            <p:spPr>
              <a:xfrm>
                <a:off x="4806037" y="-1029045"/>
                <a:ext cx="946484" cy="269736"/>
              </a:xfrm>
              <a:prstGeom prst="flowChartProces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5C6D1544-41A8-4A7B-8C16-16E9C9AF5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7066" y="-1896892"/>
              <a:ext cx="2447619" cy="1835714"/>
            </a:xfrm>
            <a:prstGeom prst="rect">
              <a:avLst/>
            </a:prstGeom>
          </p:spPr>
        </p:pic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31D1DC00-E2AB-4996-AF66-B7D917C59791}"/>
                </a:ext>
              </a:extLst>
            </p:cNvPr>
            <p:cNvSpPr/>
            <p:nvPr/>
          </p:nvSpPr>
          <p:spPr>
            <a:xfrm>
              <a:off x="2604831" y="-1207359"/>
              <a:ext cx="817671" cy="465299"/>
            </a:xfrm>
            <a:prstGeom prst="rightArrow">
              <a:avLst/>
            </a:prstGeom>
            <a:ln w="38100">
              <a:solidFill>
                <a:srgbClr val="A9D18E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화살표: 오른쪽 39">
              <a:extLst>
                <a:ext uri="{FF2B5EF4-FFF2-40B4-BE49-F238E27FC236}">
                  <a16:creationId xmlns:a16="http://schemas.microsoft.com/office/drawing/2014/main" id="{4B2A5F7F-05C3-4594-AA93-78121B612AD0}"/>
                </a:ext>
              </a:extLst>
            </p:cNvPr>
            <p:cNvSpPr/>
            <p:nvPr/>
          </p:nvSpPr>
          <p:spPr>
            <a:xfrm>
              <a:off x="6179249" y="-1198764"/>
              <a:ext cx="817671" cy="465299"/>
            </a:xfrm>
            <a:prstGeom prst="rightArrow">
              <a:avLst/>
            </a:prstGeom>
            <a:ln w="38100">
              <a:solidFill>
                <a:srgbClr val="A9D18E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화살표: 아래쪽 42">
              <a:extLst>
                <a:ext uri="{FF2B5EF4-FFF2-40B4-BE49-F238E27FC236}">
                  <a16:creationId xmlns:a16="http://schemas.microsoft.com/office/drawing/2014/main" id="{4C3C90F9-62E6-413E-93A2-F1F7ACC7A68B}"/>
                </a:ext>
              </a:extLst>
            </p:cNvPr>
            <p:cNvSpPr/>
            <p:nvPr/>
          </p:nvSpPr>
          <p:spPr>
            <a:xfrm>
              <a:off x="1304627" y="-2034844"/>
              <a:ext cx="390520" cy="540068"/>
            </a:xfrm>
            <a:prstGeom prst="downArrow">
              <a:avLst/>
            </a:prstGeom>
            <a:ln w="38100">
              <a:solidFill>
                <a:srgbClr val="A9D18E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8BB38B26-D3F7-4D41-9443-0A07B3EE8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1484" y="-1895809"/>
              <a:ext cx="2447619" cy="1834631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0A27598-EEF0-4D8E-ACDB-D47AF347D1F2}"/>
              </a:ext>
            </a:extLst>
          </p:cNvPr>
          <p:cNvGrpSpPr/>
          <p:nvPr/>
        </p:nvGrpSpPr>
        <p:grpSpPr>
          <a:xfrm>
            <a:off x="1697088" y="4494682"/>
            <a:ext cx="8797826" cy="1209459"/>
            <a:chOff x="978714" y="5658503"/>
            <a:chExt cx="9593029" cy="1835714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8FB4D58-C402-4769-8AE4-BB553217A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714" y="5658503"/>
              <a:ext cx="2447619" cy="1835714"/>
            </a:xfrm>
            <a:prstGeom prst="rect">
              <a:avLst/>
            </a:prstGeom>
          </p:spPr>
        </p:pic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977C559A-3D7F-483A-9C22-F13ADE44EC2B}"/>
                </a:ext>
              </a:extLst>
            </p:cNvPr>
            <p:cNvSpPr/>
            <p:nvPr/>
          </p:nvSpPr>
          <p:spPr>
            <a:xfrm>
              <a:off x="3580897" y="6356631"/>
              <a:ext cx="817671" cy="465299"/>
            </a:xfrm>
            <a:prstGeom prst="rightArrow">
              <a:avLst/>
            </a:prstGeom>
            <a:ln w="38100">
              <a:solidFill>
                <a:srgbClr val="A9D18E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6160B5FA-15E8-4A87-8906-C56B5D0C1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3132" y="5659586"/>
              <a:ext cx="2447619" cy="1834631"/>
            </a:xfrm>
            <a:prstGeom prst="rect">
              <a:avLst/>
            </a:prstGeom>
          </p:spPr>
        </p:pic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A00A2382-E720-4E22-858D-E79ACA509129}"/>
                </a:ext>
              </a:extLst>
            </p:cNvPr>
            <p:cNvSpPr/>
            <p:nvPr/>
          </p:nvSpPr>
          <p:spPr>
            <a:xfrm>
              <a:off x="7155315" y="6343710"/>
              <a:ext cx="817671" cy="465299"/>
            </a:xfrm>
            <a:prstGeom prst="rightArrow">
              <a:avLst/>
            </a:prstGeom>
            <a:ln w="38100">
              <a:solidFill>
                <a:srgbClr val="A9D18E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림 54" descr="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4513A78A-931B-4AF1-97A9-5AF2738CE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4124" y="5660865"/>
              <a:ext cx="2447619" cy="18333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5036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Contents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Project Scenarios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7ED360-976D-4D65-BA2E-61B476DB44D4}"/>
              </a:ext>
            </a:extLst>
          </p:cNvPr>
          <p:cNvGrpSpPr/>
          <p:nvPr/>
        </p:nvGrpSpPr>
        <p:grpSpPr>
          <a:xfrm>
            <a:off x="2443525" y="2925102"/>
            <a:ext cx="7295424" cy="1572339"/>
            <a:chOff x="744603" y="1947477"/>
            <a:chExt cx="6108987" cy="1833352"/>
          </a:xfrm>
        </p:grpSpPr>
        <p:pic>
          <p:nvPicPr>
            <p:cNvPr id="41" name="그림 40" descr="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41F17C09-9D1B-478A-8B2E-0C6F2CB16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603" y="1947477"/>
              <a:ext cx="2447619" cy="1833352"/>
            </a:xfrm>
            <a:prstGeom prst="rect">
              <a:avLst/>
            </a:prstGeom>
          </p:spPr>
        </p:pic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367B6C3B-CA77-4943-97E1-ADF934B64599}"/>
                </a:ext>
              </a:extLst>
            </p:cNvPr>
            <p:cNvSpPr/>
            <p:nvPr/>
          </p:nvSpPr>
          <p:spPr>
            <a:xfrm>
              <a:off x="3390261" y="2631503"/>
              <a:ext cx="817671" cy="465299"/>
            </a:xfrm>
            <a:prstGeom prst="rightArrow">
              <a:avLst/>
            </a:prstGeom>
            <a:ln w="38100">
              <a:solidFill>
                <a:srgbClr val="A9D18E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 descr="실내, 도로, 장난감, 케이크이(가) 표시된 사진&#10;&#10;자동 생성된 설명">
              <a:extLst>
                <a:ext uri="{FF2B5EF4-FFF2-40B4-BE49-F238E27FC236}">
                  <a16:creationId xmlns:a16="http://schemas.microsoft.com/office/drawing/2014/main" id="{967EF291-7367-4F12-9942-B540BED7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5971" y="1947492"/>
              <a:ext cx="2447619" cy="1833337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17EBA5E-909B-4B8A-976F-A0CD4A54601B}"/>
              </a:ext>
            </a:extLst>
          </p:cNvPr>
          <p:cNvGrpSpPr/>
          <p:nvPr/>
        </p:nvGrpSpPr>
        <p:grpSpPr>
          <a:xfrm>
            <a:off x="510866" y="1894552"/>
            <a:ext cx="11591393" cy="748278"/>
            <a:chOff x="978715" y="4712530"/>
            <a:chExt cx="9593028" cy="866123"/>
          </a:xfrm>
        </p:grpSpPr>
        <p:pic>
          <p:nvPicPr>
            <p:cNvPr id="20" name="그래픽 19" descr="배지 3">
              <a:extLst>
                <a:ext uri="{FF2B5EF4-FFF2-40B4-BE49-F238E27FC236}">
                  <a16:creationId xmlns:a16="http://schemas.microsoft.com/office/drawing/2014/main" id="{FE92F73B-DF5E-4EAF-9294-5AF5D9EB9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78715" y="4712530"/>
              <a:ext cx="866123" cy="86612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6618BB-E0FE-49E5-AE33-7DEBDB113591}"/>
                </a:ext>
              </a:extLst>
            </p:cNvPr>
            <p:cNvSpPr txBox="1"/>
            <p:nvPr/>
          </p:nvSpPr>
          <p:spPr>
            <a:xfrm>
              <a:off x="1844838" y="4851819"/>
              <a:ext cx="8726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받은 데이터를 이용하여 </a:t>
              </a:r>
              <a:r>
                <a:rPr lang="en-US" altLang="ko-KR" sz="2000" dirty="0" err="1">
                  <a:solidFill>
                    <a:schemeClr val="bg1"/>
                  </a:solidFill>
                </a:rPr>
                <a:t>Dynamixel</a:t>
              </a:r>
              <a:r>
                <a:rPr lang="ko-KR" altLang="en-US" sz="2000" dirty="0">
                  <a:solidFill>
                    <a:schemeClr val="bg1"/>
                  </a:solidFill>
                </a:rPr>
                <a:t>을 구동해 모션을 구현한다</a:t>
              </a:r>
              <a:r>
                <a:rPr lang="en-US" altLang="ko-KR" sz="2000" dirty="0">
                  <a:solidFill>
                    <a:schemeClr val="bg1"/>
                  </a:solidFill>
                </a:rPr>
                <a:t>.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006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03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FDE4EB-D092-4D5E-9DA0-710858D29B21}"/>
              </a:ext>
            </a:extLst>
          </p:cNvPr>
          <p:cNvSpPr txBox="1"/>
          <p:nvPr/>
        </p:nvSpPr>
        <p:spPr>
          <a:xfrm>
            <a:off x="1275335" y="419755"/>
            <a:ext cx="461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Project Schedule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4AC4799-9640-4F10-AA61-46C522AD2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0DB0517-E9B1-41CD-9728-723EB37A2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099681"/>
              </p:ext>
            </p:extLst>
          </p:nvPr>
        </p:nvGraphicFramePr>
        <p:xfrm>
          <a:off x="591485" y="1529620"/>
          <a:ext cx="10999504" cy="4770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7345">
                  <a:extLst>
                    <a:ext uri="{9D8B030D-6E8A-4147-A177-3AD203B41FA5}">
                      <a16:colId xmlns:a16="http://schemas.microsoft.com/office/drawing/2014/main" val="4254456497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3824812919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2895907940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4240938345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1164927666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2387991657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1823506017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1539131842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3787378591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2457366608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888408341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220157763"/>
                    </a:ext>
                  </a:extLst>
                </a:gridCol>
              </a:tblGrid>
              <a:tr h="4651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5M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6M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7M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71812"/>
                  </a:ext>
                </a:extLst>
              </a:tr>
              <a:tr h="4651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78603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하드웨어 구상 및 재료구입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4800" b="1" dirty="0"/>
                        <a:t>기말고사</a:t>
                      </a:r>
                    </a:p>
                  </a:txBody>
                  <a:tcPr vert="eaVert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47048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하드웨어 본체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193406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다이나믹셀</a:t>
                      </a:r>
                      <a:r>
                        <a:rPr lang="ko-KR" altLang="en-US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모터 구동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E9EBF5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kern="1200" dirty="0">
                        <a:solidFill>
                          <a:srgbClr val="E9EBF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55A1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71504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r>
                        <a:rPr lang="ko-KR" altLang="en-US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족 보행 알고리즘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67176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IR</a:t>
                      </a:r>
                      <a:r>
                        <a:rPr lang="ko-KR" altLang="en-US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적외선 통신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647164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디버깅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258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254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04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2024061" y="3805975"/>
            <a:ext cx="8134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Braxton" panose="03060000000000000000" pitchFamily="66" charset="0"/>
              </a:rPr>
              <a:t>Thank You for Listening</a:t>
            </a:r>
            <a:endParaRPr lang="ko-KR" altLang="en-US" sz="2000" dirty="0">
              <a:solidFill>
                <a:schemeClr val="bg1"/>
              </a:solidFill>
              <a:latin typeface="Braxton" panose="03060000000000000000" pitchFamily="66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2024061" y="2697979"/>
            <a:ext cx="81343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Q&amp;A</a:t>
            </a:r>
            <a:endParaRPr lang="en-US" altLang="ko-KR" sz="8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8BE7254-3947-473D-8D90-4B3ECE7F6B90}"/>
              </a:ext>
            </a:extLst>
          </p:cNvPr>
          <p:cNvCxnSpPr>
            <a:cxnSpLocks/>
          </p:cNvCxnSpPr>
          <p:nvPr/>
        </p:nvCxnSpPr>
        <p:spPr>
          <a:xfrm>
            <a:off x="4901384" y="3805975"/>
            <a:ext cx="237970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D1A6F66A-8B5B-4771-915B-61E2D5B630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56" t="39340" r="38828" b="36699"/>
          <a:stretch/>
        </p:blipFill>
        <p:spPr>
          <a:xfrm>
            <a:off x="4749553" y="2697978"/>
            <a:ext cx="2708522" cy="164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9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01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Introduction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Motive for Selection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041D1A2-C298-4EEE-9C36-D0DD0048D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3C78C6-FB49-417B-8E43-BC7A7B6ADDFC}"/>
              </a:ext>
            </a:extLst>
          </p:cNvPr>
          <p:cNvSpPr txBox="1"/>
          <p:nvPr/>
        </p:nvSpPr>
        <p:spPr>
          <a:xfrm>
            <a:off x="301752" y="1572768"/>
            <a:ext cx="114482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평소에 보행로봇에 대해 관심이 많았는데 이번 기회에 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족 보행로봇을 만들고자 한다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. 4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족 보행로봇에도 여러가지 종류가 있지만 거미처럼 생긴 로봇을 제작하려고 한다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또한 원격으로 조종이 가능하도록 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IR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센서를 이용한 적외선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통신까지 구현하는 것이 목표이다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29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01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Introduction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Development Goals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A3AF474-5FCE-4201-AE34-9EEE28897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5A5053-5151-492A-B2B6-CCFBB3F23696}"/>
              </a:ext>
            </a:extLst>
          </p:cNvPr>
          <p:cNvSpPr txBox="1"/>
          <p:nvPr/>
        </p:nvSpPr>
        <p:spPr>
          <a:xfrm>
            <a:off x="236167" y="2046022"/>
            <a:ext cx="11026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	1) 4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족 보행로봇 하드웨어 제작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46B07-4E80-48B9-A3E5-D661E4FCEF4F}"/>
              </a:ext>
            </a:extLst>
          </p:cNvPr>
          <p:cNvSpPr txBox="1"/>
          <p:nvPr/>
        </p:nvSpPr>
        <p:spPr>
          <a:xfrm>
            <a:off x="236167" y="2692112"/>
            <a:ext cx="11026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	2) UART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를 통한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AX-12A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모터 구동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A7ECF7-B4A1-4CB0-ABB1-FC94B195DF44}"/>
              </a:ext>
            </a:extLst>
          </p:cNvPr>
          <p:cNvSpPr txBox="1"/>
          <p:nvPr/>
        </p:nvSpPr>
        <p:spPr>
          <a:xfrm>
            <a:off x="236168" y="3308408"/>
            <a:ext cx="110267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	3) 4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족 보행 알고리즘 제작</a:t>
            </a:r>
          </a:p>
          <a:p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827F7A-F6B0-4045-B9B5-4CE8E03EEF4E}"/>
              </a:ext>
            </a:extLst>
          </p:cNvPr>
          <p:cNvSpPr txBox="1"/>
          <p:nvPr/>
        </p:nvSpPr>
        <p:spPr>
          <a:xfrm>
            <a:off x="236167" y="3939601"/>
            <a:ext cx="11026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	4) IR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센서를 이용한 적외선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통신</a:t>
            </a:r>
          </a:p>
        </p:txBody>
      </p:sp>
    </p:spTree>
    <p:extLst>
      <p:ext uri="{BB962C8B-B14F-4D97-AF65-F5344CB8AC3E}">
        <p14:creationId xmlns:p14="http://schemas.microsoft.com/office/powerpoint/2010/main" val="29898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Contents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Hardware Architecture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FC64509-9B51-4F13-B7D9-CF06C98E3A23}"/>
              </a:ext>
            </a:extLst>
          </p:cNvPr>
          <p:cNvGrpSpPr/>
          <p:nvPr/>
        </p:nvGrpSpPr>
        <p:grpSpPr>
          <a:xfrm>
            <a:off x="364506" y="2137199"/>
            <a:ext cx="11273238" cy="3273108"/>
            <a:chOff x="364506" y="2137199"/>
            <a:chExt cx="11273238" cy="3273108"/>
          </a:xfrm>
        </p:grpSpPr>
        <p:pic>
          <p:nvPicPr>
            <p:cNvPr id="20" name="그림 19" descr="전자기기, 테이블, 회로이(가) 표시된 사진&#10;&#10;자동 생성된 설명">
              <a:extLst>
                <a:ext uri="{FF2B5EF4-FFF2-40B4-BE49-F238E27FC236}">
                  <a16:creationId xmlns:a16="http://schemas.microsoft.com/office/drawing/2014/main" id="{C681D5A3-9D26-4C86-AFB0-C64CDD2D4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271" y="2137199"/>
              <a:ext cx="4372473" cy="3273108"/>
            </a:xfrm>
            <a:prstGeom prst="rect">
              <a:avLst/>
            </a:prstGeom>
          </p:spPr>
        </p:pic>
        <p:pic>
          <p:nvPicPr>
            <p:cNvPr id="4" name="그림 3" descr="눈, 스키타기, 언덕, 덮여있는이(가) 표시된 사진&#10;&#10;자동 생성된 설명">
              <a:extLst>
                <a:ext uri="{FF2B5EF4-FFF2-40B4-BE49-F238E27FC236}">
                  <a16:creationId xmlns:a16="http://schemas.microsoft.com/office/drawing/2014/main" id="{5EE89E92-3262-4C68-A0C2-7396ADFDF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506" y="2137205"/>
              <a:ext cx="6147971" cy="32731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798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Contents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System Architecture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7FEBCB27-9CF5-4996-91D2-DFC802BFF4E0}"/>
              </a:ext>
            </a:extLst>
          </p:cNvPr>
          <p:cNvGrpSpPr/>
          <p:nvPr/>
        </p:nvGrpSpPr>
        <p:grpSpPr>
          <a:xfrm>
            <a:off x="1731144" y="1411809"/>
            <a:ext cx="8637974" cy="4680639"/>
            <a:chOff x="1731144" y="1411809"/>
            <a:chExt cx="8637974" cy="4680639"/>
          </a:xfrm>
        </p:grpSpPr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CD184101-1E4D-466F-92C2-CBFECFEEA11B}"/>
                </a:ext>
              </a:extLst>
            </p:cNvPr>
            <p:cNvSpPr/>
            <p:nvPr/>
          </p:nvSpPr>
          <p:spPr>
            <a:xfrm>
              <a:off x="7452052" y="4112768"/>
              <a:ext cx="810794" cy="684784"/>
            </a:xfrm>
            <a:prstGeom prst="rightArrow">
              <a:avLst/>
            </a:prstGeom>
            <a:solidFill>
              <a:srgbClr val="4F754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2337008-894C-46C8-BF79-093AFA156EA0}"/>
                </a:ext>
              </a:extLst>
            </p:cNvPr>
            <p:cNvSpPr/>
            <p:nvPr/>
          </p:nvSpPr>
          <p:spPr>
            <a:xfrm>
              <a:off x="4864230" y="1411809"/>
              <a:ext cx="5504888" cy="4680639"/>
            </a:xfrm>
            <a:prstGeom prst="roundRect">
              <a:avLst/>
            </a:prstGeom>
            <a:noFill/>
            <a:ln w="57150" cap="flat" cmpd="sng" algn="ctr">
              <a:solidFill>
                <a:srgbClr val="E6E6E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9F18D107-20E2-4BE8-BEFD-AF4F06762B4E}"/>
                </a:ext>
              </a:extLst>
            </p:cNvPr>
            <p:cNvSpPr/>
            <p:nvPr/>
          </p:nvSpPr>
          <p:spPr>
            <a:xfrm>
              <a:off x="1731144" y="1516686"/>
              <a:ext cx="2749771" cy="4575762"/>
            </a:xfrm>
            <a:prstGeom prst="roundRect">
              <a:avLst/>
            </a:prstGeom>
            <a:noFill/>
            <a:ln w="57150" cap="flat" cmpd="sng" algn="ctr">
              <a:solidFill>
                <a:srgbClr val="E6E6E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14FCA18A-70B4-49EE-B815-BC7D8364B353}"/>
                </a:ext>
              </a:extLst>
            </p:cNvPr>
            <p:cNvSpPr/>
            <p:nvPr/>
          </p:nvSpPr>
          <p:spPr>
            <a:xfrm>
              <a:off x="2183652" y="5201390"/>
              <a:ext cx="1844749" cy="503839"/>
            </a:xfrm>
            <a:prstGeom prst="roundRect">
              <a:avLst/>
            </a:prstGeom>
            <a:solidFill>
              <a:srgbClr val="B6D57C"/>
            </a:solidFill>
            <a:ln w="57150">
              <a:solidFill>
                <a:srgbClr val="6A9C5A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Switch</a:t>
              </a:r>
              <a:endParaRPr lang="ko-KR" altLang="en-US" sz="1600" dirty="0">
                <a:solidFill>
                  <a:srgbClr val="0066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D794F4FD-F7E8-41B2-B54B-C73C07C30365}"/>
                </a:ext>
              </a:extLst>
            </p:cNvPr>
            <p:cNvSpPr/>
            <p:nvPr/>
          </p:nvSpPr>
          <p:spPr>
            <a:xfrm>
              <a:off x="2183653" y="3580495"/>
              <a:ext cx="1844749" cy="946487"/>
            </a:xfrm>
            <a:prstGeom prst="roundRect">
              <a:avLst/>
            </a:prstGeom>
            <a:solidFill>
              <a:srgbClr val="B6D57C"/>
            </a:solidFill>
            <a:ln w="57150">
              <a:solidFill>
                <a:srgbClr val="6A9C5A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Atmega128</a:t>
              </a:r>
              <a:endParaRPr lang="ko-KR" altLang="en-US" dirty="0">
                <a:solidFill>
                  <a:srgbClr val="0066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1A1D0F4-2958-4F3A-A501-85A96F05872E}"/>
                </a:ext>
              </a:extLst>
            </p:cNvPr>
            <p:cNvSpPr/>
            <p:nvPr/>
          </p:nvSpPr>
          <p:spPr>
            <a:xfrm>
              <a:off x="2183654" y="2150090"/>
              <a:ext cx="1844748" cy="728801"/>
            </a:xfrm>
            <a:prstGeom prst="roundRect">
              <a:avLst/>
            </a:prstGeom>
            <a:solidFill>
              <a:srgbClr val="B6D57C"/>
            </a:solidFill>
            <a:ln w="57150">
              <a:solidFill>
                <a:srgbClr val="6A9C5A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IRED</a:t>
              </a:r>
            </a:p>
            <a:p>
              <a:pPr algn="ctr"/>
              <a:r>
                <a:rPr lang="en-US" altLang="ko-KR" sz="1400" dirty="0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(</a:t>
              </a:r>
              <a:r>
                <a:rPr lang="ko-KR" altLang="en-US" sz="1400" dirty="0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적외선 </a:t>
              </a:r>
              <a:r>
                <a:rPr lang="ko-KR" altLang="en-US" sz="1400" dirty="0" err="1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송광부</a:t>
              </a:r>
              <a:r>
                <a:rPr lang="en-US" altLang="ko-KR" sz="1400" dirty="0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)</a:t>
              </a:r>
              <a:endParaRPr lang="ko-KR" altLang="en-US" dirty="0">
                <a:solidFill>
                  <a:srgbClr val="0066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00E42C0-2459-472C-9193-688BC7C7A810}"/>
                </a:ext>
              </a:extLst>
            </p:cNvPr>
            <p:cNvSpPr/>
            <p:nvPr/>
          </p:nvSpPr>
          <p:spPr>
            <a:xfrm>
              <a:off x="2280672" y="1500094"/>
              <a:ext cx="1612315" cy="552585"/>
            </a:xfrm>
            <a:prstGeom prst="roundRect">
              <a:avLst/>
            </a:prstGeom>
            <a:noFill/>
            <a:ln w="76200"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E6E6E6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Controller</a:t>
              </a:r>
              <a:endParaRPr lang="ko-KR" altLang="en-US" sz="1600" dirty="0">
                <a:solidFill>
                  <a:srgbClr val="E6E6E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6455ACF7-A490-46D5-BB16-05AA7FD4FFA6}"/>
                </a:ext>
              </a:extLst>
            </p:cNvPr>
            <p:cNvSpPr/>
            <p:nvPr/>
          </p:nvSpPr>
          <p:spPr>
            <a:xfrm>
              <a:off x="4122165" y="2275021"/>
              <a:ext cx="1128467" cy="523220"/>
            </a:xfrm>
            <a:prstGeom prst="rightArrow">
              <a:avLst/>
            </a:prstGeom>
            <a:solidFill>
              <a:srgbClr val="4F754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D16AB608-322A-431F-87ED-999587605DDC}"/>
                </a:ext>
              </a:extLst>
            </p:cNvPr>
            <p:cNvSpPr/>
            <p:nvPr/>
          </p:nvSpPr>
          <p:spPr>
            <a:xfrm>
              <a:off x="8355652" y="4876770"/>
              <a:ext cx="1521871" cy="684784"/>
            </a:xfrm>
            <a:prstGeom prst="roundRect">
              <a:avLst/>
            </a:prstGeom>
            <a:solidFill>
              <a:srgbClr val="B6D57C"/>
            </a:solidFill>
            <a:ln w="57150">
              <a:solidFill>
                <a:srgbClr val="6A9C5A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AX-12A X 3</a:t>
              </a:r>
              <a:endParaRPr lang="ko-KR" altLang="en-US" sz="1400" dirty="0">
                <a:solidFill>
                  <a:srgbClr val="0066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66FE222-6787-4A97-B1FA-B881C0AB3AC7}"/>
                </a:ext>
              </a:extLst>
            </p:cNvPr>
            <p:cNvSpPr/>
            <p:nvPr/>
          </p:nvSpPr>
          <p:spPr>
            <a:xfrm>
              <a:off x="6227890" y="1422515"/>
              <a:ext cx="2902378" cy="559651"/>
            </a:xfrm>
            <a:prstGeom prst="roundRect">
              <a:avLst/>
            </a:prstGeom>
            <a:noFill/>
            <a:ln w="76200"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E6E6E6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Quadruped robot</a:t>
              </a:r>
              <a:endParaRPr lang="ko-KR" altLang="en-US" dirty="0">
                <a:solidFill>
                  <a:srgbClr val="E6E6E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54D89D2-8970-40B1-B145-B8CE5EF29B91}"/>
                </a:ext>
              </a:extLst>
            </p:cNvPr>
            <p:cNvSpPr/>
            <p:nvPr/>
          </p:nvSpPr>
          <p:spPr>
            <a:xfrm>
              <a:off x="8359813" y="4026667"/>
              <a:ext cx="1521871" cy="684784"/>
            </a:xfrm>
            <a:prstGeom prst="roundRect">
              <a:avLst/>
            </a:prstGeom>
            <a:solidFill>
              <a:srgbClr val="B6D57C"/>
            </a:solidFill>
            <a:ln w="57150">
              <a:solidFill>
                <a:srgbClr val="6A9C5A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AX-12A X 3</a:t>
              </a:r>
              <a:endParaRPr lang="ko-KR" altLang="en-US" sz="1400" dirty="0">
                <a:solidFill>
                  <a:srgbClr val="0066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020858-90D4-4A9B-BAAB-F041825EE372}"/>
                </a:ext>
              </a:extLst>
            </p:cNvPr>
            <p:cNvSpPr/>
            <p:nvPr/>
          </p:nvSpPr>
          <p:spPr>
            <a:xfrm>
              <a:off x="5335166" y="3580492"/>
              <a:ext cx="2008311" cy="2104056"/>
            </a:xfrm>
            <a:prstGeom prst="roundRect">
              <a:avLst/>
            </a:prstGeom>
            <a:solidFill>
              <a:srgbClr val="B6D57C"/>
            </a:solidFill>
            <a:ln w="57150">
              <a:solidFill>
                <a:srgbClr val="6A9C5A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Atmega128</a:t>
              </a:r>
              <a:endParaRPr lang="ko-KR" altLang="en-US" dirty="0">
                <a:solidFill>
                  <a:srgbClr val="0066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7618BF54-357C-4FDF-B420-A259429D881A}"/>
                </a:ext>
              </a:extLst>
            </p:cNvPr>
            <p:cNvSpPr/>
            <p:nvPr/>
          </p:nvSpPr>
          <p:spPr>
            <a:xfrm>
              <a:off x="8359813" y="3195704"/>
              <a:ext cx="1521871" cy="684784"/>
            </a:xfrm>
            <a:prstGeom prst="roundRect">
              <a:avLst/>
            </a:prstGeom>
            <a:solidFill>
              <a:srgbClr val="B6D57C"/>
            </a:solidFill>
            <a:ln w="57150">
              <a:solidFill>
                <a:srgbClr val="6A9C5A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AX-12A X 3</a:t>
              </a:r>
              <a:endParaRPr lang="ko-KR" altLang="en-US" sz="1400" dirty="0">
                <a:solidFill>
                  <a:srgbClr val="0066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93B0DF67-6805-499E-B2C2-418327B2B0AD}"/>
                </a:ext>
              </a:extLst>
            </p:cNvPr>
            <p:cNvSpPr/>
            <p:nvPr/>
          </p:nvSpPr>
          <p:spPr>
            <a:xfrm>
              <a:off x="8359813" y="2350287"/>
              <a:ext cx="1521871" cy="684784"/>
            </a:xfrm>
            <a:prstGeom prst="roundRect">
              <a:avLst/>
            </a:prstGeom>
            <a:solidFill>
              <a:srgbClr val="B6D57C"/>
            </a:solidFill>
            <a:ln w="57150">
              <a:solidFill>
                <a:srgbClr val="6A9C5A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AX-12A X 3</a:t>
              </a:r>
              <a:endParaRPr lang="ko-KR" altLang="en-US" sz="1400" dirty="0">
                <a:solidFill>
                  <a:srgbClr val="0066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20A9CA10-6E3E-4806-8682-54827B448297}"/>
                </a:ext>
              </a:extLst>
            </p:cNvPr>
            <p:cNvSpPr/>
            <p:nvPr/>
          </p:nvSpPr>
          <p:spPr>
            <a:xfrm>
              <a:off x="5335168" y="2206448"/>
              <a:ext cx="2008310" cy="728801"/>
            </a:xfrm>
            <a:prstGeom prst="roundRect">
              <a:avLst/>
            </a:prstGeom>
            <a:solidFill>
              <a:srgbClr val="B6D57C"/>
            </a:solidFill>
            <a:ln w="57150">
              <a:solidFill>
                <a:srgbClr val="6A9C5A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KSM-603LM</a:t>
              </a:r>
            </a:p>
            <a:p>
              <a:pPr algn="ctr"/>
              <a:r>
                <a:rPr lang="en-US" altLang="ko-KR" sz="1400" dirty="0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(</a:t>
              </a:r>
              <a:r>
                <a:rPr lang="ko-KR" altLang="en-US" sz="1400" dirty="0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적외선 </a:t>
              </a:r>
              <a:r>
                <a:rPr lang="ko-KR" altLang="en-US" sz="1400" dirty="0" err="1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수광부</a:t>
              </a:r>
              <a:r>
                <a:rPr lang="en-US" altLang="ko-KR" sz="1400" dirty="0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)</a:t>
              </a:r>
              <a:endParaRPr lang="ko-KR" altLang="en-US" sz="1100" dirty="0">
                <a:solidFill>
                  <a:srgbClr val="0066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643D06-D3FC-4ED0-A20F-71A2D5E4F587}"/>
                </a:ext>
              </a:extLst>
            </p:cNvPr>
            <p:cNvSpPr txBox="1"/>
            <p:nvPr/>
          </p:nvSpPr>
          <p:spPr>
            <a:xfrm>
              <a:off x="7440444" y="4299346"/>
              <a:ext cx="114190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E6E6E6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UART</a:t>
              </a:r>
              <a:endParaRPr lang="ko-KR" altLang="en-US" sz="1400" dirty="0">
                <a:solidFill>
                  <a:srgbClr val="E6E6E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300AFCFE-866B-49D5-9CC9-A340D2CA9A41}"/>
                </a:ext>
              </a:extLst>
            </p:cNvPr>
            <p:cNvSpPr/>
            <p:nvPr/>
          </p:nvSpPr>
          <p:spPr>
            <a:xfrm rot="16200000">
              <a:off x="2867562" y="2997200"/>
              <a:ext cx="463669" cy="478131"/>
            </a:xfrm>
            <a:prstGeom prst="rightArrow">
              <a:avLst/>
            </a:prstGeom>
            <a:solidFill>
              <a:srgbClr val="4F754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0D0322DD-339F-4B56-ADD4-31BFF3D3823E}"/>
                </a:ext>
              </a:extLst>
            </p:cNvPr>
            <p:cNvSpPr/>
            <p:nvPr/>
          </p:nvSpPr>
          <p:spPr>
            <a:xfrm rot="16200000">
              <a:off x="2874194" y="4618095"/>
              <a:ext cx="463669" cy="478131"/>
            </a:xfrm>
            <a:prstGeom prst="rightArrow">
              <a:avLst/>
            </a:prstGeom>
            <a:solidFill>
              <a:srgbClr val="4F754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화살표: 오른쪽 63">
              <a:extLst>
                <a:ext uri="{FF2B5EF4-FFF2-40B4-BE49-F238E27FC236}">
                  <a16:creationId xmlns:a16="http://schemas.microsoft.com/office/drawing/2014/main" id="{A5BA14A4-E024-4ECD-A5BA-675BD668D47A}"/>
                </a:ext>
              </a:extLst>
            </p:cNvPr>
            <p:cNvSpPr/>
            <p:nvPr/>
          </p:nvSpPr>
          <p:spPr>
            <a:xfrm rot="5400000">
              <a:off x="6107486" y="3009681"/>
              <a:ext cx="463669" cy="478131"/>
            </a:xfrm>
            <a:prstGeom prst="rightArrow">
              <a:avLst/>
            </a:prstGeom>
            <a:solidFill>
              <a:srgbClr val="4F754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989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Contents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Project Contents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3FA88A-5456-44DA-A7BE-5E310C8706C5}"/>
              </a:ext>
            </a:extLst>
          </p:cNvPr>
          <p:cNvSpPr txBox="1"/>
          <p:nvPr/>
        </p:nvSpPr>
        <p:spPr>
          <a:xfrm>
            <a:off x="236168" y="1396543"/>
            <a:ext cx="3293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하드웨어 제작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A62D2-8FBC-4DF7-959D-82E38214582E}"/>
              </a:ext>
            </a:extLst>
          </p:cNvPr>
          <p:cNvSpPr txBox="1"/>
          <p:nvPr/>
        </p:nvSpPr>
        <p:spPr>
          <a:xfrm>
            <a:off x="6962570" y="1392599"/>
            <a:ext cx="4786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한 다리당 </a:t>
            </a:r>
            <a:r>
              <a:rPr lang="en-US" altLang="ko-KR" sz="2400" dirty="0">
                <a:solidFill>
                  <a:schemeClr val="bg1"/>
                </a:solidFill>
              </a:rPr>
              <a:t>3</a:t>
            </a:r>
            <a:r>
              <a:rPr lang="ko-KR" altLang="en-US" sz="2400" dirty="0">
                <a:solidFill>
                  <a:schemeClr val="bg1"/>
                </a:solidFill>
              </a:rPr>
              <a:t>개의 관절</a:t>
            </a:r>
          </a:p>
        </p:txBody>
      </p:sp>
      <p:pic>
        <p:nvPicPr>
          <p:cNvPr id="16" name="그래픽 15" descr="배지 1">
            <a:extLst>
              <a:ext uri="{FF2B5EF4-FFF2-40B4-BE49-F238E27FC236}">
                <a16:creationId xmlns:a16="http://schemas.microsoft.com/office/drawing/2014/main" id="{9F3A754A-B69A-43AA-BE16-CA9A78CD4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225905" y="1392230"/>
            <a:ext cx="671164" cy="6711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0B960D-1268-49F6-9787-41709D961C2D}"/>
              </a:ext>
            </a:extLst>
          </p:cNvPr>
          <p:cNvSpPr txBox="1"/>
          <p:nvPr/>
        </p:nvSpPr>
        <p:spPr>
          <a:xfrm>
            <a:off x="7031737" y="2563775"/>
            <a:ext cx="4717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각 다리당 좌우로 움직이는 모터</a:t>
            </a:r>
            <a:r>
              <a:rPr lang="en-US" altLang="ko-KR" sz="2400" dirty="0">
                <a:solidFill>
                  <a:schemeClr val="bg1"/>
                </a:solidFill>
              </a:rPr>
              <a:t>1</a:t>
            </a:r>
            <a:r>
              <a:rPr lang="ko-KR" altLang="en-US" sz="2400" dirty="0">
                <a:solidFill>
                  <a:schemeClr val="bg1"/>
                </a:solidFill>
              </a:rPr>
              <a:t>개와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위 아래로 움직이는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모터 </a:t>
            </a:r>
            <a:r>
              <a:rPr lang="en-US" altLang="ko-KR" sz="2400" dirty="0">
                <a:solidFill>
                  <a:schemeClr val="bg1"/>
                </a:solidFill>
              </a:rPr>
              <a:t>2</a:t>
            </a:r>
            <a:r>
              <a:rPr lang="ko-KR" altLang="en-US" sz="2400" dirty="0">
                <a:solidFill>
                  <a:schemeClr val="bg1"/>
                </a:solidFill>
              </a:rPr>
              <a:t>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6A0BC0-341E-4032-A4E0-2893CB77AFDE}"/>
              </a:ext>
            </a:extLst>
          </p:cNvPr>
          <p:cNvSpPr txBox="1"/>
          <p:nvPr/>
        </p:nvSpPr>
        <p:spPr>
          <a:xfrm>
            <a:off x="6892190" y="3764104"/>
            <a:ext cx="4857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Motor</a:t>
            </a:r>
            <a:r>
              <a:rPr lang="ko-KR" altLang="en-US" sz="2400" dirty="0">
                <a:solidFill>
                  <a:schemeClr val="bg1"/>
                </a:solidFill>
              </a:rPr>
              <a:t>는 </a:t>
            </a:r>
            <a:r>
              <a:rPr lang="en-US" altLang="ko-KR" sz="2400" dirty="0">
                <a:solidFill>
                  <a:schemeClr val="bg1"/>
                </a:solidFill>
              </a:rPr>
              <a:t>AX-12A </a:t>
            </a:r>
            <a:r>
              <a:rPr lang="ko-KR" altLang="en-US" sz="2400" dirty="0">
                <a:solidFill>
                  <a:schemeClr val="bg1"/>
                </a:solidFill>
              </a:rPr>
              <a:t>모터를 </a:t>
            </a:r>
            <a:r>
              <a:rPr lang="en-US" altLang="ko-KR" sz="2400" dirty="0">
                <a:solidFill>
                  <a:schemeClr val="bg1"/>
                </a:solidFill>
              </a:rPr>
              <a:t>12</a:t>
            </a:r>
            <a:r>
              <a:rPr lang="ko-KR" altLang="en-US" sz="2400" dirty="0">
                <a:solidFill>
                  <a:schemeClr val="bg1"/>
                </a:solidFill>
              </a:rPr>
              <a:t>개 사용한다</a:t>
            </a:r>
          </a:p>
        </p:txBody>
      </p:sp>
      <p:pic>
        <p:nvPicPr>
          <p:cNvPr id="20" name="그래픽 19" descr="배지">
            <a:extLst>
              <a:ext uri="{FF2B5EF4-FFF2-40B4-BE49-F238E27FC236}">
                <a16:creationId xmlns:a16="http://schemas.microsoft.com/office/drawing/2014/main" id="{4DB176FF-642A-41B1-B6ED-41BB7736E8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5905" y="2568551"/>
            <a:ext cx="671164" cy="671164"/>
          </a:xfrm>
          <a:prstGeom prst="rect">
            <a:avLst/>
          </a:prstGeom>
        </p:spPr>
      </p:pic>
      <p:pic>
        <p:nvPicPr>
          <p:cNvPr id="22" name="그래픽 21" descr="배지 3">
            <a:extLst>
              <a:ext uri="{FF2B5EF4-FFF2-40B4-BE49-F238E27FC236}">
                <a16:creationId xmlns:a16="http://schemas.microsoft.com/office/drawing/2014/main" id="{FD377B80-46D6-45C7-B379-5D218C814C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5905" y="3744872"/>
            <a:ext cx="671164" cy="671164"/>
          </a:xfrm>
          <a:prstGeom prst="rect">
            <a:avLst/>
          </a:prstGeom>
        </p:spPr>
      </p:pic>
      <p:pic>
        <p:nvPicPr>
          <p:cNvPr id="7" name="그림 6" descr="가위이(가) 표시된 사진&#10;&#10;자동 생성된 설명">
            <a:extLst>
              <a:ext uri="{FF2B5EF4-FFF2-40B4-BE49-F238E27FC236}">
                <a16:creationId xmlns:a16="http://schemas.microsoft.com/office/drawing/2014/main" id="{D2B399A6-15AB-4D1A-854C-29C989B8D2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48" y="2109507"/>
            <a:ext cx="5310589" cy="3982941"/>
          </a:xfrm>
          <a:prstGeom prst="rect">
            <a:avLst/>
          </a:prstGeom>
        </p:spPr>
      </p:pic>
      <p:pic>
        <p:nvPicPr>
          <p:cNvPr id="12" name="그래픽 11" descr="배지 4">
            <a:extLst>
              <a:ext uri="{FF2B5EF4-FFF2-40B4-BE49-F238E27FC236}">
                <a16:creationId xmlns:a16="http://schemas.microsoft.com/office/drawing/2014/main" id="{5BED2441-6B58-4445-BD6A-A82C217907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1027" y="4919188"/>
            <a:ext cx="671164" cy="6711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49AE14C-CDE7-4C4A-95EE-6FDCB89767E1}"/>
              </a:ext>
            </a:extLst>
          </p:cNvPr>
          <p:cNvSpPr txBox="1"/>
          <p:nvPr/>
        </p:nvSpPr>
        <p:spPr>
          <a:xfrm>
            <a:off x="6892190" y="4922909"/>
            <a:ext cx="4820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몸체는 </a:t>
            </a:r>
            <a:r>
              <a:rPr lang="ko-KR" altLang="en-US" sz="2400" dirty="0" err="1">
                <a:solidFill>
                  <a:schemeClr val="bg1"/>
                </a:solidFill>
              </a:rPr>
              <a:t>포맥스를</a:t>
            </a:r>
            <a:r>
              <a:rPr lang="ko-KR" altLang="en-US" sz="2400" dirty="0">
                <a:solidFill>
                  <a:schemeClr val="bg1"/>
                </a:solidFill>
              </a:rPr>
              <a:t> 사용하여 제작한다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91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Contents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Project Contents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7303FA-EC00-496D-A469-AF7AF9F8FA88}"/>
              </a:ext>
            </a:extLst>
          </p:cNvPr>
          <p:cNvSpPr txBox="1"/>
          <p:nvPr/>
        </p:nvSpPr>
        <p:spPr>
          <a:xfrm>
            <a:off x="654267" y="1464911"/>
            <a:ext cx="3100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○ 모터 설명</a:t>
            </a:r>
          </a:p>
        </p:txBody>
      </p:sp>
      <p:pic>
        <p:nvPicPr>
          <p:cNvPr id="4" name="그림 3" descr="전자기기, 카메라이(가) 표시된 사진&#10;&#10;자동 생성된 설명">
            <a:extLst>
              <a:ext uri="{FF2B5EF4-FFF2-40B4-BE49-F238E27FC236}">
                <a16:creationId xmlns:a16="http://schemas.microsoft.com/office/drawing/2014/main" id="{9555FD91-811F-48B4-A79C-DEA767EF9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67" y="2261250"/>
            <a:ext cx="3620501" cy="36205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A4D0FF-2D4C-42D3-A8EF-5F8D42B52FD2}"/>
              </a:ext>
            </a:extLst>
          </p:cNvPr>
          <p:cNvSpPr txBox="1"/>
          <p:nvPr/>
        </p:nvSpPr>
        <p:spPr>
          <a:xfrm>
            <a:off x="4419600" y="1918531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*</a:t>
            </a:r>
            <a:r>
              <a:rPr lang="ko-KR" altLang="en-US" sz="2400" dirty="0">
                <a:solidFill>
                  <a:schemeClr val="bg1"/>
                </a:solidFill>
              </a:rPr>
              <a:t>이름</a:t>
            </a:r>
            <a:r>
              <a:rPr lang="en-US" altLang="ko-KR" sz="2400" dirty="0">
                <a:solidFill>
                  <a:schemeClr val="bg1"/>
                </a:solidFill>
              </a:rPr>
              <a:t>:AX-12A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*</a:t>
            </a:r>
            <a:r>
              <a:rPr lang="ko-KR" altLang="en-US" sz="2400" dirty="0">
                <a:solidFill>
                  <a:schemeClr val="bg1"/>
                </a:solidFill>
              </a:rPr>
              <a:t>주요 성능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1)</a:t>
            </a:r>
            <a:r>
              <a:rPr lang="ko-KR" altLang="en-US" sz="2400" dirty="0">
                <a:solidFill>
                  <a:schemeClr val="bg1"/>
                </a:solidFill>
              </a:rPr>
              <a:t>크기</a:t>
            </a:r>
            <a:r>
              <a:rPr lang="en-US" altLang="ko-KR" sz="2400" dirty="0">
                <a:solidFill>
                  <a:schemeClr val="bg1"/>
                </a:solidFill>
              </a:rPr>
              <a:t>: 32 X 50 X 40 [mm]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2)</a:t>
            </a:r>
            <a:r>
              <a:rPr lang="ko-KR" altLang="en-US" sz="2400" dirty="0" err="1">
                <a:solidFill>
                  <a:schemeClr val="bg1"/>
                </a:solidFill>
              </a:rPr>
              <a:t>기어비</a:t>
            </a:r>
            <a:r>
              <a:rPr lang="en-US" altLang="ko-KR" sz="2400" dirty="0">
                <a:solidFill>
                  <a:schemeClr val="bg1"/>
                </a:solidFill>
              </a:rPr>
              <a:t>: 254 : 1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3)</a:t>
            </a:r>
            <a:r>
              <a:rPr lang="ko-KR" altLang="en-US" sz="2400" dirty="0" err="1">
                <a:solidFill>
                  <a:schemeClr val="bg1"/>
                </a:solidFill>
              </a:rPr>
              <a:t>무부하</a:t>
            </a:r>
            <a:r>
              <a:rPr lang="ko-KR" altLang="en-US" sz="2400" dirty="0">
                <a:solidFill>
                  <a:schemeClr val="bg1"/>
                </a:solidFill>
              </a:rPr>
              <a:t> 속도</a:t>
            </a:r>
            <a:r>
              <a:rPr lang="en-US" altLang="ko-KR" sz="2400" dirty="0">
                <a:solidFill>
                  <a:schemeClr val="bg1"/>
                </a:solidFill>
              </a:rPr>
              <a:t>: 59 [rpm] (at 12 [V])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4)</a:t>
            </a:r>
            <a:r>
              <a:rPr lang="ko-KR" altLang="en-US" sz="2400" dirty="0">
                <a:solidFill>
                  <a:schemeClr val="bg1"/>
                </a:solidFill>
              </a:rPr>
              <a:t>사용전압</a:t>
            </a:r>
            <a:r>
              <a:rPr lang="en-US" altLang="ko-KR" sz="2400" dirty="0">
                <a:solidFill>
                  <a:schemeClr val="bg1"/>
                </a:solidFill>
              </a:rPr>
              <a:t>: 9.0 ~ 12.0 [V] (</a:t>
            </a:r>
            <a:r>
              <a:rPr lang="ko-KR" altLang="en-US" sz="2400" dirty="0">
                <a:solidFill>
                  <a:schemeClr val="bg1"/>
                </a:solidFill>
              </a:rPr>
              <a:t>권장 전압 </a:t>
            </a:r>
            <a:r>
              <a:rPr lang="en-US" altLang="ko-KR" sz="2400" dirty="0">
                <a:solidFill>
                  <a:schemeClr val="bg1"/>
                </a:solidFill>
              </a:rPr>
              <a:t>: 11.1 [V])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8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Contents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Project Contents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7303FA-EC00-496D-A469-AF7AF9F8FA88}"/>
              </a:ext>
            </a:extLst>
          </p:cNvPr>
          <p:cNvSpPr txBox="1"/>
          <p:nvPr/>
        </p:nvSpPr>
        <p:spPr>
          <a:xfrm>
            <a:off x="413134" y="1936531"/>
            <a:ext cx="3100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○ 모터 제어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4D0FF-2D4C-42D3-A8EF-5F8D42B52FD2}"/>
              </a:ext>
            </a:extLst>
          </p:cNvPr>
          <p:cNvSpPr txBox="1"/>
          <p:nvPr/>
        </p:nvSpPr>
        <p:spPr>
          <a:xfrm>
            <a:off x="295275" y="2912249"/>
            <a:ext cx="1189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• </a:t>
            </a:r>
            <a:r>
              <a:rPr lang="en-US" altLang="ko-KR" sz="2400" dirty="0" err="1">
                <a:solidFill>
                  <a:schemeClr val="bg1"/>
                </a:solidFill>
              </a:rPr>
              <a:t>Dynamixel</a:t>
            </a:r>
            <a:r>
              <a:rPr lang="ko-KR" altLang="en-US" sz="2400" dirty="0">
                <a:solidFill>
                  <a:schemeClr val="bg1"/>
                </a:solidFill>
              </a:rPr>
              <a:t>을 제어하기 위해서는 </a:t>
            </a:r>
            <a:r>
              <a:rPr lang="en-US" altLang="ko-KR" sz="2400" dirty="0" err="1">
                <a:solidFill>
                  <a:schemeClr val="bg1"/>
                </a:solidFill>
              </a:rPr>
              <a:t>Dynamixel</a:t>
            </a:r>
            <a:r>
              <a:rPr lang="ko-KR" altLang="en-US" sz="2400" dirty="0">
                <a:solidFill>
                  <a:schemeClr val="bg1"/>
                </a:solidFill>
              </a:rPr>
              <a:t>의 프로토콜에 맞추어 통신을 </a:t>
            </a:r>
            <a:r>
              <a:rPr lang="ko-KR" altLang="en-US" sz="2400" dirty="0" err="1">
                <a:solidFill>
                  <a:schemeClr val="bg1"/>
                </a:solidFill>
              </a:rPr>
              <a:t>해야한다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09541B-ABB4-4DD8-8CCF-65C748ACB1D0}"/>
              </a:ext>
            </a:extLst>
          </p:cNvPr>
          <p:cNvSpPr txBox="1"/>
          <p:nvPr/>
        </p:nvSpPr>
        <p:spPr>
          <a:xfrm>
            <a:off x="295275" y="3511083"/>
            <a:ext cx="11404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• Main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Controller</a:t>
            </a:r>
            <a:r>
              <a:rPr lang="ko-KR" altLang="en-US" sz="2400" dirty="0">
                <a:solidFill>
                  <a:schemeClr val="bg1"/>
                </a:solidFill>
              </a:rPr>
              <a:t>와 </a:t>
            </a:r>
            <a:r>
              <a:rPr lang="en-US" altLang="ko-KR" sz="2400" dirty="0" err="1">
                <a:solidFill>
                  <a:schemeClr val="bg1"/>
                </a:solidFill>
              </a:rPr>
              <a:t>Dynamixel</a:t>
            </a:r>
            <a:r>
              <a:rPr lang="ko-KR" altLang="en-US" sz="2400" dirty="0">
                <a:solidFill>
                  <a:schemeClr val="bg1"/>
                </a:solidFill>
              </a:rPr>
              <a:t>은 </a:t>
            </a:r>
            <a:r>
              <a:rPr lang="en-US" altLang="ko-KR" sz="2400" dirty="0">
                <a:solidFill>
                  <a:schemeClr val="bg1"/>
                </a:solidFill>
              </a:rPr>
              <a:t>Packet</a:t>
            </a:r>
            <a:r>
              <a:rPr lang="ko-KR" altLang="en-US" sz="2400" dirty="0">
                <a:solidFill>
                  <a:schemeClr val="bg1"/>
                </a:solidFill>
              </a:rPr>
              <a:t>이라는 데이터를 주고 받으며 통신한다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04050-6A77-4034-B540-2D43B8B9EAFA}"/>
              </a:ext>
            </a:extLst>
          </p:cNvPr>
          <p:cNvSpPr txBox="1"/>
          <p:nvPr/>
        </p:nvSpPr>
        <p:spPr>
          <a:xfrm>
            <a:off x="295275" y="4136186"/>
            <a:ext cx="11404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• Packet</a:t>
            </a:r>
            <a:r>
              <a:rPr lang="ko-KR" altLang="en-US" sz="2400" dirty="0">
                <a:solidFill>
                  <a:schemeClr val="bg1"/>
                </a:solidFill>
              </a:rPr>
              <a:t>에는 </a:t>
            </a:r>
            <a:r>
              <a:rPr lang="en-US" altLang="ko-KR" sz="2400" dirty="0">
                <a:solidFill>
                  <a:schemeClr val="bg1"/>
                </a:solidFill>
              </a:rPr>
              <a:t>Instruction Packet</a:t>
            </a:r>
            <a:r>
              <a:rPr lang="ko-KR" altLang="en-US" sz="2400" dirty="0">
                <a:solidFill>
                  <a:schemeClr val="bg1"/>
                </a:solidFill>
              </a:rPr>
              <a:t>과 </a:t>
            </a:r>
            <a:r>
              <a:rPr lang="en-US" altLang="ko-KR" sz="2400" dirty="0">
                <a:solidFill>
                  <a:schemeClr val="bg1"/>
                </a:solidFill>
              </a:rPr>
              <a:t>Status Packet</a:t>
            </a:r>
            <a:r>
              <a:rPr lang="ko-KR" altLang="en-US" sz="2400" dirty="0">
                <a:solidFill>
                  <a:schemeClr val="bg1"/>
                </a:solidFill>
              </a:rPr>
              <a:t>의 두 종류가 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95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14785</TotalTime>
  <Words>1259</Words>
  <Application>Microsoft Office PowerPoint</Application>
  <PresentationFormat>와이드스크린</PresentationFormat>
  <Paragraphs>340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Braxton</vt:lpstr>
      <vt:lpstr>HY견고딕</vt:lpstr>
      <vt:lpstr>맑은 고딕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 hana</dc:creator>
  <cp:lastModifiedBy>mingyu park</cp:lastModifiedBy>
  <cp:revision>115</cp:revision>
  <dcterms:created xsi:type="dcterms:W3CDTF">2018-09-04T13:26:51Z</dcterms:created>
  <dcterms:modified xsi:type="dcterms:W3CDTF">2020-07-01T08:36:17Z</dcterms:modified>
</cp:coreProperties>
</file>