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62" r:id="rId3"/>
    <p:sldId id="263" r:id="rId4"/>
    <p:sldId id="269" r:id="rId5"/>
    <p:sldId id="274" r:id="rId6"/>
    <p:sldId id="275" r:id="rId7"/>
    <p:sldId id="279" r:id="rId8"/>
    <p:sldId id="280" r:id="rId9"/>
    <p:sldId id="278" r:id="rId10"/>
    <p:sldId id="267" r:id="rId11"/>
    <p:sldId id="276" r:id="rId12"/>
    <p:sldId id="281" r:id="rId13"/>
    <p:sldId id="265" r:id="rId14"/>
    <p:sldId id="27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E9EBF5"/>
    <a:srgbClr val="33CC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0F614-04EF-4AF7-8161-999E8FC69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6A17F4-1351-4737-A976-B73A88358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25C59-FECF-46B6-9CC3-9BFB0AE8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74BA-8575-4FBE-9426-2652B44474B7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29CAB3-60D8-4201-8CD2-FD05545D5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394EB-476C-467B-A831-C9BD26F6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1BA4-57FC-46C3-B494-834D11157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52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44F26-0D2D-4645-AA8F-B70461F08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045EFC-DF29-4A01-BF71-1324BFB0C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AAF04C-BBD7-49DB-B3B3-18FCC6020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74BA-8575-4FBE-9426-2652B44474B7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0F8A31-E4E3-4091-B5E4-E2F901AE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176A07-2E63-422A-8658-B2E5A0DDF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1BA4-57FC-46C3-B494-834D11157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26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A02EE7-092F-420F-9A2E-FFF9B7663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1BF0B8-A07A-4586-AC38-367BB995F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81B4A-539B-4E00-9EB1-9F1E7115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74BA-8575-4FBE-9426-2652B44474B7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578616-BBE8-4F1D-9F93-023D0E1C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913026-ECBE-432B-98C2-AF60CBD7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1BA4-57FC-46C3-B494-834D11157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1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6AD9-CEB3-40E1-9F3C-BF77EF11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5FF17A-352A-4B16-B801-D7D83F6D1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50F767-4203-4C20-BBBC-5AAAE781B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74BA-8575-4FBE-9426-2652B44474B7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09A97-A4DD-4E3D-A703-7BF386F9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D64D5E-698D-40A8-B00C-5E192786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1BA4-57FC-46C3-B494-834D11157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36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256DD-6D04-4307-AA43-37679A0B0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17F2C2-4251-415A-A8F0-4666FFA15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DDD0F4-98E2-453D-BCEF-4E40C28C2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74BA-8575-4FBE-9426-2652B44474B7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F9C451-DE75-4523-96A6-E22B5A60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557D4C-D41D-44A7-A684-32FE14D9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1BA4-57FC-46C3-B494-834D11157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02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1FE19-C766-4F31-AA2F-4A270029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D38C4-BBFB-49BC-B2A6-4F6811A7C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2C642F-BBA2-4795-8254-FC737E96D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FF9720-0A12-47BC-8D33-B2BC00DAF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74BA-8575-4FBE-9426-2652B44474B7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A4D151-34CC-4BEC-A2EF-61AFDA7B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2242CA-DCD0-4F3A-A84D-0FC8333F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1BA4-57FC-46C3-B494-834D11157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84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B8222-5AF5-48A6-B38A-5E1940598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5AA6F4-4F41-4BD5-A717-3E6663CD3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1CB7CA-2C52-4767-A109-01F4C2FEF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8103C0-EB4B-4023-A5FC-6D773B15A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2D33E2-2407-4E20-9341-F3355ABF7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10DB3B-F731-492F-A337-8E8390D2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74BA-8575-4FBE-9426-2652B44474B7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F9ADD2-0A50-4410-889F-A8D6E43A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3C6D0D-4B0F-40E5-A9E3-C2CB0322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1BA4-57FC-46C3-B494-834D11157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4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08F05-85DB-4607-B374-8B76AFAD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FBE5AF-7D6B-4C11-AD99-84EAF732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74BA-8575-4FBE-9426-2652B44474B7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E13286-0000-4735-BAAE-A12B6C91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632CE3-94B0-4ACA-BC18-5EF684AD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1BA4-57FC-46C3-B494-834D11157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01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CA7560-4667-4332-B6E4-0A0F79B19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74BA-8575-4FBE-9426-2652B44474B7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8DB30A-5EEE-4EEF-96B2-1907F305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6084B6-0FFF-4B4C-B687-4AEFE99A5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1BA4-57FC-46C3-B494-834D11157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76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D43DB-34D3-45C6-84BB-AEB389F1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862985-D8EE-4016-A6DE-16D9FEF8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A582BF-5F45-40CB-BC94-DD41021FC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8A3F03-F7BA-437C-AE72-9BD59ADE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74BA-8575-4FBE-9426-2652B44474B7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EBBF63-9F34-4E73-A6A3-DCB5564C7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A1E6E7-E50B-483A-A4C4-7DCAAEC0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1BA4-57FC-46C3-B494-834D11157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2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69F02-D933-40DF-9766-43E2D5DD7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7AE626-214E-4931-9D67-DDA6E293F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8FFB6B-B6FD-469E-94D8-E330D6D38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6DFB20-49AF-4C96-9801-CBBCB3966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74BA-8575-4FBE-9426-2652B44474B7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84EC6D-624C-4124-9364-2F9F810B0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306E48-2CB0-461E-8D8C-0DB722D5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1BA4-57FC-46C3-B494-834D11157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6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E28AB1-8575-4F51-97F6-4F2B0E3E2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704D35-86BC-41B0-9576-6CCB15D61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3E573E-3091-4FAE-B106-68682C0E5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74BA-8575-4FBE-9426-2652B44474B7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00EA1-1BEB-45C7-AE73-84726BC7F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ACB3B-D7FF-4AB8-AE80-9880F6AD5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C1BA4-57FC-46C3-B494-834D11157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01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AE935F-3AA6-47C3-ACF1-F3DF004A9C9A}"/>
              </a:ext>
            </a:extLst>
          </p:cNvPr>
          <p:cNvSpPr txBox="1"/>
          <p:nvPr/>
        </p:nvSpPr>
        <p:spPr>
          <a:xfrm>
            <a:off x="2694960" y="1308151"/>
            <a:ext cx="6403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</a:rPr>
              <a:t>Quadruped</a:t>
            </a:r>
            <a:r>
              <a:rPr lang="ko-KR" altLang="en-US" sz="4800" dirty="0">
                <a:solidFill>
                  <a:schemeClr val="bg1"/>
                </a:solidFill>
              </a:rPr>
              <a:t> </a:t>
            </a:r>
            <a:r>
              <a:rPr lang="en-US" altLang="ko-KR" sz="4800" dirty="0">
                <a:solidFill>
                  <a:schemeClr val="bg1"/>
                </a:solidFill>
              </a:rPr>
              <a:t>Robot</a:t>
            </a:r>
          </a:p>
          <a:p>
            <a:pPr algn="ctr"/>
            <a:r>
              <a:rPr lang="en-US" altLang="ko-KR" sz="4800" dirty="0">
                <a:solidFill>
                  <a:schemeClr val="bg1"/>
                </a:solidFill>
              </a:rPr>
              <a:t>With IR Sensing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E24E95-F86F-46C0-B6E1-BD5C4D859698}"/>
              </a:ext>
            </a:extLst>
          </p:cNvPr>
          <p:cNvSpPr txBox="1"/>
          <p:nvPr/>
        </p:nvSpPr>
        <p:spPr>
          <a:xfrm>
            <a:off x="5896552" y="3733702"/>
            <a:ext cx="4619623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Date : 2020 .05 01   </a:t>
            </a:r>
          </a:p>
          <a:p>
            <a:pPr algn="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Writer : 29</a:t>
            </a:r>
            <a:r>
              <a:rPr lang="ko-KR" altLang="en-US" sz="2000" dirty="0">
                <a:solidFill>
                  <a:schemeClr val="bg1"/>
                </a:solidFill>
              </a:rPr>
              <a:t>기 </a:t>
            </a:r>
            <a:r>
              <a:rPr lang="en-US" altLang="ko-KR" sz="2000" dirty="0">
                <a:solidFill>
                  <a:schemeClr val="bg1"/>
                </a:solidFill>
              </a:rPr>
              <a:t>17</a:t>
            </a:r>
            <a:r>
              <a:rPr lang="ko-KR" altLang="en-US" sz="2000" dirty="0">
                <a:solidFill>
                  <a:schemeClr val="bg1"/>
                </a:solidFill>
              </a:rPr>
              <a:t>박민규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A8462A3-207E-47C2-BCD2-2F07C9482F54}"/>
              </a:ext>
            </a:extLst>
          </p:cNvPr>
          <p:cNvCxnSpPr/>
          <p:nvPr/>
        </p:nvCxnSpPr>
        <p:spPr>
          <a:xfrm>
            <a:off x="1738745" y="3224813"/>
            <a:ext cx="871450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F48B06E3-240A-4B11-8108-26A9808B42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pic>
        <p:nvPicPr>
          <p:cNvPr id="4" name="그림 3" descr="도로, 실내, 자동차, 오토바이이(가) 표시된 사진&#10;&#10;자동 생성된 설명">
            <a:extLst>
              <a:ext uri="{FF2B5EF4-FFF2-40B4-BE49-F238E27FC236}">
                <a16:creationId xmlns:a16="http://schemas.microsoft.com/office/drawing/2014/main" id="{704AFDF4-57D7-4583-91DE-207366D1D0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45" y="3362921"/>
            <a:ext cx="4725477" cy="3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93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03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Occurred Problem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Occurred Problem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A025C9-3001-485D-A89B-6846C8DBC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678C51-053D-496D-9BB1-318ECE84D904}"/>
              </a:ext>
            </a:extLst>
          </p:cNvPr>
          <p:cNvSpPr txBox="1"/>
          <p:nvPr/>
        </p:nvSpPr>
        <p:spPr>
          <a:xfrm>
            <a:off x="1188821" y="1476462"/>
            <a:ext cx="10226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1. </a:t>
            </a:r>
            <a:r>
              <a:rPr lang="ko-KR" altLang="en-US" sz="2000" dirty="0">
                <a:solidFill>
                  <a:schemeClr val="bg1"/>
                </a:solidFill>
              </a:rPr>
              <a:t>하드웨어 제작 시 </a:t>
            </a:r>
            <a:r>
              <a:rPr lang="en-US" altLang="ko-KR" sz="2000" dirty="0">
                <a:solidFill>
                  <a:schemeClr val="bg1"/>
                </a:solidFill>
              </a:rPr>
              <a:t>3D Modeling</a:t>
            </a:r>
            <a:r>
              <a:rPr lang="ko-KR" altLang="en-US" sz="2000" dirty="0">
                <a:solidFill>
                  <a:schemeClr val="bg1"/>
                </a:solidFill>
              </a:rPr>
              <a:t>으로 만들었었는데 </a:t>
            </a:r>
            <a:r>
              <a:rPr lang="en-US" altLang="ko-KR" sz="2000" dirty="0">
                <a:solidFill>
                  <a:schemeClr val="bg1"/>
                </a:solidFill>
              </a:rPr>
              <a:t>3D </a:t>
            </a:r>
            <a:r>
              <a:rPr lang="ko-KR" altLang="en-US" sz="2000" dirty="0">
                <a:solidFill>
                  <a:schemeClr val="bg1"/>
                </a:solidFill>
              </a:rPr>
              <a:t>프린터의 규격에 맞지 않게 치수를 재서 </a:t>
            </a:r>
            <a:r>
              <a:rPr lang="en-US" altLang="ko-KR" sz="2000" dirty="0">
                <a:solidFill>
                  <a:schemeClr val="bg1"/>
                </a:solidFill>
              </a:rPr>
              <a:t>3D </a:t>
            </a:r>
            <a:r>
              <a:rPr lang="ko-KR" altLang="en-US" sz="2000" dirty="0">
                <a:solidFill>
                  <a:schemeClr val="bg1"/>
                </a:solidFill>
              </a:rPr>
              <a:t>프린터를 사용할 수 없었습니다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3C3C4C-B7D3-4911-BD6F-684276F7F4F8}"/>
              </a:ext>
            </a:extLst>
          </p:cNvPr>
          <p:cNvSpPr txBox="1"/>
          <p:nvPr/>
        </p:nvSpPr>
        <p:spPr>
          <a:xfrm>
            <a:off x="1188821" y="2781720"/>
            <a:ext cx="10226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2. AX-12a</a:t>
            </a:r>
            <a:r>
              <a:rPr lang="ko-KR" altLang="en-US" sz="2000" dirty="0">
                <a:solidFill>
                  <a:schemeClr val="bg1"/>
                </a:solidFill>
              </a:rPr>
              <a:t>모터나 </a:t>
            </a:r>
            <a:r>
              <a:rPr lang="en-US" altLang="ko-KR" sz="2000" dirty="0">
                <a:solidFill>
                  <a:schemeClr val="bg1"/>
                </a:solidFill>
              </a:rPr>
              <a:t>Ax-12+</a:t>
            </a:r>
            <a:r>
              <a:rPr lang="ko-KR" altLang="en-US" sz="2000" dirty="0">
                <a:solidFill>
                  <a:schemeClr val="bg1"/>
                </a:solidFill>
              </a:rPr>
              <a:t>모터의 개수가 부족해서 원하는 관절에 다 사용할 수 없었습니다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A5D8ED-A44E-4F72-BA65-333A8C9117BB}"/>
              </a:ext>
            </a:extLst>
          </p:cNvPr>
          <p:cNvSpPr txBox="1"/>
          <p:nvPr/>
        </p:nvSpPr>
        <p:spPr>
          <a:xfrm>
            <a:off x="1188821" y="4087768"/>
            <a:ext cx="10226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3. </a:t>
            </a:r>
            <a:r>
              <a:rPr lang="ko-KR" altLang="en-US" sz="2000" dirty="0">
                <a:solidFill>
                  <a:schemeClr val="bg1"/>
                </a:solidFill>
              </a:rPr>
              <a:t>로봇의 다리 끝부분이 미끄러워서 안정적으로 서있지 못합니다</a:t>
            </a:r>
            <a:r>
              <a:rPr lang="en-US" altLang="ko-KR" sz="2000" dirty="0">
                <a:solidFill>
                  <a:schemeClr val="bg1"/>
                </a:solidFill>
              </a:rPr>
              <a:t>.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6B0F0B-BBFB-4902-917D-86FBA43903F0}"/>
              </a:ext>
            </a:extLst>
          </p:cNvPr>
          <p:cNvSpPr txBox="1"/>
          <p:nvPr/>
        </p:nvSpPr>
        <p:spPr>
          <a:xfrm>
            <a:off x="1188821" y="5086040"/>
            <a:ext cx="10226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4. </a:t>
            </a:r>
            <a:r>
              <a:rPr lang="ko-KR" altLang="en-US" sz="2000" dirty="0">
                <a:solidFill>
                  <a:schemeClr val="bg1"/>
                </a:solidFill>
              </a:rPr>
              <a:t>적외선 신호를 보낼 때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어떻게 원하는 신호를 제대로 전달할 지 모르겠습니다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985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03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Occurred Problem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Solution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A025C9-3001-485D-A89B-6846C8DBC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2188EF-1986-4108-A6C1-D987DF7F2B39}"/>
              </a:ext>
            </a:extLst>
          </p:cNvPr>
          <p:cNvSpPr txBox="1"/>
          <p:nvPr/>
        </p:nvSpPr>
        <p:spPr>
          <a:xfrm>
            <a:off x="1188821" y="1476462"/>
            <a:ext cx="102262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1. </a:t>
            </a:r>
            <a:r>
              <a:rPr lang="ko-KR" altLang="en-US" sz="2000" dirty="0">
                <a:solidFill>
                  <a:schemeClr val="bg1"/>
                </a:solidFill>
              </a:rPr>
              <a:t>하드웨어 제작 시 </a:t>
            </a:r>
            <a:r>
              <a:rPr lang="en-US" altLang="ko-KR" sz="2000" dirty="0">
                <a:solidFill>
                  <a:schemeClr val="bg1"/>
                </a:solidFill>
              </a:rPr>
              <a:t>3D Modeling</a:t>
            </a:r>
            <a:r>
              <a:rPr lang="ko-KR" altLang="en-US" sz="2000" dirty="0">
                <a:solidFill>
                  <a:schemeClr val="bg1"/>
                </a:solidFill>
              </a:rPr>
              <a:t>으로 만들었었는데 </a:t>
            </a:r>
            <a:r>
              <a:rPr lang="en-US" altLang="ko-KR" sz="2000" dirty="0">
                <a:solidFill>
                  <a:schemeClr val="bg1"/>
                </a:solidFill>
              </a:rPr>
              <a:t>3D </a:t>
            </a:r>
            <a:r>
              <a:rPr lang="ko-KR" altLang="en-US" sz="2000" dirty="0">
                <a:solidFill>
                  <a:schemeClr val="bg1"/>
                </a:solidFill>
              </a:rPr>
              <a:t>프린터의 규격에 맞지 않게 치수를 재서 </a:t>
            </a:r>
            <a:r>
              <a:rPr lang="en-US" altLang="ko-KR" sz="2000" dirty="0">
                <a:solidFill>
                  <a:schemeClr val="bg1"/>
                </a:solidFill>
              </a:rPr>
              <a:t>3D </a:t>
            </a:r>
            <a:r>
              <a:rPr lang="ko-KR" altLang="en-US" sz="2000" dirty="0">
                <a:solidFill>
                  <a:schemeClr val="bg1"/>
                </a:solidFill>
              </a:rPr>
              <a:t>프린터를 사용할 수 없었습니다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-&gt; </a:t>
            </a:r>
            <a:r>
              <a:rPr lang="ko-KR" altLang="en-US" sz="2000" dirty="0" err="1">
                <a:solidFill>
                  <a:schemeClr val="bg1"/>
                </a:solidFill>
              </a:rPr>
              <a:t>포맥스로</a:t>
            </a:r>
            <a:r>
              <a:rPr lang="ko-KR" altLang="en-US" sz="2000" dirty="0">
                <a:solidFill>
                  <a:schemeClr val="bg1"/>
                </a:solidFill>
              </a:rPr>
              <a:t> 직접 치수를 재서 수작업으로 제작했습니다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F1F354-D334-462B-A230-30C0799AF69B}"/>
              </a:ext>
            </a:extLst>
          </p:cNvPr>
          <p:cNvSpPr txBox="1"/>
          <p:nvPr/>
        </p:nvSpPr>
        <p:spPr>
          <a:xfrm>
            <a:off x="1188821" y="2777256"/>
            <a:ext cx="102262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2. AX-12a</a:t>
            </a:r>
            <a:r>
              <a:rPr lang="ko-KR" altLang="en-US" sz="2000" dirty="0">
                <a:solidFill>
                  <a:schemeClr val="bg1"/>
                </a:solidFill>
              </a:rPr>
              <a:t>모터나 </a:t>
            </a:r>
            <a:r>
              <a:rPr lang="en-US" altLang="ko-KR" sz="2000" dirty="0">
                <a:solidFill>
                  <a:schemeClr val="bg1"/>
                </a:solidFill>
              </a:rPr>
              <a:t>Ax-12+</a:t>
            </a:r>
            <a:r>
              <a:rPr lang="ko-KR" altLang="en-US" sz="2000" dirty="0">
                <a:solidFill>
                  <a:schemeClr val="bg1"/>
                </a:solidFill>
              </a:rPr>
              <a:t>모터의 개수가 부족해서 원하는 관절에 다 사용할 수 없었습니다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-&gt; </a:t>
            </a:r>
            <a:r>
              <a:rPr lang="ko-KR" altLang="en-US" sz="2000" dirty="0">
                <a:solidFill>
                  <a:schemeClr val="bg1"/>
                </a:solidFill>
              </a:rPr>
              <a:t>적은 토크 힘 으로도 구동할 수 있는 부분은 </a:t>
            </a:r>
            <a:r>
              <a:rPr lang="en-US" altLang="ko-KR" sz="2000" dirty="0">
                <a:solidFill>
                  <a:schemeClr val="bg1"/>
                </a:solidFill>
              </a:rPr>
              <a:t>AX-12w</a:t>
            </a:r>
            <a:r>
              <a:rPr lang="ko-KR" altLang="en-US" sz="2000" dirty="0">
                <a:solidFill>
                  <a:schemeClr val="bg1"/>
                </a:solidFill>
              </a:rPr>
              <a:t>모터로 대체하여 관절부를 제작했습니다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4EF1FA-7710-4D26-927D-EE06627603F2}"/>
              </a:ext>
            </a:extLst>
          </p:cNvPr>
          <p:cNvSpPr txBox="1"/>
          <p:nvPr/>
        </p:nvSpPr>
        <p:spPr>
          <a:xfrm>
            <a:off x="1188821" y="4092232"/>
            <a:ext cx="10226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3. </a:t>
            </a:r>
            <a:r>
              <a:rPr lang="ko-KR" altLang="en-US" sz="2000" dirty="0">
                <a:solidFill>
                  <a:schemeClr val="bg1"/>
                </a:solidFill>
              </a:rPr>
              <a:t>로봇의 다리 끝부분이 미끄러워서 안정적으로 서있지 못합니다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-&gt; </a:t>
            </a:r>
            <a:r>
              <a:rPr lang="ko-KR" altLang="en-US" sz="2000" dirty="0">
                <a:solidFill>
                  <a:schemeClr val="bg1"/>
                </a:solidFill>
              </a:rPr>
              <a:t>고무 </a:t>
            </a:r>
            <a:r>
              <a:rPr lang="ko-KR" altLang="en-US" sz="2000" dirty="0" err="1">
                <a:solidFill>
                  <a:schemeClr val="bg1"/>
                </a:solidFill>
              </a:rPr>
              <a:t>발캡을</a:t>
            </a:r>
            <a:r>
              <a:rPr lang="ko-KR" altLang="en-US" sz="2000" dirty="0">
                <a:solidFill>
                  <a:schemeClr val="bg1"/>
                </a:solidFill>
              </a:rPr>
              <a:t> 다리 끝부분에 씌워서 안정적으로 서있게 제작합니다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0054E1-F625-462B-9795-C7FD0DEDE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21" y="4854537"/>
            <a:ext cx="2863061" cy="151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45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03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Occurred Problem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Solution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A025C9-3001-485D-A89B-6846C8DBC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62D47C-B298-49E7-80B1-3AEE10A9C522}"/>
              </a:ext>
            </a:extLst>
          </p:cNvPr>
          <p:cNvSpPr txBox="1"/>
          <p:nvPr/>
        </p:nvSpPr>
        <p:spPr>
          <a:xfrm>
            <a:off x="1188821" y="1500315"/>
            <a:ext cx="10226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4. </a:t>
            </a:r>
            <a:r>
              <a:rPr lang="ko-KR" altLang="en-US" sz="2000" dirty="0">
                <a:solidFill>
                  <a:schemeClr val="bg1"/>
                </a:solidFill>
              </a:rPr>
              <a:t>적외선 신호를 보낼 때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어떻게 원하는 신호를 제대로 전달할 지 모르겠습니다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-&gt; </a:t>
            </a:r>
            <a:r>
              <a:rPr lang="ko-KR" altLang="en-US" sz="2000" dirty="0">
                <a:solidFill>
                  <a:schemeClr val="bg1"/>
                </a:solidFill>
              </a:rPr>
              <a:t>스위치를 눌러 인터럽트를 발생시키고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본체에서 인터럽트로 신호를 받아서 처리하려고 생각하고 있습니다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6779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04</a:t>
            </a:r>
            <a:endParaRPr lang="ko-KR" altLang="en-US" sz="3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FDE4EB-D092-4D5E-9DA0-710858D29B21}"/>
              </a:ext>
            </a:extLst>
          </p:cNvPr>
          <p:cNvSpPr txBox="1"/>
          <p:nvPr/>
        </p:nvSpPr>
        <p:spPr>
          <a:xfrm>
            <a:off x="1275335" y="419755"/>
            <a:ext cx="461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Modified Project Schedule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4AC4799-9640-4F10-AA61-46C522AD2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0871181-3334-483D-9EFE-50289D19D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30673"/>
              </p:ext>
            </p:extLst>
          </p:nvPr>
        </p:nvGraphicFramePr>
        <p:xfrm>
          <a:off x="1600598" y="1830045"/>
          <a:ext cx="8981278" cy="317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358">
                  <a:extLst>
                    <a:ext uri="{9D8B030D-6E8A-4147-A177-3AD203B41FA5}">
                      <a16:colId xmlns:a16="http://schemas.microsoft.com/office/drawing/2014/main" val="3258724203"/>
                    </a:ext>
                  </a:extLst>
                </a:gridCol>
                <a:gridCol w="734865">
                  <a:extLst>
                    <a:ext uri="{9D8B030D-6E8A-4147-A177-3AD203B41FA5}">
                      <a16:colId xmlns:a16="http://schemas.microsoft.com/office/drawing/2014/main" val="2385041718"/>
                    </a:ext>
                  </a:extLst>
                </a:gridCol>
                <a:gridCol w="734865">
                  <a:extLst>
                    <a:ext uri="{9D8B030D-6E8A-4147-A177-3AD203B41FA5}">
                      <a16:colId xmlns:a16="http://schemas.microsoft.com/office/drawing/2014/main" val="717865058"/>
                    </a:ext>
                  </a:extLst>
                </a:gridCol>
                <a:gridCol w="734865">
                  <a:extLst>
                    <a:ext uri="{9D8B030D-6E8A-4147-A177-3AD203B41FA5}">
                      <a16:colId xmlns:a16="http://schemas.microsoft.com/office/drawing/2014/main" val="2206172451"/>
                    </a:ext>
                  </a:extLst>
                </a:gridCol>
                <a:gridCol w="734865">
                  <a:extLst>
                    <a:ext uri="{9D8B030D-6E8A-4147-A177-3AD203B41FA5}">
                      <a16:colId xmlns:a16="http://schemas.microsoft.com/office/drawing/2014/main" val="2064320073"/>
                    </a:ext>
                  </a:extLst>
                </a:gridCol>
                <a:gridCol w="734865">
                  <a:extLst>
                    <a:ext uri="{9D8B030D-6E8A-4147-A177-3AD203B41FA5}">
                      <a16:colId xmlns:a16="http://schemas.microsoft.com/office/drawing/2014/main" val="1869397937"/>
                    </a:ext>
                  </a:extLst>
                </a:gridCol>
                <a:gridCol w="734865">
                  <a:extLst>
                    <a:ext uri="{9D8B030D-6E8A-4147-A177-3AD203B41FA5}">
                      <a16:colId xmlns:a16="http://schemas.microsoft.com/office/drawing/2014/main" val="469041016"/>
                    </a:ext>
                  </a:extLst>
                </a:gridCol>
                <a:gridCol w="734865">
                  <a:extLst>
                    <a:ext uri="{9D8B030D-6E8A-4147-A177-3AD203B41FA5}">
                      <a16:colId xmlns:a16="http://schemas.microsoft.com/office/drawing/2014/main" val="4279729585"/>
                    </a:ext>
                  </a:extLst>
                </a:gridCol>
                <a:gridCol w="734865">
                  <a:extLst>
                    <a:ext uri="{9D8B030D-6E8A-4147-A177-3AD203B41FA5}">
                      <a16:colId xmlns:a16="http://schemas.microsoft.com/office/drawing/2014/main" val="1547329193"/>
                    </a:ext>
                  </a:extLst>
                </a:gridCol>
              </a:tblGrid>
              <a:tr h="794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/>
                        <a:t>진행 목표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1W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2W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3W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4W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698401"/>
                  </a:ext>
                </a:extLst>
              </a:tr>
              <a:tr h="7947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족 보행 알고리즘 구현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9609716"/>
                  </a:ext>
                </a:extLst>
              </a:tr>
              <a:tr h="7947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IR </a:t>
                      </a:r>
                      <a:r>
                        <a:rPr lang="ko-KR" altLang="en-US" dirty="0"/>
                        <a:t>적외선 통신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6834063"/>
                  </a:ext>
                </a:extLst>
              </a:tr>
              <a:tr h="794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디버깅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402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254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04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2024061" y="3805975"/>
            <a:ext cx="8134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Braxton" panose="03060000000000000000" pitchFamily="66" charset="0"/>
              </a:rPr>
              <a:t>Thank You for Listening</a:t>
            </a:r>
            <a:endParaRPr lang="ko-KR" altLang="en-US" sz="2000" dirty="0">
              <a:solidFill>
                <a:schemeClr val="bg1"/>
              </a:solidFill>
              <a:latin typeface="Braxton" panose="03060000000000000000" pitchFamily="66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2024061" y="2697979"/>
            <a:ext cx="81343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</a:rPr>
              <a:t>Q&amp;A</a:t>
            </a:r>
            <a:endParaRPr lang="en-US" altLang="ko-KR" sz="88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A025C9-3001-485D-A89B-6846C8DBC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8BE7254-3947-473D-8D90-4B3ECE7F6B90}"/>
              </a:ext>
            </a:extLst>
          </p:cNvPr>
          <p:cNvCxnSpPr>
            <a:cxnSpLocks/>
          </p:cNvCxnSpPr>
          <p:nvPr/>
        </p:nvCxnSpPr>
        <p:spPr>
          <a:xfrm>
            <a:off x="4901384" y="3805975"/>
            <a:ext cx="2379704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D1A6F66A-8B5B-4771-915B-61E2D5B630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956" t="39340" r="38828" b="36699"/>
          <a:stretch/>
        </p:blipFill>
        <p:spPr>
          <a:xfrm>
            <a:off x="4749553" y="2697978"/>
            <a:ext cx="2708522" cy="164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9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006BC2B-ACE9-42DC-B06B-5265728BDB1B}"/>
              </a:ext>
            </a:extLst>
          </p:cNvPr>
          <p:cNvSpPr/>
          <p:nvPr/>
        </p:nvSpPr>
        <p:spPr>
          <a:xfrm>
            <a:off x="592054" y="401052"/>
            <a:ext cx="2743199" cy="571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20156-ACF7-4985-BE89-6709A38A3A9C}"/>
              </a:ext>
            </a:extLst>
          </p:cNvPr>
          <p:cNvSpPr txBox="1"/>
          <p:nvPr/>
        </p:nvSpPr>
        <p:spPr>
          <a:xfrm>
            <a:off x="592054" y="458202"/>
            <a:ext cx="3190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CONTENTS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134EC42-A341-4FA0-AC07-ADDE26EF6656}"/>
              </a:ext>
            </a:extLst>
          </p:cNvPr>
          <p:cNvCxnSpPr>
            <a:cxnSpLocks/>
            <a:stCxn id="10" idx="4"/>
            <a:endCxn id="13" idx="4"/>
          </p:cNvCxnSpPr>
          <p:nvPr/>
        </p:nvCxnSpPr>
        <p:spPr>
          <a:xfrm>
            <a:off x="5056759" y="1720766"/>
            <a:ext cx="0" cy="441307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791B8C38-20B5-4818-AE91-C536BAF74437}"/>
              </a:ext>
            </a:extLst>
          </p:cNvPr>
          <p:cNvSpPr/>
          <p:nvPr/>
        </p:nvSpPr>
        <p:spPr>
          <a:xfrm>
            <a:off x="4932936" y="1451030"/>
            <a:ext cx="247646" cy="269736"/>
          </a:xfrm>
          <a:prstGeom prst="ellipse">
            <a:avLst/>
          </a:prstGeom>
          <a:solidFill>
            <a:schemeClr val="tx2">
              <a:lumMod val="50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642A10B-79FB-4BC3-84A1-3257EF7A5382}"/>
              </a:ext>
            </a:extLst>
          </p:cNvPr>
          <p:cNvSpPr/>
          <p:nvPr/>
        </p:nvSpPr>
        <p:spPr>
          <a:xfrm>
            <a:off x="4932936" y="2198445"/>
            <a:ext cx="247646" cy="269736"/>
          </a:xfrm>
          <a:prstGeom prst="ellipse">
            <a:avLst/>
          </a:prstGeom>
          <a:solidFill>
            <a:schemeClr val="tx2">
              <a:lumMod val="50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447446E-F023-4B37-8322-22A96CFADEF9}"/>
              </a:ext>
            </a:extLst>
          </p:cNvPr>
          <p:cNvSpPr/>
          <p:nvPr/>
        </p:nvSpPr>
        <p:spPr>
          <a:xfrm>
            <a:off x="4918931" y="5137234"/>
            <a:ext cx="247646" cy="269736"/>
          </a:xfrm>
          <a:prstGeom prst="ellipse">
            <a:avLst/>
          </a:prstGeom>
          <a:solidFill>
            <a:schemeClr val="tx2">
              <a:lumMod val="50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DD6044C-BD47-4B7A-BA32-A1531F9F5767}"/>
              </a:ext>
            </a:extLst>
          </p:cNvPr>
          <p:cNvSpPr/>
          <p:nvPr/>
        </p:nvSpPr>
        <p:spPr>
          <a:xfrm>
            <a:off x="4932936" y="5864109"/>
            <a:ext cx="247646" cy="269736"/>
          </a:xfrm>
          <a:prstGeom prst="ellipse">
            <a:avLst/>
          </a:prstGeom>
          <a:solidFill>
            <a:schemeClr val="tx2">
              <a:lumMod val="50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76107-4317-453C-9E1A-636AD1C17302}"/>
              </a:ext>
            </a:extLst>
          </p:cNvPr>
          <p:cNvSpPr txBox="1"/>
          <p:nvPr/>
        </p:nvSpPr>
        <p:spPr>
          <a:xfrm>
            <a:off x="5409187" y="1357387"/>
            <a:ext cx="4619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Project Introduction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29E704-CE25-4270-89CB-E74F96D68581}"/>
              </a:ext>
            </a:extLst>
          </p:cNvPr>
          <p:cNvSpPr txBox="1"/>
          <p:nvPr/>
        </p:nvSpPr>
        <p:spPr>
          <a:xfrm>
            <a:off x="5451768" y="3605476"/>
            <a:ext cx="4619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Occurred Problem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48D0A-5BDE-4D8E-BB2D-68437055C419}"/>
              </a:ext>
            </a:extLst>
          </p:cNvPr>
          <p:cNvSpPr txBox="1"/>
          <p:nvPr/>
        </p:nvSpPr>
        <p:spPr>
          <a:xfrm>
            <a:off x="5437043" y="2087192"/>
            <a:ext cx="4619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Project Schedule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08FE6F-6E63-440B-9459-4FAA73B7F474}"/>
              </a:ext>
            </a:extLst>
          </p:cNvPr>
          <p:cNvSpPr txBox="1"/>
          <p:nvPr/>
        </p:nvSpPr>
        <p:spPr>
          <a:xfrm>
            <a:off x="5409185" y="5753661"/>
            <a:ext cx="4619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Q &amp; A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FE8E88-0460-43DE-ABE1-056597DE1DE3}"/>
              </a:ext>
            </a:extLst>
          </p:cNvPr>
          <p:cNvSpPr txBox="1"/>
          <p:nvPr/>
        </p:nvSpPr>
        <p:spPr>
          <a:xfrm>
            <a:off x="5983285" y="3906067"/>
            <a:ext cx="461962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- Occurred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Problem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- Solution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4519F01-D105-4018-A4E1-B3F41B52EE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AF404D7-ADC2-4F11-878A-29924D6811FD}"/>
              </a:ext>
            </a:extLst>
          </p:cNvPr>
          <p:cNvSpPr txBox="1"/>
          <p:nvPr/>
        </p:nvSpPr>
        <p:spPr>
          <a:xfrm>
            <a:off x="5983285" y="2440813"/>
            <a:ext cx="461962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- Project Schedule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- Current Process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184805-DBD9-44FA-A690-5DE179D99001}"/>
              </a:ext>
            </a:extLst>
          </p:cNvPr>
          <p:cNvSpPr txBox="1"/>
          <p:nvPr/>
        </p:nvSpPr>
        <p:spPr>
          <a:xfrm>
            <a:off x="5409184" y="5023856"/>
            <a:ext cx="4619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Modified Project Schedule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41DACB9-705B-4A46-9AE4-BD71A37A98D2}"/>
              </a:ext>
            </a:extLst>
          </p:cNvPr>
          <p:cNvSpPr/>
          <p:nvPr/>
        </p:nvSpPr>
        <p:spPr>
          <a:xfrm>
            <a:off x="4932936" y="3725247"/>
            <a:ext cx="247646" cy="269736"/>
          </a:xfrm>
          <a:prstGeom prst="ellipse">
            <a:avLst/>
          </a:prstGeom>
          <a:solidFill>
            <a:schemeClr val="tx2">
              <a:lumMod val="50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24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01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Project Introduction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85071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Project Introduction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041D1A2-C298-4EEE-9C36-D0DD0048D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C4C6901F-D604-482B-A627-5E5483B7FC3E}"/>
              </a:ext>
            </a:extLst>
          </p:cNvPr>
          <p:cNvGrpSpPr/>
          <p:nvPr/>
        </p:nvGrpSpPr>
        <p:grpSpPr>
          <a:xfrm>
            <a:off x="1772250" y="1381329"/>
            <a:ext cx="8637974" cy="4680639"/>
            <a:chOff x="1731144" y="1411809"/>
            <a:chExt cx="8637974" cy="4680639"/>
          </a:xfrm>
        </p:grpSpPr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F47F1488-1E35-4220-904F-F43633949A06}"/>
                </a:ext>
              </a:extLst>
            </p:cNvPr>
            <p:cNvSpPr/>
            <p:nvPr/>
          </p:nvSpPr>
          <p:spPr>
            <a:xfrm>
              <a:off x="7452052" y="4112768"/>
              <a:ext cx="810794" cy="684784"/>
            </a:xfrm>
            <a:prstGeom prst="rightArrow">
              <a:avLst/>
            </a:prstGeom>
            <a:solidFill>
              <a:srgbClr val="4F754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899897C-E8F9-472D-9E28-676F9C111C06}"/>
                </a:ext>
              </a:extLst>
            </p:cNvPr>
            <p:cNvSpPr/>
            <p:nvPr/>
          </p:nvSpPr>
          <p:spPr>
            <a:xfrm>
              <a:off x="4864230" y="1411809"/>
              <a:ext cx="5504888" cy="4680639"/>
            </a:xfrm>
            <a:prstGeom prst="roundRect">
              <a:avLst/>
            </a:prstGeom>
            <a:noFill/>
            <a:ln w="57150" cap="flat" cmpd="sng" algn="ctr">
              <a:solidFill>
                <a:srgbClr val="E6E6E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5354F39-9CA3-4D3B-9117-17AE6EF8F87A}"/>
                </a:ext>
              </a:extLst>
            </p:cNvPr>
            <p:cNvSpPr/>
            <p:nvPr/>
          </p:nvSpPr>
          <p:spPr>
            <a:xfrm>
              <a:off x="1731144" y="1516686"/>
              <a:ext cx="2749771" cy="4575762"/>
            </a:xfrm>
            <a:prstGeom prst="roundRect">
              <a:avLst/>
            </a:prstGeom>
            <a:noFill/>
            <a:ln w="57150" cap="flat" cmpd="sng" algn="ctr">
              <a:solidFill>
                <a:srgbClr val="E6E6E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6AAE3A58-A43A-49F3-A2C7-3A768DD041A4}"/>
                </a:ext>
              </a:extLst>
            </p:cNvPr>
            <p:cNvSpPr/>
            <p:nvPr/>
          </p:nvSpPr>
          <p:spPr>
            <a:xfrm>
              <a:off x="2183652" y="5201390"/>
              <a:ext cx="1844749" cy="503839"/>
            </a:xfrm>
            <a:prstGeom prst="roundRect">
              <a:avLst/>
            </a:prstGeom>
            <a:solidFill>
              <a:srgbClr val="B6D57C"/>
            </a:solidFill>
            <a:ln w="57150">
              <a:solidFill>
                <a:srgbClr val="6A9C5A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660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Switch</a:t>
              </a:r>
              <a:endParaRPr lang="ko-KR" altLang="en-US" sz="1600" dirty="0">
                <a:solidFill>
                  <a:srgbClr val="0066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2E7287DD-0AA7-4972-9BEB-F6E03F325CB5}"/>
                </a:ext>
              </a:extLst>
            </p:cNvPr>
            <p:cNvSpPr/>
            <p:nvPr/>
          </p:nvSpPr>
          <p:spPr>
            <a:xfrm>
              <a:off x="2183653" y="3580495"/>
              <a:ext cx="1844749" cy="946487"/>
            </a:xfrm>
            <a:prstGeom prst="roundRect">
              <a:avLst/>
            </a:prstGeom>
            <a:solidFill>
              <a:srgbClr val="B6D57C"/>
            </a:solidFill>
            <a:ln w="57150">
              <a:solidFill>
                <a:srgbClr val="6A9C5A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660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Atmega128</a:t>
              </a:r>
              <a:endParaRPr lang="ko-KR" altLang="en-US" dirty="0">
                <a:solidFill>
                  <a:srgbClr val="0066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6853D999-06F9-4D7F-92A6-07B039C6F59D}"/>
                </a:ext>
              </a:extLst>
            </p:cNvPr>
            <p:cNvSpPr/>
            <p:nvPr/>
          </p:nvSpPr>
          <p:spPr>
            <a:xfrm>
              <a:off x="2183654" y="2150090"/>
              <a:ext cx="1844748" cy="728801"/>
            </a:xfrm>
            <a:prstGeom prst="roundRect">
              <a:avLst/>
            </a:prstGeom>
            <a:solidFill>
              <a:srgbClr val="B6D57C"/>
            </a:solidFill>
            <a:ln w="57150">
              <a:solidFill>
                <a:srgbClr val="6A9C5A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660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IRED</a:t>
              </a:r>
            </a:p>
            <a:p>
              <a:pPr algn="ctr"/>
              <a:r>
                <a:rPr lang="en-US" altLang="ko-KR" sz="1400" dirty="0">
                  <a:solidFill>
                    <a:srgbClr val="00660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(</a:t>
              </a:r>
              <a:r>
                <a:rPr lang="ko-KR" altLang="en-US" sz="1400" dirty="0">
                  <a:solidFill>
                    <a:srgbClr val="00660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적외선 </a:t>
              </a:r>
              <a:r>
                <a:rPr lang="ko-KR" altLang="en-US" sz="1400" dirty="0" err="1">
                  <a:solidFill>
                    <a:srgbClr val="00660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송광부</a:t>
              </a:r>
              <a:r>
                <a:rPr lang="en-US" altLang="ko-KR" sz="1400" dirty="0">
                  <a:solidFill>
                    <a:srgbClr val="00660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)</a:t>
              </a:r>
              <a:endParaRPr lang="ko-KR" altLang="en-US" dirty="0">
                <a:solidFill>
                  <a:srgbClr val="0066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620A539A-5F25-45D0-913E-178A8DE2B63F}"/>
                </a:ext>
              </a:extLst>
            </p:cNvPr>
            <p:cNvSpPr/>
            <p:nvPr/>
          </p:nvSpPr>
          <p:spPr>
            <a:xfrm>
              <a:off x="2280672" y="1500094"/>
              <a:ext cx="1612315" cy="552585"/>
            </a:xfrm>
            <a:prstGeom prst="roundRect">
              <a:avLst/>
            </a:prstGeom>
            <a:noFill/>
            <a:ln w="76200"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E6E6E6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Controller</a:t>
              </a:r>
              <a:endParaRPr lang="ko-KR" altLang="en-US" sz="1600" dirty="0">
                <a:solidFill>
                  <a:srgbClr val="E6E6E6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DC0234A8-E922-4A13-93BF-316EDF067EEB}"/>
                </a:ext>
              </a:extLst>
            </p:cNvPr>
            <p:cNvSpPr/>
            <p:nvPr/>
          </p:nvSpPr>
          <p:spPr>
            <a:xfrm>
              <a:off x="4122165" y="2275021"/>
              <a:ext cx="1128467" cy="523220"/>
            </a:xfrm>
            <a:prstGeom prst="rightArrow">
              <a:avLst/>
            </a:prstGeom>
            <a:solidFill>
              <a:srgbClr val="4F754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3C66611-CBAE-49E7-92C0-9728C1B45AEF}"/>
                </a:ext>
              </a:extLst>
            </p:cNvPr>
            <p:cNvSpPr/>
            <p:nvPr/>
          </p:nvSpPr>
          <p:spPr>
            <a:xfrm>
              <a:off x="8355652" y="4876770"/>
              <a:ext cx="1521871" cy="684784"/>
            </a:xfrm>
            <a:prstGeom prst="roundRect">
              <a:avLst/>
            </a:prstGeom>
            <a:solidFill>
              <a:srgbClr val="B6D57C"/>
            </a:solidFill>
            <a:ln w="57150">
              <a:solidFill>
                <a:srgbClr val="6A9C5A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0660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AX-12A X 3</a:t>
              </a:r>
              <a:endParaRPr lang="ko-KR" altLang="en-US" sz="1400" dirty="0">
                <a:solidFill>
                  <a:srgbClr val="0066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50932737-F2FB-4459-B35E-3C2277D65829}"/>
                </a:ext>
              </a:extLst>
            </p:cNvPr>
            <p:cNvSpPr/>
            <p:nvPr/>
          </p:nvSpPr>
          <p:spPr>
            <a:xfrm>
              <a:off x="6227890" y="1422515"/>
              <a:ext cx="2902378" cy="559651"/>
            </a:xfrm>
            <a:prstGeom prst="roundRect">
              <a:avLst/>
            </a:prstGeom>
            <a:noFill/>
            <a:ln w="76200"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E6E6E6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Quadruped Robot</a:t>
              </a:r>
              <a:endParaRPr lang="ko-KR" altLang="en-US" dirty="0">
                <a:solidFill>
                  <a:srgbClr val="E6E6E6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F011F633-0EC0-4941-9D44-514E1B8BC8BB}"/>
                </a:ext>
              </a:extLst>
            </p:cNvPr>
            <p:cNvSpPr/>
            <p:nvPr/>
          </p:nvSpPr>
          <p:spPr>
            <a:xfrm>
              <a:off x="8359813" y="4026667"/>
              <a:ext cx="1521871" cy="684784"/>
            </a:xfrm>
            <a:prstGeom prst="roundRect">
              <a:avLst/>
            </a:prstGeom>
            <a:solidFill>
              <a:srgbClr val="B6D57C"/>
            </a:solidFill>
            <a:ln w="57150">
              <a:solidFill>
                <a:srgbClr val="6A9C5A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0660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AX-12A X 3</a:t>
              </a:r>
              <a:endParaRPr lang="ko-KR" altLang="en-US" sz="1400" dirty="0">
                <a:solidFill>
                  <a:srgbClr val="0066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A52EF4D2-3370-4751-AD68-3F304792CA0C}"/>
                </a:ext>
              </a:extLst>
            </p:cNvPr>
            <p:cNvSpPr/>
            <p:nvPr/>
          </p:nvSpPr>
          <p:spPr>
            <a:xfrm>
              <a:off x="5335166" y="3580492"/>
              <a:ext cx="2008311" cy="2104056"/>
            </a:xfrm>
            <a:prstGeom prst="roundRect">
              <a:avLst/>
            </a:prstGeom>
            <a:solidFill>
              <a:srgbClr val="B6D57C"/>
            </a:solidFill>
            <a:ln w="57150">
              <a:solidFill>
                <a:srgbClr val="6A9C5A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660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Atmega128</a:t>
              </a:r>
              <a:endParaRPr lang="ko-KR" altLang="en-US" dirty="0">
                <a:solidFill>
                  <a:srgbClr val="0066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88DB3D3-E4AB-40A4-B873-50120E2A320F}"/>
                </a:ext>
              </a:extLst>
            </p:cNvPr>
            <p:cNvSpPr/>
            <p:nvPr/>
          </p:nvSpPr>
          <p:spPr>
            <a:xfrm>
              <a:off x="8359813" y="3195704"/>
              <a:ext cx="1521871" cy="684784"/>
            </a:xfrm>
            <a:prstGeom prst="roundRect">
              <a:avLst/>
            </a:prstGeom>
            <a:solidFill>
              <a:srgbClr val="B6D57C"/>
            </a:solidFill>
            <a:ln w="57150">
              <a:solidFill>
                <a:srgbClr val="6A9C5A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0660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AX-12A X 3</a:t>
              </a:r>
              <a:endParaRPr lang="ko-KR" altLang="en-US" sz="1400" dirty="0">
                <a:solidFill>
                  <a:srgbClr val="0066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F2A0D098-7E23-4A33-ADB3-4D1FD9B4730D}"/>
                </a:ext>
              </a:extLst>
            </p:cNvPr>
            <p:cNvSpPr/>
            <p:nvPr/>
          </p:nvSpPr>
          <p:spPr>
            <a:xfrm>
              <a:off x="8359813" y="2350287"/>
              <a:ext cx="1521871" cy="684784"/>
            </a:xfrm>
            <a:prstGeom prst="roundRect">
              <a:avLst/>
            </a:prstGeom>
            <a:solidFill>
              <a:srgbClr val="B6D57C"/>
            </a:solidFill>
            <a:ln w="57150">
              <a:solidFill>
                <a:srgbClr val="6A9C5A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0660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AX-12A X 3</a:t>
              </a:r>
              <a:endParaRPr lang="ko-KR" altLang="en-US" sz="1400" dirty="0">
                <a:solidFill>
                  <a:srgbClr val="0066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D21A7782-D9FA-46B0-BBBF-C829B0247448}"/>
                </a:ext>
              </a:extLst>
            </p:cNvPr>
            <p:cNvSpPr/>
            <p:nvPr/>
          </p:nvSpPr>
          <p:spPr>
            <a:xfrm>
              <a:off x="5335168" y="2206448"/>
              <a:ext cx="2008310" cy="728801"/>
            </a:xfrm>
            <a:prstGeom prst="roundRect">
              <a:avLst/>
            </a:prstGeom>
            <a:solidFill>
              <a:srgbClr val="B6D57C"/>
            </a:solidFill>
            <a:ln w="57150">
              <a:solidFill>
                <a:srgbClr val="6A9C5A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660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KSM-603LM</a:t>
              </a:r>
            </a:p>
            <a:p>
              <a:pPr algn="ctr"/>
              <a:r>
                <a:rPr lang="en-US" altLang="ko-KR" sz="1400" dirty="0">
                  <a:solidFill>
                    <a:srgbClr val="00660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(</a:t>
              </a:r>
              <a:r>
                <a:rPr lang="ko-KR" altLang="en-US" sz="1400" dirty="0">
                  <a:solidFill>
                    <a:srgbClr val="00660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적외선 </a:t>
              </a:r>
              <a:r>
                <a:rPr lang="ko-KR" altLang="en-US" sz="1400" dirty="0" err="1">
                  <a:solidFill>
                    <a:srgbClr val="00660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수광부</a:t>
              </a:r>
              <a:r>
                <a:rPr lang="en-US" altLang="ko-KR" sz="1400" dirty="0">
                  <a:solidFill>
                    <a:srgbClr val="00660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)</a:t>
              </a:r>
              <a:endParaRPr lang="ko-KR" altLang="en-US" sz="1100" dirty="0">
                <a:solidFill>
                  <a:srgbClr val="0066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74EEC8-B366-47D5-A5D6-90EEBAB8EA98}"/>
                </a:ext>
              </a:extLst>
            </p:cNvPr>
            <p:cNvSpPr txBox="1"/>
            <p:nvPr/>
          </p:nvSpPr>
          <p:spPr>
            <a:xfrm>
              <a:off x="7440444" y="4299346"/>
              <a:ext cx="114190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E6E6E6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UART</a:t>
              </a:r>
              <a:endParaRPr lang="ko-KR" altLang="en-US" sz="1400" dirty="0">
                <a:solidFill>
                  <a:srgbClr val="E6E6E6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2B35A2B6-BE56-4ABA-8CF3-BF7E59A9399B}"/>
                </a:ext>
              </a:extLst>
            </p:cNvPr>
            <p:cNvSpPr/>
            <p:nvPr/>
          </p:nvSpPr>
          <p:spPr>
            <a:xfrm rot="16200000">
              <a:off x="2867562" y="2997200"/>
              <a:ext cx="463669" cy="478131"/>
            </a:xfrm>
            <a:prstGeom prst="rightArrow">
              <a:avLst/>
            </a:prstGeom>
            <a:solidFill>
              <a:srgbClr val="4F754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화살표: 오른쪽 29">
              <a:extLst>
                <a:ext uri="{FF2B5EF4-FFF2-40B4-BE49-F238E27FC236}">
                  <a16:creationId xmlns:a16="http://schemas.microsoft.com/office/drawing/2014/main" id="{F8FC9711-1F53-4D6A-8847-E202A547CC4D}"/>
                </a:ext>
              </a:extLst>
            </p:cNvPr>
            <p:cNvSpPr/>
            <p:nvPr/>
          </p:nvSpPr>
          <p:spPr>
            <a:xfrm rot="16200000">
              <a:off x="2874194" y="4618095"/>
              <a:ext cx="463669" cy="478131"/>
            </a:xfrm>
            <a:prstGeom prst="rightArrow">
              <a:avLst/>
            </a:prstGeom>
            <a:solidFill>
              <a:srgbClr val="4F754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화살표: 오른쪽 30">
              <a:extLst>
                <a:ext uri="{FF2B5EF4-FFF2-40B4-BE49-F238E27FC236}">
                  <a16:creationId xmlns:a16="http://schemas.microsoft.com/office/drawing/2014/main" id="{D73DF578-2324-4D86-A531-F9D8E99BAFBC}"/>
                </a:ext>
              </a:extLst>
            </p:cNvPr>
            <p:cNvSpPr/>
            <p:nvPr/>
          </p:nvSpPr>
          <p:spPr>
            <a:xfrm rot="5400000">
              <a:off x="6107486" y="3009681"/>
              <a:ext cx="463669" cy="478131"/>
            </a:xfrm>
            <a:prstGeom prst="rightArrow">
              <a:avLst/>
            </a:prstGeom>
            <a:solidFill>
              <a:srgbClr val="4F754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429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Project Schedule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Project Schedule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A3AF474-5FCE-4201-AE34-9EEE288971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54AB1A87-C2A2-4FF6-91C7-C8AD66423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109263"/>
              </p:ext>
            </p:extLst>
          </p:nvPr>
        </p:nvGraphicFramePr>
        <p:xfrm>
          <a:off x="591485" y="1354392"/>
          <a:ext cx="10999504" cy="4770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7345">
                  <a:extLst>
                    <a:ext uri="{9D8B030D-6E8A-4147-A177-3AD203B41FA5}">
                      <a16:colId xmlns:a16="http://schemas.microsoft.com/office/drawing/2014/main" val="4254456497"/>
                    </a:ext>
                  </a:extLst>
                </a:gridCol>
                <a:gridCol w="687469">
                  <a:extLst>
                    <a:ext uri="{9D8B030D-6E8A-4147-A177-3AD203B41FA5}">
                      <a16:colId xmlns:a16="http://schemas.microsoft.com/office/drawing/2014/main" val="3824812919"/>
                    </a:ext>
                  </a:extLst>
                </a:gridCol>
                <a:gridCol w="687469">
                  <a:extLst>
                    <a:ext uri="{9D8B030D-6E8A-4147-A177-3AD203B41FA5}">
                      <a16:colId xmlns:a16="http://schemas.microsoft.com/office/drawing/2014/main" val="2895907940"/>
                    </a:ext>
                  </a:extLst>
                </a:gridCol>
                <a:gridCol w="687469">
                  <a:extLst>
                    <a:ext uri="{9D8B030D-6E8A-4147-A177-3AD203B41FA5}">
                      <a16:colId xmlns:a16="http://schemas.microsoft.com/office/drawing/2014/main" val="4240938345"/>
                    </a:ext>
                  </a:extLst>
                </a:gridCol>
                <a:gridCol w="687469">
                  <a:extLst>
                    <a:ext uri="{9D8B030D-6E8A-4147-A177-3AD203B41FA5}">
                      <a16:colId xmlns:a16="http://schemas.microsoft.com/office/drawing/2014/main" val="1164927666"/>
                    </a:ext>
                  </a:extLst>
                </a:gridCol>
                <a:gridCol w="687469">
                  <a:extLst>
                    <a:ext uri="{9D8B030D-6E8A-4147-A177-3AD203B41FA5}">
                      <a16:colId xmlns:a16="http://schemas.microsoft.com/office/drawing/2014/main" val="2387991657"/>
                    </a:ext>
                  </a:extLst>
                </a:gridCol>
                <a:gridCol w="687469">
                  <a:extLst>
                    <a:ext uri="{9D8B030D-6E8A-4147-A177-3AD203B41FA5}">
                      <a16:colId xmlns:a16="http://schemas.microsoft.com/office/drawing/2014/main" val="1823506017"/>
                    </a:ext>
                  </a:extLst>
                </a:gridCol>
                <a:gridCol w="687469">
                  <a:extLst>
                    <a:ext uri="{9D8B030D-6E8A-4147-A177-3AD203B41FA5}">
                      <a16:colId xmlns:a16="http://schemas.microsoft.com/office/drawing/2014/main" val="1539131842"/>
                    </a:ext>
                  </a:extLst>
                </a:gridCol>
                <a:gridCol w="687469">
                  <a:extLst>
                    <a:ext uri="{9D8B030D-6E8A-4147-A177-3AD203B41FA5}">
                      <a16:colId xmlns:a16="http://schemas.microsoft.com/office/drawing/2014/main" val="3787378591"/>
                    </a:ext>
                  </a:extLst>
                </a:gridCol>
                <a:gridCol w="687469">
                  <a:extLst>
                    <a:ext uri="{9D8B030D-6E8A-4147-A177-3AD203B41FA5}">
                      <a16:colId xmlns:a16="http://schemas.microsoft.com/office/drawing/2014/main" val="2457366608"/>
                    </a:ext>
                  </a:extLst>
                </a:gridCol>
                <a:gridCol w="687469">
                  <a:extLst>
                    <a:ext uri="{9D8B030D-6E8A-4147-A177-3AD203B41FA5}">
                      <a16:colId xmlns:a16="http://schemas.microsoft.com/office/drawing/2014/main" val="888408341"/>
                    </a:ext>
                  </a:extLst>
                </a:gridCol>
                <a:gridCol w="687469">
                  <a:extLst>
                    <a:ext uri="{9D8B030D-6E8A-4147-A177-3AD203B41FA5}">
                      <a16:colId xmlns:a16="http://schemas.microsoft.com/office/drawing/2014/main" val="220157763"/>
                    </a:ext>
                  </a:extLst>
                </a:gridCol>
              </a:tblGrid>
              <a:tr h="46516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5M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6M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7M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671812"/>
                  </a:ext>
                </a:extLst>
              </a:tr>
              <a:tr h="46516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378603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하드웨어 구상 및 재료구입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4800" b="1" dirty="0"/>
                        <a:t>기말고사</a:t>
                      </a:r>
                    </a:p>
                  </a:txBody>
                  <a:tcPr vert="eaVert" anchor="ctr"/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47048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하드웨어 본체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600" b="1" dirty="0"/>
                    </a:p>
                  </a:txBody>
                  <a:tcPr anchor="ctr"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600" b="1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193406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다이나믹셀</a:t>
                      </a:r>
                      <a:r>
                        <a:rPr lang="ko-KR" altLang="en-US" b="1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모터 구동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E9EBF5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kern="1200" dirty="0">
                        <a:solidFill>
                          <a:srgbClr val="E9EBF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600" b="1" dirty="0"/>
                    </a:p>
                  </a:txBody>
                  <a:tcPr anchor="ctr"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55A1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671504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  <a:r>
                        <a:rPr lang="ko-KR" altLang="en-US" b="1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족 보행 알고리즘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67176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IR</a:t>
                      </a:r>
                      <a:r>
                        <a:rPr lang="ko-KR" altLang="en-US" b="1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적외선 통신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647164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디버깅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258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8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02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Project Schedule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Current Process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A3AF474-5FCE-4201-AE34-9EEE288971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0A7EE443-2E80-4F93-B464-C868B16E9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221178"/>
              </p:ext>
            </p:extLst>
          </p:nvPr>
        </p:nvGraphicFramePr>
        <p:xfrm>
          <a:off x="591485" y="1354392"/>
          <a:ext cx="10999504" cy="4770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7345">
                  <a:extLst>
                    <a:ext uri="{9D8B030D-6E8A-4147-A177-3AD203B41FA5}">
                      <a16:colId xmlns:a16="http://schemas.microsoft.com/office/drawing/2014/main" val="4254456497"/>
                    </a:ext>
                  </a:extLst>
                </a:gridCol>
                <a:gridCol w="687469">
                  <a:extLst>
                    <a:ext uri="{9D8B030D-6E8A-4147-A177-3AD203B41FA5}">
                      <a16:colId xmlns:a16="http://schemas.microsoft.com/office/drawing/2014/main" val="3824812919"/>
                    </a:ext>
                  </a:extLst>
                </a:gridCol>
                <a:gridCol w="687469">
                  <a:extLst>
                    <a:ext uri="{9D8B030D-6E8A-4147-A177-3AD203B41FA5}">
                      <a16:colId xmlns:a16="http://schemas.microsoft.com/office/drawing/2014/main" val="2895907940"/>
                    </a:ext>
                  </a:extLst>
                </a:gridCol>
                <a:gridCol w="687469">
                  <a:extLst>
                    <a:ext uri="{9D8B030D-6E8A-4147-A177-3AD203B41FA5}">
                      <a16:colId xmlns:a16="http://schemas.microsoft.com/office/drawing/2014/main" val="4240938345"/>
                    </a:ext>
                  </a:extLst>
                </a:gridCol>
                <a:gridCol w="687469">
                  <a:extLst>
                    <a:ext uri="{9D8B030D-6E8A-4147-A177-3AD203B41FA5}">
                      <a16:colId xmlns:a16="http://schemas.microsoft.com/office/drawing/2014/main" val="1164927666"/>
                    </a:ext>
                  </a:extLst>
                </a:gridCol>
                <a:gridCol w="687469">
                  <a:extLst>
                    <a:ext uri="{9D8B030D-6E8A-4147-A177-3AD203B41FA5}">
                      <a16:colId xmlns:a16="http://schemas.microsoft.com/office/drawing/2014/main" val="2387991657"/>
                    </a:ext>
                  </a:extLst>
                </a:gridCol>
                <a:gridCol w="687469">
                  <a:extLst>
                    <a:ext uri="{9D8B030D-6E8A-4147-A177-3AD203B41FA5}">
                      <a16:colId xmlns:a16="http://schemas.microsoft.com/office/drawing/2014/main" val="1823506017"/>
                    </a:ext>
                  </a:extLst>
                </a:gridCol>
                <a:gridCol w="687469">
                  <a:extLst>
                    <a:ext uri="{9D8B030D-6E8A-4147-A177-3AD203B41FA5}">
                      <a16:colId xmlns:a16="http://schemas.microsoft.com/office/drawing/2014/main" val="1539131842"/>
                    </a:ext>
                  </a:extLst>
                </a:gridCol>
                <a:gridCol w="687469">
                  <a:extLst>
                    <a:ext uri="{9D8B030D-6E8A-4147-A177-3AD203B41FA5}">
                      <a16:colId xmlns:a16="http://schemas.microsoft.com/office/drawing/2014/main" val="3787378591"/>
                    </a:ext>
                  </a:extLst>
                </a:gridCol>
                <a:gridCol w="687469">
                  <a:extLst>
                    <a:ext uri="{9D8B030D-6E8A-4147-A177-3AD203B41FA5}">
                      <a16:colId xmlns:a16="http://schemas.microsoft.com/office/drawing/2014/main" val="2457366608"/>
                    </a:ext>
                  </a:extLst>
                </a:gridCol>
                <a:gridCol w="687469">
                  <a:extLst>
                    <a:ext uri="{9D8B030D-6E8A-4147-A177-3AD203B41FA5}">
                      <a16:colId xmlns:a16="http://schemas.microsoft.com/office/drawing/2014/main" val="888408341"/>
                    </a:ext>
                  </a:extLst>
                </a:gridCol>
                <a:gridCol w="687469">
                  <a:extLst>
                    <a:ext uri="{9D8B030D-6E8A-4147-A177-3AD203B41FA5}">
                      <a16:colId xmlns:a16="http://schemas.microsoft.com/office/drawing/2014/main" val="220157763"/>
                    </a:ext>
                  </a:extLst>
                </a:gridCol>
              </a:tblGrid>
              <a:tr h="46516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5M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6M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7M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671812"/>
                  </a:ext>
                </a:extLst>
              </a:tr>
              <a:tr h="46516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378603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하드웨어 구상 및 재료구입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4800" b="1" dirty="0"/>
                        <a:t>기말고사</a:t>
                      </a:r>
                    </a:p>
                  </a:txBody>
                  <a:tcPr vert="eaVert" anchor="ctr"/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47048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하드웨어 본체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6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600" b="1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193406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다이나믹셀</a:t>
                      </a:r>
                      <a:r>
                        <a:rPr lang="ko-KR" altLang="en-US" b="1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모터 구동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E9EBF5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kern="1200" dirty="0">
                        <a:solidFill>
                          <a:srgbClr val="E9EBF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6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55A1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671504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  <a:r>
                        <a:rPr lang="ko-KR" altLang="en-US" b="1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족 보행 알고리즘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67176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IR</a:t>
                      </a:r>
                      <a:r>
                        <a:rPr lang="ko-KR" altLang="en-US" b="1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적외선 통신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647164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디버깅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258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15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02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Project Schedule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Current Process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A3AF474-5FCE-4201-AE34-9EEE288971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FB5ED4A-7EAF-4A7B-8C67-4416405DB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71" y="2187415"/>
            <a:ext cx="5227805" cy="2821716"/>
          </a:xfrm>
          <a:prstGeom prst="rect">
            <a:avLst/>
          </a:prstGeom>
        </p:spPr>
      </p:pic>
      <p:pic>
        <p:nvPicPr>
          <p:cNvPr id="7" name="그림 6" descr="상자이(가) 표시된 사진&#10;&#10;자동 생성된 설명">
            <a:extLst>
              <a:ext uri="{FF2B5EF4-FFF2-40B4-BE49-F238E27FC236}">
                <a16:creationId xmlns:a16="http://schemas.microsoft.com/office/drawing/2014/main" id="{AA9F6669-5702-469A-A25C-01255FB14D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237" y="2187417"/>
            <a:ext cx="5451630" cy="282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0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02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Project Schedule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Current Process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A3AF474-5FCE-4201-AE34-9EEE288971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pic>
        <p:nvPicPr>
          <p:cNvPr id="3" name="그림 2" descr="앉아있는, 오토바이, 테이블, 놓은이(가) 표시된 사진&#10;&#10;자동 생성된 설명">
            <a:extLst>
              <a:ext uri="{FF2B5EF4-FFF2-40B4-BE49-F238E27FC236}">
                <a16:creationId xmlns:a16="http://schemas.microsoft.com/office/drawing/2014/main" id="{20DE462B-7B56-49D7-AC44-4F8EFD525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480" y="1436557"/>
            <a:ext cx="3491918" cy="4655890"/>
          </a:xfrm>
          <a:prstGeom prst="rect">
            <a:avLst/>
          </a:prstGeom>
        </p:spPr>
      </p:pic>
      <p:pic>
        <p:nvPicPr>
          <p:cNvPr id="7" name="그림 6" descr="앉아있는, 테이블, 물품, 놓은이(가) 표시된 사진&#10;&#10;자동 생성된 설명">
            <a:extLst>
              <a:ext uri="{FF2B5EF4-FFF2-40B4-BE49-F238E27FC236}">
                <a16:creationId xmlns:a16="http://schemas.microsoft.com/office/drawing/2014/main" id="{EC67661C-6CB7-48D4-87EE-7960F2D0B7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36557"/>
            <a:ext cx="3491913" cy="465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80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02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Project Schedule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Current Process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A3AF474-5FCE-4201-AE34-9EEE288971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pic>
        <p:nvPicPr>
          <p:cNvPr id="2" name="123">
            <a:hlinkClick r:id="" action="ppaction://media"/>
            <a:extLst>
              <a:ext uri="{FF2B5EF4-FFF2-40B4-BE49-F238E27FC236}">
                <a16:creationId xmlns:a16="http://schemas.microsoft.com/office/drawing/2014/main" id="{EECACBFB-138A-40D5-8430-5E31DCD1412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593777" y="1089743"/>
            <a:ext cx="2994919" cy="531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78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5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 mute="1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02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Project Schedule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Current Process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A3AF474-5FCE-4201-AE34-9EEE288971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pic>
        <p:nvPicPr>
          <p:cNvPr id="3" name="그림 2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27C66D17-9ED5-4F79-88DD-601E6B5B7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864" y="1327455"/>
            <a:ext cx="3466746" cy="462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06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2977</TotalTime>
  <Words>389</Words>
  <Application>Microsoft Office PowerPoint</Application>
  <PresentationFormat>와이드스크린</PresentationFormat>
  <Paragraphs>125</Paragraphs>
  <Slides>14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Braxton</vt:lpstr>
      <vt:lpstr>HY견고딕</vt:lpstr>
      <vt:lpstr>맑은 고딕</vt:lpstr>
      <vt:lpstr>휴먼둥근헤드라인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 hana</dc:creator>
  <cp:lastModifiedBy>mingyu park</cp:lastModifiedBy>
  <cp:revision>29</cp:revision>
  <dcterms:created xsi:type="dcterms:W3CDTF">2018-09-04T13:26:51Z</dcterms:created>
  <dcterms:modified xsi:type="dcterms:W3CDTF">2020-07-03T13:51:33Z</dcterms:modified>
</cp:coreProperties>
</file>