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2" r:id="rId3"/>
    <p:sldId id="263" r:id="rId4"/>
    <p:sldId id="269" r:id="rId5"/>
    <p:sldId id="267" r:id="rId6"/>
    <p:sldId id="272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71" r:id="rId15"/>
    <p:sldId id="274" r:id="rId16"/>
    <p:sldId id="265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yu park" initials="mp" lastIdx="1" clrIdx="0">
    <p:extLst>
      <p:ext uri="{19B8F6BF-5375-455C-9EA6-DF929625EA0E}">
        <p15:presenceInfo xmlns:p15="http://schemas.microsoft.com/office/powerpoint/2012/main" userId="7e25f29526f52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1F4E79"/>
    <a:srgbClr val="70AD47"/>
    <a:srgbClr val="24361F"/>
    <a:srgbClr val="7F7F7F"/>
    <a:srgbClr val="4E7B31"/>
    <a:srgbClr val="4A7133"/>
    <a:srgbClr val="5E913B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294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hana" userId="f37a1a62c499891d" providerId="LiveId" clId="{EA88F0D6-F9CD-4704-912E-BC8530B8747D}"/>
    <pc:docChg chg="custSel addSld modSld">
      <pc:chgData name="N hana" userId="f37a1a62c499891d" providerId="LiveId" clId="{EA88F0D6-F9CD-4704-912E-BC8530B8747D}" dt="2018-09-04T15:36:47.121" v="15"/>
      <pc:docMkLst>
        <pc:docMk/>
      </pc:docMkLst>
      <pc:sldChg chg="addSp modSp">
        <pc:chgData name="N hana" userId="f37a1a62c499891d" providerId="LiveId" clId="{EA88F0D6-F9CD-4704-912E-BC8530B8747D}" dt="2018-09-04T15:36:47.121" v="15"/>
        <pc:sldMkLst>
          <pc:docMk/>
          <pc:sldMk cId="2817390295" sldId="261"/>
        </pc:sldMkLst>
        <pc:spChg chg="mod">
          <ac:chgData name="N hana" userId="f37a1a62c499891d" providerId="LiveId" clId="{EA88F0D6-F9CD-4704-912E-BC8530B8747D}" dt="2018-09-04T15:29:46.546" v="3" actId="1076"/>
          <ac:spMkLst>
            <pc:docMk/>
            <pc:sldMk cId="2817390295" sldId="261"/>
            <ac:spMk id="4" creationId="{3E7BE807-8A70-47B1-AFDC-5C49B724580A}"/>
          </ac:spMkLst>
        </pc:spChg>
        <pc:spChg chg="add mod">
          <ac:chgData name="N hana" userId="f37a1a62c499891d" providerId="LiveId" clId="{EA88F0D6-F9CD-4704-912E-BC8530B8747D}" dt="2018-09-04T15:31:14.429" v="11" actId="1076"/>
          <ac:spMkLst>
            <pc:docMk/>
            <pc:sldMk cId="2817390295" sldId="261"/>
            <ac:spMk id="5" creationId="{2E9DA54D-0F15-45D7-9C37-B3DC7CC7A7CB}"/>
          </ac:spMkLst>
        </pc:spChg>
        <pc:spChg chg="mod">
          <ac:chgData name="N hana" userId="f37a1a62c499891d" providerId="LiveId" clId="{EA88F0D6-F9CD-4704-912E-BC8530B8747D}" dt="2018-09-04T15:31:23.045" v="12" actId="1076"/>
          <ac:spMkLst>
            <pc:docMk/>
            <pc:sldMk cId="2817390295" sldId="261"/>
            <ac:spMk id="6" creationId="{80AE935F-3AA6-47C3-ACF1-F3DF004A9C9A}"/>
          </ac:spMkLst>
        </pc:spChg>
        <pc:spChg chg="mod">
          <ac:chgData name="N hana" userId="f37a1a62c499891d" providerId="LiveId" clId="{EA88F0D6-F9CD-4704-912E-BC8530B8747D}" dt="2018-09-04T15:29:46.546" v="3" actId="1076"/>
          <ac:spMkLst>
            <pc:docMk/>
            <pc:sldMk cId="2817390295" sldId="261"/>
            <ac:spMk id="7" creationId="{CEE24E95-F86F-46C0-B6E1-BD5C4D859698}"/>
          </ac:spMkLst>
        </pc:spChg>
        <pc:picChg chg="add">
          <ac:chgData name="N hana" userId="f37a1a62c499891d" providerId="LiveId" clId="{EA88F0D6-F9CD-4704-912E-BC8530B8747D}" dt="2018-09-04T15:36:47.121" v="15"/>
          <ac:picMkLst>
            <pc:docMk/>
            <pc:sldMk cId="2817390295" sldId="261"/>
            <ac:picMk id="8" creationId="{262E0791-F0C9-49F9-B41A-36A48E1FAE42}"/>
          </ac:picMkLst>
        </pc:picChg>
      </pc:sldChg>
      <pc:sldChg chg="addSp">
        <pc:chgData name="N hana" userId="f37a1a62c499891d" providerId="LiveId" clId="{EA88F0D6-F9CD-4704-912E-BC8530B8747D}" dt="2018-09-04T15:36:44.200" v="14"/>
        <pc:sldMkLst>
          <pc:docMk/>
          <pc:sldMk cId="3813240766" sldId="262"/>
        </pc:sldMkLst>
        <pc:picChg chg="add">
          <ac:chgData name="N hana" userId="f37a1a62c499891d" providerId="LiveId" clId="{EA88F0D6-F9CD-4704-912E-BC8530B8747D}" dt="2018-09-04T15:36:44.200" v="14"/>
          <ac:picMkLst>
            <pc:docMk/>
            <pc:sldMk cId="3813240766" sldId="262"/>
            <ac:picMk id="17" creationId="{C526C8A3-C25E-4091-A7E4-17E5D12409D5}"/>
          </ac:picMkLst>
        </pc:picChg>
      </pc:sldChg>
      <pc:sldChg chg="addSp delSp modSp add">
        <pc:chgData name="N hana" userId="f37a1a62c499891d" providerId="LiveId" clId="{EA88F0D6-F9CD-4704-912E-BC8530B8747D}" dt="2018-09-04T15:36:39.241" v="13"/>
        <pc:sldMkLst>
          <pc:docMk/>
          <pc:sldMk cId="3733815189" sldId="268"/>
        </pc:sldMkLst>
        <pc:spChg chg="del">
          <ac:chgData name="N hana" userId="f37a1a62c499891d" providerId="LiveId" clId="{EA88F0D6-F9CD-4704-912E-BC8530B8747D}" dt="2018-09-04T15:29:53.640" v="5" actId="478"/>
          <ac:spMkLst>
            <pc:docMk/>
            <pc:sldMk cId="3733815189" sldId="268"/>
            <ac:spMk id="4" creationId="{3E7BE807-8A70-47B1-AFDC-5C49B724580A}"/>
          </ac:spMkLst>
        </pc:spChg>
        <pc:spChg chg="mod">
          <ac:chgData name="N hana" userId="f37a1a62c499891d" providerId="LiveId" clId="{EA88F0D6-F9CD-4704-912E-BC8530B8747D}" dt="2018-09-04T15:30:25.740" v="10" actId="1076"/>
          <ac:spMkLst>
            <pc:docMk/>
            <pc:sldMk cId="3733815189" sldId="268"/>
            <ac:spMk id="5" creationId="{2E9DA54D-0F15-45D7-9C37-B3DC7CC7A7CB}"/>
          </ac:spMkLst>
        </pc:spChg>
        <pc:spChg chg="mod">
          <ac:chgData name="N hana" userId="f37a1a62c499891d" providerId="LiveId" clId="{EA88F0D6-F9CD-4704-912E-BC8530B8747D}" dt="2018-09-04T15:30:20.250" v="9" actId="1076"/>
          <ac:spMkLst>
            <pc:docMk/>
            <pc:sldMk cId="3733815189" sldId="268"/>
            <ac:spMk id="7" creationId="{CEE24E95-F86F-46C0-B6E1-BD5C4D859698}"/>
          </ac:spMkLst>
        </pc:spChg>
        <pc:picChg chg="add">
          <ac:chgData name="N hana" userId="f37a1a62c499891d" providerId="LiveId" clId="{EA88F0D6-F9CD-4704-912E-BC8530B8747D}" dt="2018-09-04T15:36:39.241" v="13"/>
          <ac:picMkLst>
            <pc:docMk/>
            <pc:sldMk cId="3733815189" sldId="268"/>
            <ac:picMk id="8" creationId="{A667FE85-E36A-4C5E-9851-AA68001888AC}"/>
          </ac:picMkLst>
        </pc:picChg>
        <pc:cxnChg chg="add mod">
          <ac:chgData name="N hana" userId="f37a1a62c499891d" providerId="LiveId" clId="{EA88F0D6-F9CD-4704-912E-BC8530B8747D}" dt="2018-09-04T15:30:15.436" v="8" actId="1076"/>
          <ac:cxnSpMkLst>
            <pc:docMk/>
            <pc:sldMk cId="3733815189" sldId="268"/>
            <ac:cxnSpMk id="3" creationId="{BA8462A3-207E-47C2-BCD2-2F07C9482F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EB91-BD7D-44F2-B345-E4DA63516A41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E1D3-78AB-46BB-B569-567EDA38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8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저는 바람 </a:t>
            </a:r>
            <a:r>
              <a:rPr lang="en-US" altLang="ko-KR" dirty="0"/>
              <a:t>29</a:t>
            </a:r>
            <a:r>
              <a:rPr lang="ko-KR" altLang="en-US" dirty="0"/>
              <a:t>기 </a:t>
            </a:r>
            <a:r>
              <a:rPr lang="en-US" altLang="ko-KR" dirty="0"/>
              <a:t>17</a:t>
            </a:r>
            <a:r>
              <a:rPr lang="ko-KR" altLang="en-US" dirty="0"/>
              <a:t>박민규입니다</a:t>
            </a:r>
            <a:r>
              <a:rPr lang="en-US" altLang="ko-KR" dirty="0"/>
              <a:t>. </a:t>
            </a:r>
            <a:r>
              <a:rPr lang="ko-KR" altLang="en-US" dirty="0"/>
              <a:t>이번학기에는 </a:t>
            </a:r>
            <a:r>
              <a:rPr lang="en-US" altLang="ko-KR" dirty="0"/>
              <a:t>Segway</a:t>
            </a:r>
            <a:r>
              <a:rPr lang="ko-KR" altLang="en-US" dirty="0"/>
              <a:t>라는 작품을 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사용하는 </a:t>
            </a:r>
            <a:r>
              <a:rPr lang="en-US" altLang="ko-KR" dirty="0"/>
              <a:t>IMU</a:t>
            </a:r>
            <a:r>
              <a:rPr lang="ko-KR" altLang="en-US" dirty="0"/>
              <a:t>센서는 </a:t>
            </a:r>
            <a:r>
              <a:rPr lang="en-US" altLang="ko-KR" dirty="0"/>
              <a:t>EBIMU24GV4</a:t>
            </a:r>
            <a:r>
              <a:rPr lang="ko-KR" altLang="en-US" dirty="0"/>
              <a:t>와 </a:t>
            </a:r>
            <a:r>
              <a:rPr lang="en-US" altLang="ko-KR" dirty="0"/>
              <a:t>EBRCA24GV4</a:t>
            </a:r>
            <a:r>
              <a:rPr lang="ko-KR" altLang="en-US" dirty="0"/>
              <a:t>로 이루어져 있으며</a:t>
            </a:r>
            <a:r>
              <a:rPr lang="en-US" altLang="ko-KR" dirty="0"/>
              <a:t>, </a:t>
            </a:r>
            <a:r>
              <a:rPr lang="ko-KR" altLang="en-US" dirty="0"/>
              <a:t>각각 송신기와 수신기입니다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E2BOX</a:t>
            </a:r>
            <a:r>
              <a:rPr lang="ko-KR" altLang="en-US" dirty="0"/>
              <a:t>에서 제공하는 </a:t>
            </a:r>
            <a:r>
              <a:rPr lang="en-US" altLang="ko-KR" dirty="0" err="1"/>
              <a:t>EBTerminal</a:t>
            </a:r>
            <a:r>
              <a:rPr lang="ko-KR" altLang="en-US" dirty="0"/>
              <a:t>을 통해 현재 </a:t>
            </a:r>
            <a:r>
              <a:rPr lang="en-US" altLang="ko-KR" dirty="0"/>
              <a:t>IMU</a:t>
            </a:r>
            <a:r>
              <a:rPr lang="ko-KR" altLang="en-US" dirty="0"/>
              <a:t>센서가 위치한 공간에서의 </a:t>
            </a:r>
            <a:r>
              <a:rPr lang="ko-KR" altLang="en-US" dirty="0" err="1"/>
              <a:t>오일러</a:t>
            </a:r>
            <a:r>
              <a:rPr lang="ko-KR" altLang="en-US" dirty="0"/>
              <a:t> 각도인 </a:t>
            </a:r>
            <a:r>
              <a:rPr lang="en-US" altLang="ko-KR" dirty="0"/>
              <a:t>Roll, Pitch, Yaw</a:t>
            </a:r>
            <a:r>
              <a:rPr lang="ko-KR" altLang="en-US" dirty="0"/>
              <a:t>값들과</a:t>
            </a:r>
            <a:endParaRPr lang="en-US" altLang="ko-KR" dirty="0"/>
          </a:p>
          <a:p>
            <a:r>
              <a:rPr lang="ko-KR" altLang="en-US" dirty="0"/>
              <a:t>가속도 값을 </a:t>
            </a:r>
            <a:r>
              <a:rPr lang="en-US" altLang="ko-KR" dirty="0"/>
              <a:t>Serial Data</a:t>
            </a:r>
            <a:r>
              <a:rPr lang="ko-KR" altLang="en-US" dirty="0"/>
              <a:t>로 받아볼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 </a:t>
            </a:r>
            <a:r>
              <a:rPr lang="en-US" altLang="ko-KR" dirty="0"/>
              <a:t>Serial Data</a:t>
            </a:r>
            <a:r>
              <a:rPr lang="ko-KR" altLang="en-US" dirty="0"/>
              <a:t>를 </a:t>
            </a:r>
            <a:r>
              <a:rPr lang="en-US" altLang="ko-KR" dirty="0"/>
              <a:t>USART</a:t>
            </a:r>
            <a:r>
              <a:rPr lang="ko-KR" altLang="en-US" dirty="0"/>
              <a:t>통신을 통해 </a:t>
            </a:r>
            <a:r>
              <a:rPr lang="en-US" altLang="ko-KR" dirty="0"/>
              <a:t>Cortex</a:t>
            </a:r>
            <a:r>
              <a:rPr lang="ko-KR" altLang="en-US" dirty="0"/>
              <a:t>로 받고 배열 </a:t>
            </a:r>
            <a:r>
              <a:rPr lang="en-US" altLang="ko-KR" dirty="0"/>
              <a:t>Indexing</a:t>
            </a:r>
            <a:r>
              <a:rPr lang="ko-KR" altLang="en-US" dirty="0"/>
              <a:t>을 통해 필요한 </a:t>
            </a:r>
            <a:r>
              <a:rPr lang="en-US" altLang="ko-KR" dirty="0"/>
              <a:t>Pitch</a:t>
            </a:r>
            <a:r>
              <a:rPr lang="ko-KR" altLang="en-US" dirty="0"/>
              <a:t>값을 잘라내고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값을 형변환을 통해 제어기의 입력으로 넣어줄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/>
              <a:t>제어는 두 개의 </a:t>
            </a:r>
            <a:r>
              <a:rPr lang="en-US" altLang="ko-KR" dirty="0"/>
              <a:t>Feedback </a:t>
            </a:r>
            <a:r>
              <a:rPr lang="ko-KR" altLang="en-US" dirty="0"/>
              <a:t>제어 </a:t>
            </a:r>
            <a:r>
              <a:rPr lang="en-US" altLang="ko-KR" dirty="0"/>
              <a:t>Loop</a:t>
            </a:r>
            <a:r>
              <a:rPr lang="ko-KR" altLang="en-US" dirty="0"/>
              <a:t>로 구성되고 </a:t>
            </a:r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의 출력 값이 </a:t>
            </a:r>
            <a:endParaRPr lang="en-US" altLang="ko-KR" dirty="0"/>
          </a:p>
          <a:p>
            <a:r>
              <a:rPr lang="en-US" altLang="ko-KR" dirty="0"/>
              <a:t>Outer Loop</a:t>
            </a:r>
            <a:r>
              <a:rPr lang="ko-KR" altLang="en-US" dirty="0"/>
              <a:t>의 입력 값으로 들어갑니다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FeedBack</a:t>
            </a:r>
            <a:r>
              <a:rPr lang="ko-KR" altLang="en-US" dirty="0" err="1"/>
              <a:t>제어란</a:t>
            </a:r>
            <a:r>
              <a:rPr lang="ko-KR" altLang="en-US" dirty="0"/>
              <a:t> 제어를 하면서 조작 량을 목표로 하는 값에 일치시키기 위해 먼저 제어 량을 검출한 다음</a:t>
            </a:r>
            <a:r>
              <a:rPr lang="en-US" altLang="ko-KR" dirty="0"/>
              <a:t>, </a:t>
            </a:r>
            <a:r>
              <a:rPr lang="ko-KR" altLang="en-US" dirty="0"/>
              <a:t>이것을</a:t>
            </a:r>
            <a:endParaRPr lang="en-US" altLang="ko-KR" dirty="0"/>
          </a:p>
          <a:p>
            <a:r>
              <a:rPr lang="ko-KR" altLang="en-US" dirty="0"/>
              <a:t>목표 값과 끊임없이 비교함으로써 오차가 발생할 때마다 그것을 항상 줄이도록 대상에 조작을 가하는 제어라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Cascade </a:t>
            </a:r>
            <a:r>
              <a:rPr lang="ko-KR" altLang="en-US" dirty="0"/>
              <a:t>제어는 조작 량과 </a:t>
            </a:r>
            <a:r>
              <a:rPr lang="en-US" altLang="ko-KR" dirty="0"/>
              <a:t>Inner Loop</a:t>
            </a:r>
            <a:r>
              <a:rPr lang="ko-KR" altLang="en-US" dirty="0"/>
              <a:t>의 변수 사이의 희망하는 관계가 유지될 수 있도록 조작 량을 안정시키는데</a:t>
            </a:r>
            <a:endParaRPr lang="en-US" altLang="ko-KR" dirty="0"/>
          </a:p>
          <a:p>
            <a:r>
              <a:rPr lang="ko-KR" altLang="en-US" dirty="0"/>
              <a:t>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Inner Loop</a:t>
            </a:r>
            <a:r>
              <a:rPr lang="ko-KR" altLang="en-US" dirty="0"/>
              <a:t>의 응답시간이 </a:t>
            </a:r>
            <a:r>
              <a:rPr lang="en-US" altLang="ko-KR" dirty="0"/>
              <a:t>Outer Loop</a:t>
            </a:r>
            <a:r>
              <a:rPr lang="ko-KR" altLang="en-US" dirty="0"/>
              <a:t>보다 적어도 </a:t>
            </a:r>
            <a:r>
              <a:rPr lang="en-US" altLang="ko-KR" dirty="0"/>
              <a:t>5~10</a:t>
            </a:r>
            <a:r>
              <a:rPr lang="ko-KR" altLang="en-US" dirty="0"/>
              <a:t>배 이상 빨라야 전체적인 제어</a:t>
            </a:r>
            <a:r>
              <a:rPr lang="en-US" altLang="ko-KR" dirty="0"/>
              <a:t> System</a:t>
            </a:r>
            <a:r>
              <a:rPr lang="ko-KR" altLang="en-US" dirty="0"/>
              <a:t>이 붕괴하지 않고 제어가 안정적이게 진행됩니다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Cascade</a:t>
            </a:r>
            <a:r>
              <a:rPr lang="ko-KR" altLang="en-US" dirty="0"/>
              <a:t> 제어의 장점으로는 두 개의 제어 량 사이에 상관관계를 갖게 할 수 있고 </a:t>
            </a:r>
            <a:r>
              <a:rPr lang="en-US" altLang="ko-KR" dirty="0"/>
              <a:t>Inner Loop</a:t>
            </a:r>
            <a:r>
              <a:rPr lang="ko-KR" altLang="en-US" dirty="0"/>
              <a:t>의 제어 량의 변화가 </a:t>
            </a:r>
            <a:r>
              <a:rPr lang="en-US" altLang="ko-KR" dirty="0"/>
              <a:t>Outer Loop</a:t>
            </a:r>
            <a:r>
              <a:rPr lang="ko-KR" altLang="en-US" dirty="0"/>
              <a:t>에 영향을 미치는 것을 방지할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조작변수에 크고 급속한 </a:t>
            </a:r>
            <a:r>
              <a:rPr lang="ko-KR" altLang="en-US" dirty="0" err="1"/>
              <a:t>외란이</a:t>
            </a:r>
            <a:r>
              <a:rPr lang="ko-KR" altLang="en-US" dirty="0"/>
              <a:t> 생겨도 빠르게 보상해줄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9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PID</a:t>
            </a:r>
            <a:r>
              <a:rPr lang="ko-KR" altLang="en-US" dirty="0" err="1"/>
              <a:t>제어란</a:t>
            </a:r>
            <a:r>
              <a:rPr lang="ko-KR" altLang="en-US" dirty="0"/>
              <a:t> 비례적분미분제어라는 뜻으로 기본적으로 </a:t>
            </a:r>
            <a:r>
              <a:rPr lang="en-US" altLang="ko-KR" dirty="0" err="1"/>
              <a:t>FeedBack</a:t>
            </a:r>
            <a:r>
              <a:rPr lang="ko-KR" altLang="en-US" dirty="0"/>
              <a:t>제어의 형태를 가지고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제어하고자 하는 대상의 출력 값을 측정하여 이를 원하고자 하는 참조 값 혹은 설정 값과 비교하여 오차를 계산하고</a:t>
            </a:r>
            <a:endParaRPr lang="en-US" altLang="ko-KR" dirty="0"/>
          </a:p>
          <a:p>
            <a:r>
              <a:rPr lang="ko-KR" altLang="en-US" dirty="0"/>
              <a:t>이 오차 값을 이용하여 제어에 필요한 제어 값을 계산하는 구조로 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상태에서의 오차 값의 크기에 비례한 </a:t>
            </a:r>
            <a:r>
              <a:rPr lang="en-US" altLang="ko-KR" dirty="0"/>
              <a:t>P Gain</a:t>
            </a:r>
            <a:r>
              <a:rPr lang="ko-KR" altLang="en-US" dirty="0"/>
              <a:t>값과</a:t>
            </a:r>
            <a:endParaRPr lang="en-US" altLang="ko-KR" dirty="0"/>
          </a:p>
          <a:p>
            <a:r>
              <a:rPr lang="ko-KR" altLang="en-US" dirty="0"/>
              <a:t>정상상태 오차를 없애 주는 </a:t>
            </a:r>
            <a:r>
              <a:rPr lang="en-US" altLang="ko-KR" dirty="0"/>
              <a:t>I Gain</a:t>
            </a:r>
            <a:r>
              <a:rPr lang="ko-KR" altLang="en-US" dirty="0"/>
              <a:t>값과</a:t>
            </a:r>
            <a:endParaRPr lang="en-US" altLang="ko-KR" dirty="0"/>
          </a:p>
          <a:p>
            <a:r>
              <a:rPr lang="ko-KR" altLang="en-US" dirty="0"/>
              <a:t>출력 값의 크고 작은 </a:t>
            </a:r>
            <a:r>
              <a:rPr lang="ko-KR" altLang="en-US" dirty="0" err="1"/>
              <a:t>외란을</a:t>
            </a:r>
            <a:r>
              <a:rPr lang="ko-KR" altLang="en-US" dirty="0"/>
              <a:t> 빠르게 제거해주고 안정화 시키는 </a:t>
            </a:r>
            <a:r>
              <a:rPr lang="en-US" altLang="ko-KR" dirty="0"/>
              <a:t>D Gain</a:t>
            </a:r>
            <a:r>
              <a:rPr lang="ko-KR" altLang="en-US" dirty="0"/>
              <a:t>값을</a:t>
            </a:r>
            <a:endParaRPr lang="en-US" altLang="ko-KR" dirty="0"/>
          </a:p>
          <a:p>
            <a:r>
              <a:rPr lang="ko-KR" altLang="en-US" dirty="0"/>
              <a:t>이용하여 목표 값에 수렴하는 방식입니다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2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작품에서는</a:t>
            </a:r>
            <a:r>
              <a:rPr lang="en-US" altLang="ko-KR" dirty="0"/>
              <a:t>IMU</a:t>
            </a:r>
            <a:r>
              <a:rPr lang="ko-KR" altLang="en-US" dirty="0"/>
              <a:t>센서를 통해 하드웨어가 </a:t>
            </a:r>
            <a:r>
              <a:rPr lang="ko-KR" altLang="en-US" dirty="0" err="1"/>
              <a:t>외란에</a:t>
            </a:r>
            <a:r>
              <a:rPr lang="ko-KR" altLang="en-US" dirty="0"/>
              <a:t> 의해 </a:t>
            </a:r>
            <a:r>
              <a:rPr lang="en-US" altLang="ko-KR" dirty="0"/>
              <a:t>Pitch</a:t>
            </a:r>
            <a:r>
              <a:rPr lang="ko-KR" altLang="en-US" dirty="0"/>
              <a:t>값이 변화하는 것을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Segway</a:t>
            </a:r>
            <a:r>
              <a:rPr lang="ko-KR" altLang="en-US" dirty="0"/>
              <a:t>의 목표 값이 </a:t>
            </a:r>
            <a:r>
              <a:rPr lang="en-US" altLang="ko-KR" dirty="0"/>
              <a:t>0</a:t>
            </a:r>
            <a:r>
              <a:rPr lang="ko-KR" altLang="en-US" dirty="0"/>
              <a:t>도일때는 </a:t>
            </a:r>
            <a:r>
              <a:rPr lang="en-US" altLang="ko-KR" dirty="0"/>
              <a:t>IMU</a:t>
            </a:r>
            <a:r>
              <a:rPr lang="ko-KR" altLang="en-US" dirty="0"/>
              <a:t>센서 값과 비교하여 </a:t>
            </a:r>
            <a:r>
              <a:rPr lang="en-US" altLang="ko-KR" dirty="0"/>
              <a:t>error</a:t>
            </a:r>
            <a:r>
              <a:rPr lang="ko-KR" altLang="en-US" dirty="0"/>
              <a:t>값을 </a:t>
            </a:r>
            <a:r>
              <a:rPr lang="en-US" altLang="ko-KR" dirty="0"/>
              <a:t>Outer Loop</a:t>
            </a:r>
            <a:r>
              <a:rPr lang="ko-KR" altLang="en-US" dirty="0"/>
              <a:t>인 </a:t>
            </a:r>
            <a:r>
              <a:rPr lang="en-US" altLang="ko-KR" dirty="0"/>
              <a:t>PD</a:t>
            </a:r>
            <a:r>
              <a:rPr lang="ko-KR" altLang="en-US" dirty="0"/>
              <a:t>제어기의 입력으로 넣어줍니다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PD</a:t>
            </a:r>
            <a:r>
              <a:rPr lang="ko-KR" altLang="en-US" dirty="0"/>
              <a:t>제어는 </a:t>
            </a:r>
            <a:r>
              <a:rPr lang="ko-KR" altLang="en-US" dirty="0" err="1"/>
              <a:t>외란에</a:t>
            </a:r>
            <a:r>
              <a:rPr lang="ko-KR" altLang="en-US" dirty="0"/>
              <a:t> 의한 대응이 매우 빠르다는 장점이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PD</a:t>
            </a:r>
            <a:r>
              <a:rPr lang="ko-KR" altLang="en-US" dirty="0"/>
              <a:t>제어기의 출력으로 나온 각도 값을 속도로 변환해준 값과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로 받은 펄스를 각도로 변환하고</a:t>
            </a:r>
            <a:endParaRPr lang="en-US" altLang="ko-KR" dirty="0"/>
          </a:p>
          <a:p>
            <a:r>
              <a:rPr lang="ko-KR" altLang="en-US" dirty="0"/>
              <a:t>그 각도를 속도로 바꾼 값을 서로 비교하여 다시 </a:t>
            </a:r>
            <a:r>
              <a:rPr lang="en-US" altLang="ko-KR" dirty="0"/>
              <a:t>PI</a:t>
            </a:r>
            <a:r>
              <a:rPr lang="ko-KR" altLang="en-US" dirty="0"/>
              <a:t>제어기의 입력으로 넣어줍니다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 값에 좀 더 정밀하게 수렴할 수 있고 정상상태 오차를 제거할 수 있기 때문에 </a:t>
            </a:r>
            <a:r>
              <a:rPr lang="en-US" altLang="ko-KR" dirty="0"/>
              <a:t>Inner Loop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en-US" altLang="ko-KR" dirty="0"/>
              <a:t>PI</a:t>
            </a:r>
            <a:r>
              <a:rPr lang="ko-KR" altLang="en-US" dirty="0"/>
              <a:t>제어기를 넣어서  그 출력 값으로 나온 속도를 </a:t>
            </a:r>
            <a:r>
              <a:rPr lang="en-US" altLang="ko-KR" dirty="0"/>
              <a:t>PWM</a:t>
            </a:r>
            <a:r>
              <a:rPr lang="ko-KR" altLang="en-US" dirty="0"/>
              <a:t>값으로 변환해서 모터의 속도로 출력합니다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정상상태에서도 </a:t>
            </a:r>
            <a:r>
              <a:rPr lang="en-US" altLang="ko-KR" dirty="0"/>
              <a:t>Inner Loop</a:t>
            </a:r>
            <a:r>
              <a:rPr lang="ko-KR" altLang="en-US" dirty="0"/>
              <a:t>의 </a:t>
            </a:r>
            <a:r>
              <a:rPr lang="en-US" altLang="ko-KR" dirty="0"/>
              <a:t>PI</a:t>
            </a:r>
            <a:r>
              <a:rPr lang="ko-KR" altLang="en-US" dirty="0"/>
              <a:t>제어기가 </a:t>
            </a:r>
            <a:r>
              <a:rPr lang="en-US" altLang="ko-KR" dirty="0"/>
              <a:t>Outer Loop</a:t>
            </a:r>
            <a:r>
              <a:rPr lang="ko-KR" altLang="en-US" dirty="0"/>
              <a:t>보다 </a:t>
            </a:r>
            <a:r>
              <a:rPr lang="en-US" altLang="ko-KR" dirty="0"/>
              <a:t>10</a:t>
            </a:r>
            <a:r>
              <a:rPr lang="ko-KR" altLang="en-US" dirty="0"/>
              <a:t>배 빠르게 제어할 것이기에 </a:t>
            </a:r>
            <a:r>
              <a:rPr lang="en-US" altLang="ko-KR" dirty="0"/>
              <a:t>PD</a:t>
            </a:r>
            <a:r>
              <a:rPr lang="ko-KR" altLang="en-US" dirty="0"/>
              <a:t>제어기가 미치는 영향력은 적습니다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0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시나리오로</a:t>
            </a:r>
            <a:endParaRPr lang="en-US" altLang="ko-KR" dirty="0"/>
          </a:p>
          <a:p>
            <a:r>
              <a:rPr lang="ko-KR" altLang="en-US" dirty="0"/>
              <a:t>첫번째는 목표 값인 </a:t>
            </a:r>
            <a:r>
              <a:rPr lang="en-US" altLang="ko-KR" dirty="0"/>
              <a:t>0</a:t>
            </a:r>
            <a:r>
              <a:rPr lang="ko-KR" altLang="en-US" dirty="0"/>
              <a:t>도를 유지한 채 </a:t>
            </a:r>
            <a:r>
              <a:rPr lang="en-US" altLang="ko-KR" dirty="0"/>
              <a:t>Segway</a:t>
            </a:r>
            <a:r>
              <a:rPr lang="ko-KR" altLang="en-US" dirty="0"/>
              <a:t>에 전원을 인가합니다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정상상태를 유지하고 있는 </a:t>
            </a:r>
            <a:r>
              <a:rPr lang="en-US" altLang="ko-KR" dirty="0"/>
              <a:t>Segway</a:t>
            </a:r>
            <a:r>
              <a:rPr lang="ko-KR" altLang="en-US" dirty="0"/>
              <a:t>에 외력을 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9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</a:t>
            </a:r>
            <a:r>
              <a:rPr lang="en-US" altLang="ko-KR" dirty="0"/>
              <a:t>Balance</a:t>
            </a:r>
            <a:r>
              <a:rPr lang="ko-KR" altLang="en-US" dirty="0"/>
              <a:t>가 무너진 </a:t>
            </a:r>
            <a:r>
              <a:rPr lang="en-US" altLang="ko-KR" dirty="0"/>
              <a:t>Segway</a:t>
            </a:r>
            <a:r>
              <a:rPr lang="ko-KR" altLang="en-US" dirty="0"/>
              <a:t>가 제어기를 통해 다시 스스로 </a:t>
            </a:r>
            <a:r>
              <a:rPr lang="en-US" altLang="ko-KR" dirty="0"/>
              <a:t>Balancing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일정으로 현재 하드웨어는 제작하면서 수정하고 있으며 중간고사전까지 센서 값 및 </a:t>
            </a:r>
            <a:r>
              <a:rPr lang="en-US" altLang="ko-KR" dirty="0"/>
              <a:t>Encoder</a:t>
            </a:r>
          </a:p>
          <a:p>
            <a:r>
              <a:rPr lang="ko-KR" altLang="en-US" dirty="0"/>
              <a:t>파싱을 완료하고 </a:t>
            </a:r>
            <a:r>
              <a:rPr lang="en-US" altLang="ko-KR" dirty="0"/>
              <a:t>Encoder</a:t>
            </a:r>
            <a:r>
              <a:rPr lang="ko-KR" altLang="en-US" dirty="0"/>
              <a:t>값으로 모터의 속도 제어를 하는 것이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중간고사가 끝난 뒤에는 제어기를 설계하고 </a:t>
            </a:r>
            <a:r>
              <a:rPr lang="en-US" altLang="ko-KR" dirty="0"/>
              <a:t>Gain</a:t>
            </a:r>
            <a:r>
              <a:rPr lang="ko-KR" altLang="en-US" dirty="0"/>
              <a:t>값 튜닝을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42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발표를 경청해 주셔서 감사합니다</a:t>
            </a:r>
            <a:r>
              <a:rPr lang="en-US" altLang="ko-KR" dirty="0"/>
              <a:t>. </a:t>
            </a:r>
            <a:r>
              <a:rPr lang="ko-KR" altLang="en-US" dirty="0"/>
              <a:t>질문할 사항이 있으시다면 감사히 받겠습니다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현재 로봇공학에서 관심있는 분야는 보행로봇과 생체 모방 로봇입니다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로봇학부를 졸업한 뒤에 이 분야들을 연구하고 싶어서 이번학기 작품으로 제어와 관련된 주제를 선정하게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제어시스템의 기초라고도 할 수 있는 </a:t>
            </a:r>
            <a:r>
              <a:rPr lang="en-US" altLang="ko-KR" dirty="0"/>
              <a:t>PID</a:t>
            </a:r>
            <a:r>
              <a:rPr lang="ko-KR" altLang="en-US" dirty="0"/>
              <a:t>제어와 </a:t>
            </a:r>
            <a:r>
              <a:rPr lang="en-US" altLang="ko-KR" dirty="0"/>
              <a:t>Feedback</a:t>
            </a:r>
            <a:r>
              <a:rPr lang="ko-KR" altLang="en-US" dirty="0"/>
              <a:t>제어를 공부하고</a:t>
            </a:r>
            <a:endParaRPr lang="en-US" altLang="ko-KR" dirty="0"/>
          </a:p>
          <a:p>
            <a:r>
              <a:rPr lang="ko-KR" altLang="en-US" dirty="0"/>
              <a:t>이를 활용해서 </a:t>
            </a:r>
            <a:r>
              <a:rPr lang="en-US" altLang="ko-KR" dirty="0"/>
              <a:t>Segway</a:t>
            </a:r>
            <a:r>
              <a:rPr lang="ko-KR" altLang="en-US" dirty="0"/>
              <a:t>를 만들어 제어의 기초를 단단히 다지려고 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목표로 </a:t>
            </a:r>
            <a:endParaRPr lang="en-US" altLang="ko-KR" dirty="0"/>
          </a:p>
          <a:p>
            <a:r>
              <a:rPr lang="ko-KR" altLang="en-US" dirty="0"/>
              <a:t>첫번째는 하드웨어 제작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두번째는 모터의 </a:t>
            </a:r>
            <a:r>
              <a:rPr lang="en-US" altLang="ko-KR" dirty="0"/>
              <a:t>encoder</a:t>
            </a:r>
            <a:r>
              <a:rPr lang="ko-KR" altLang="en-US" dirty="0"/>
              <a:t>값 받기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세번째는 </a:t>
            </a:r>
            <a:r>
              <a:rPr lang="en-US" altLang="ko-KR" dirty="0"/>
              <a:t>IMU</a:t>
            </a:r>
            <a:r>
              <a:rPr lang="ko-KR" altLang="en-US" dirty="0"/>
              <a:t>의 센서 값 받기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네번째는 </a:t>
            </a:r>
            <a:r>
              <a:rPr lang="en-US" altLang="ko-KR" dirty="0"/>
              <a:t>Cascade</a:t>
            </a:r>
            <a:r>
              <a:rPr lang="ko-KR" altLang="en-US" dirty="0"/>
              <a:t>제어 및 </a:t>
            </a:r>
            <a:r>
              <a:rPr lang="en-US" altLang="ko-KR" dirty="0"/>
              <a:t>PID</a:t>
            </a:r>
            <a:r>
              <a:rPr lang="ko-KR" altLang="en-US" dirty="0"/>
              <a:t>제어입니다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6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제작에 있어서는 </a:t>
            </a:r>
            <a:r>
              <a:rPr lang="en-US" altLang="ko-KR" dirty="0"/>
              <a:t>3d </a:t>
            </a:r>
            <a:r>
              <a:rPr lang="ko-KR" altLang="en-US" dirty="0"/>
              <a:t>프린터를 이용해 최대한 가볍고 튼튼한 외형을 만들었고 </a:t>
            </a:r>
            <a:endParaRPr lang="en-US" altLang="ko-KR" dirty="0"/>
          </a:p>
          <a:p>
            <a:r>
              <a:rPr lang="en-US" altLang="ko-KR" dirty="0"/>
              <a:t>Segway</a:t>
            </a:r>
            <a:r>
              <a:rPr lang="ko-KR" altLang="en-US" dirty="0"/>
              <a:t>의 특성상 외부에 연결된 전원공급선이 있으면 제어에 방해가 될 것이라 생각해 리튬이온 배터리를 이용한 전원부를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차후에 회로 수정 및 배터리의 충전을 위해 탈부착이 가능하게 제작했습니다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r>
              <a:rPr lang="ko-KR" altLang="en-US" dirty="0"/>
              <a:t>로</a:t>
            </a:r>
            <a:r>
              <a:rPr lang="en-US" altLang="ko-KR" dirty="0"/>
              <a:t> IMU</a:t>
            </a:r>
            <a:r>
              <a:rPr lang="ko-KR" altLang="en-US" dirty="0"/>
              <a:t>센서로 각도 값을 받아서 </a:t>
            </a:r>
            <a:r>
              <a:rPr lang="en-US" altLang="ko-KR" dirty="0"/>
              <a:t>cortex</a:t>
            </a:r>
            <a:r>
              <a:rPr lang="ko-KR" altLang="en-US" dirty="0"/>
              <a:t>로 보내주고</a:t>
            </a:r>
            <a:endParaRPr lang="en-US" altLang="ko-KR" dirty="0"/>
          </a:p>
          <a:p>
            <a:r>
              <a:rPr lang="en-US" altLang="ko-KR" dirty="0"/>
              <a:t>LMD18200</a:t>
            </a:r>
            <a:r>
              <a:rPr lang="ko-KR" altLang="en-US" dirty="0"/>
              <a:t>모터드라이브로 </a:t>
            </a:r>
            <a:r>
              <a:rPr lang="en-US" altLang="ko-KR" dirty="0"/>
              <a:t>PWM</a:t>
            </a:r>
            <a:r>
              <a:rPr lang="ko-KR" altLang="en-US" dirty="0"/>
              <a:t>을 보내주면 모터가 회전하면서 </a:t>
            </a:r>
            <a:r>
              <a:rPr lang="en-US" altLang="ko-KR" dirty="0"/>
              <a:t>Encoder</a:t>
            </a:r>
            <a:r>
              <a:rPr lang="ko-KR" altLang="en-US" dirty="0"/>
              <a:t>를 통해</a:t>
            </a:r>
            <a:endParaRPr lang="en-US" altLang="ko-KR" dirty="0"/>
          </a:p>
          <a:p>
            <a:r>
              <a:rPr lang="ko-KR" altLang="en-US" dirty="0"/>
              <a:t>회전한 각을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작품에 사용할 모터의 성능입니다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감속비는 </a:t>
            </a:r>
            <a:r>
              <a:rPr lang="en-US" altLang="ko-KR" dirty="0"/>
              <a:t>1/5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 err="1"/>
              <a:t>정격토크는</a:t>
            </a:r>
            <a:r>
              <a:rPr lang="ko-KR" altLang="en-US" dirty="0"/>
              <a:t> </a:t>
            </a:r>
            <a:r>
              <a:rPr lang="en-US" altLang="ko-KR" dirty="0"/>
              <a:t>0.46kgf-cm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Encoder</a:t>
            </a:r>
            <a:r>
              <a:rPr lang="ko-KR" altLang="en-US" dirty="0"/>
              <a:t>펄스는 </a:t>
            </a:r>
            <a:r>
              <a:rPr lang="en-US" altLang="ko-KR" dirty="0"/>
              <a:t>2</a:t>
            </a:r>
            <a:r>
              <a:rPr lang="ko-KR" altLang="en-US" dirty="0" err="1"/>
              <a:t>체배</a:t>
            </a:r>
            <a:r>
              <a:rPr lang="ko-KR" altLang="en-US" dirty="0"/>
              <a:t> 기준 </a:t>
            </a:r>
            <a:r>
              <a:rPr lang="en-US" altLang="ko-KR" dirty="0"/>
              <a:t>26</a:t>
            </a:r>
            <a:r>
              <a:rPr lang="ko-KR" altLang="en-US" dirty="0"/>
              <a:t>펄스입니다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Pitch</a:t>
            </a:r>
            <a:r>
              <a:rPr lang="ko-KR" altLang="en-US" dirty="0"/>
              <a:t>값을 받아올 </a:t>
            </a:r>
            <a:r>
              <a:rPr lang="en-US" altLang="ko-KR" dirty="0"/>
              <a:t>EBIMU</a:t>
            </a:r>
            <a:r>
              <a:rPr lang="ko-KR" altLang="en-US" dirty="0"/>
              <a:t>센서입니다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축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en-US" altLang="ko-KR" dirty="0"/>
              <a:t>, 3</a:t>
            </a:r>
            <a:r>
              <a:rPr lang="ko-KR" altLang="en-US" dirty="0"/>
              <a:t>축 가속도</a:t>
            </a:r>
            <a:r>
              <a:rPr lang="en-US" altLang="ko-KR" dirty="0"/>
              <a:t>, 3</a:t>
            </a:r>
            <a:r>
              <a:rPr lang="ko-KR" altLang="en-US" dirty="0"/>
              <a:t>축 지자기 센서가 내장되어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오일러</a:t>
            </a:r>
            <a:r>
              <a:rPr lang="ko-KR" altLang="en-US" dirty="0"/>
              <a:t> 각도</a:t>
            </a:r>
            <a:r>
              <a:rPr lang="en-US" altLang="ko-KR" dirty="0"/>
              <a:t>, </a:t>
            </a:r>
            <a:r>
              <a:rPr lang="ko-KR" altLang="en-US" dirty="0" err="1"/>
              <a:t>쿼터니언</a:t>
            </a:r>
            <a:r>
              <a:rPr lang="ko-KR" altLang="en-US" dirty="0"/>
              <a:t> 자세 </a:t>
            </a:r>
            <a:r>
              <a:rPr lang="en-US" altLang="ko-KR" dirty="0"/>
              <a:t>data</a:t>
            </a:r>
            <a:r>
              <a:rPr lang="ko-KR" altLang="en-US" dirty="0"/>
              <a:t>를 출력해줍니다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Magnetic Encoder</a:t>
            </a:r>
            <a:r>
              <a:rPr lang="ko-KR" altLang="en-US" dirty="0"/>
              <a:t>는 움직이는 물체에 장착된 스케일에 자석이 일정한 간격으로 </a:t>
            </a:r>
            <a:r>
              <a:rPr lang="en-US" altLang="ko-KR" dirty="0"/>
              <a:t>N</a:t>
            </a:r>
            <a:r>
              <a:rPr lang="ko-KR" altLang="en-US" dirty="0"/>
              <a:t>극 </a:t>
            </a:r>
            <a:r>
              <a:rPr lang="en-US" altLang="ko-KR" dirty="0"/>
              <a:t>S</a:t>
            </a:r>
            <a:r>
              <a:rPr lang="ko-KR" altLang="en-US" dirty="0"/>
              <a:t>극이 반복적으로</a:t>
            </a:r>
            <a:endParaRPr lang="en-US" altLang="ko-KR" dirty="0"/>
          </a:p>
          <a:p>
            <a:r>
              <a:rPr lang="ko-KR" altLang="en-US" dirty="0"/>
              <a:t>배치되어 스케일 사이의 간격을 읽는 헤드가 스케일 위를 이동하면서 자기장 변화를 감지하고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감지된 횟수를 측정해 변화량을 측정합니다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E1D3-78AB-46BB-B569-567EDA3886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7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614-04EF-4AF7-8161-999E8FC6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A17F4-1351-4737-A976-B73A8835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25C59-FECF-46B6-9CC3-9BFB0AE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9CAB3-60D8-4201-8CD2-FD05545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394EB-476C-467B-A831-C9BD26F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F26-0D2D-4645-AA8F-B70461F0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45EFC-DF29-4A01-BF71-1324BFB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F04C-BBD7-49DB-B3B3-18FCC60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8A31-E4E3-4091-B5E4-E2F901A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6A07-2E63-422A-8658-B2E5A0DD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EE7-092F-420F-9A2E-FFF9B766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BF0B8-A07A-4586-AC38-367BB995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1B4A-539B-4E00-9EB1-9F1E7115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8616-BBE8-4F1D-9F93-023D0E1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13026-ECBE-432B-98C2-AF60CBD7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6AD9-CEB3-40E1-9F3C-BF77EF1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F17A-352A-4B16-B801-D7D83F6D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F767-4203-4C20-BBBC-5AAAE78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9A97-A4DD-4E3D-A703-7BF386F9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64D5E-698D-40A8-B00C-5E19278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56DD-6D04-4307-AA43-37679A0B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7F2C2-4251-415A-A8F0-4666FFA1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D0F4-98E2-453D-BCEF-4E40C28C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9C451-DE75-4523-96A6-E22B5A6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7D4C-D41D-44A7-A684-32FE14D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FE19-C766-4F31-AA2F-4A27002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38C4-BBFB-49BC-B2A6-4F6811A7C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C642F-BBA2-4795-8254-FC737E96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F9720-0A12-47BC-8D33-B2BC00D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D151-34CC-4BEC-A2EF-61AFDA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242CA-DCD0-4F3A-A84D-0FC8333F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B8222-5AF5-48A6-B38A-5E194059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AA6F4-4F41-4BD5-A717-3E6663CD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CB7CA-2C52-4767-A109-01F4C2FE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103C0-EB4B-4023-A5FC-6D773B15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2D33E2-2407-4E20-9341-F3355ABF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0DB3B-F731-492F-A337-8E8390D2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9ADD2-0A50-4410-889F-A8D6E43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C6D0D-4B0F-40E5-A9E3-C2CB0322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8F05-85DB-4607-B374-8B76AFA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BE5AF-7D6B-4C11-AD99-84EAF73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13286-0000-4735-BAAE-A12B6C9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32CE3-94B0-4ACA-BC18-5EF684AD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7560-4667-4332-B6E4-0A0F79B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DB30A-5EEE-4EEF-96B2-1907F30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084B6-0FFF-4B4C-B687-4AEFE99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43DB-34D3-45C6-84BB-AEB389F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62985-D8EE-4016-A6DE-16D9FEF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582BF-5F45-40CB-BC94-DD41021F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3F03-F7BA-437C-AE72-9BD59AD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BBF63-9F34-4E73-A6A3-DCB5564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1E6E7-E50B-483A-A4C4-7DCAAE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9F02-D933-40DF-9766-43E2D5D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AE626-214E-4931-9D67-DDA6E293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FFB6B-B6FD-469E-94D8-E330D6D3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DFB20-49AF-4C96-9801-CBBCB39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4EC6D-624C-4124-9364-2F9F810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6E48-2CB0-461E-8D8C-0DB722D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28AB1-8575-4F51-97F6-4F2B0E3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04D35-86BC-41B0-9576-6CCB15D6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573E-3091-4FAE-B106-68682C0E5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4BA-8575-4FBE-9426-2652B44474B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00EA1-1BEB-45C7-AE73-84726BC7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CB3B-D7FF-4AB8-AE80-9880F6AD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1.JP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E935F-3AA6-47C3-ACF1-F3DF004A9C9A}"/>
              </a:ext>
            </a:extLst>
          </p:cNvPr>
          <p:cNvSpPr txBox="1"/>
          <p:nvPr/>
        </p:nvSpPr>
        <p:spPr>
          <a:xfrm>
            <a:off x="2803320" y="1880274"/>
            <a:ext cx="658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Segway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24E95-F86F-46C0-B6E1-BD5C4D859698}"/>
              </a:ext>
            </a:extLst>
          </p:cNvPr>
          <p:cNvSpPr txBox="1"/>
          <p:nvPr/>
        </p:nvSpPr>
        <p:spPr>
          <a:xfrm>
            <a:off x="5896552" y="3733702"/>
            <a:ext cx="461962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Date : 2020 . 09 . 26 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Writer : 29</a:t>
            </a:r>
            <a:r>
              <a:rPr lang="ko-KR" altLang="en-US" sz="2000" dirty="0">
                <a:solidFill>
                  <a:schemeClr val="bg1"/>
                </a:solidFill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</a:rPr>
              <a:t>17</a:t>
            </a:r>
            <a:r>
              <a:rPr lang="ko-KR" altLang="en-US" sz="2000" dirty="0">
                <a:solidFill>
                  <a:schemeClr val="bg1"/>
                </a:solidFill>
              </a:rPr>
              <a:t>박민규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8462A3-207E-47C2-BCD2-2F07C9482F54}"/>
              </a:ext>
            </a:extLst>
          </p:cNvPr>
          <p:cNvCxnSpPr/>
          <p:nvPr/>
        </p:nvCxnSpPr>
        <p:spPr>
          <a:xfrm>
            <a:off x="1738745" y="3224813"/>
            <a:ext cx="8714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48B06E3-240A-4B11-8108-26A9808B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4" name="그림 3" descr="실내, 테이블, 장난감, 앉아있는이(가) 표시된 사진&#10;&#10;자동 생성된 설명">
            <a:extLst>
              <a:ext uri="{FF2B5EF4-FFF2-40B4-BE49-F238E27FC236}">
                <a16:creationId xmlns:a16="http://schemas.microsoft.com/office/drawing/2014/main" id="{3562D17C-91BF-481D-8713-9A3C2269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3" y="3429000"/>
            <a:ext cx="3215640" cy="32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133D8B-4EEF-4799-812D-803AD1B733AC}"/>
              </a:ext>
            </a:extLst>
          </p:cNvPr>
          <p:cNvGrpSpPr/>
          <p:nvPr/>
        </p:nvGrpSpPr>
        <p:grpSpPr>
          <a:xfrm>
            <a:off x="842600" y="1219854"/>
            <a:ext cx="8826790" cy="853852"/>
            <a:chOff x="731622" y="3300249"/>
            <a:chExt cx="9048748" cy="914400"/>
          </a:xfrm>
        </p:grpSpPr>
        <p:pic>
          <p:nvPicPr>
            <p:cNvPr id="12" name="그래픽 11" descr="배지 3">
              <a:extLst>
                <a:ext uri="{FF2B5EF4-FFF2-40B4-BE49-F238E27FC236}">
                  <a16:creationId xmlns:a16="http://schemas.microsoft.com/office/drawing/2014/main" id="{1E7C3176-A8EB-441E-8B62-A270A5BE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3300249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03986-2702-4CFD-9390-2AE737AB8BD2}"/>
                </a:ext>
              </a:extLst>
            </p:cNvPr>
            <p:cNvSpPr txBox="1"/>
            <p:nvPr/>
          </p:nvSpPr>
          <p:spPr>
            <a:xfrm>
              <a:off x="1646020" y="3510247"/>
              <a:ext cx="8134350" cy="49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IMU </a:t>
              </a:r>
              <a:r>
                <a:rPr lang="ko-KR" altLang="en-US" sz="2400" dirty="0">
                  <a:solidFill>
                    <a:schemeClr val="bg1"/>
                  </a:solidFill>
                </a:rPr>
                <a:t>센서 값 받기</a:t>
              </a:r>
            </a:p>
          </p:txBody>
        </p:sp>
      </p:grp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CD2551D0-CBBF-4883-9815-B88D543C1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0" y="2068367"/>
            <a:ext cx="4756095" cy="3871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4679C-A16B-48CA-8D80-E6DAFAA792AC}"/>
              </a:ext>
            </a:extLst>
          </p:cNvPr>
          <p:cNvSpPr txBox="1"/>
          <p:nvPr/>
        </p:nvSpPr>
        <p:spPr>
          <a:xfrm>
            <a:off x="6465378" y="2665075"/>
            <a:ext cx="49939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EBIMU </a:t>
            </a:r>
            <a:r>
              <a:rPr lang="ko-KR" altLang="en-US" sz="2400" dirty="0">
                <a:solidFill>
                  <a:schemeClr val="bg1"/>
                </a:solidFill>
              </a:rPr>
              <a:t>송신기로부터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EBRCA </a:t>
            </a:r>
            <a:r>
              <a:rPr lang="ko-KR" altLang="en-US" sz="2400" dirty="0">
                <a:solidFill>
                  <a:schemeClr val="bg1"/>
                </a:solidFill>
              </a:rPr>
              <a:t>수신기가 받은 </a:t>
            </a:r>
            <a:r>
              <a:rPr lang="en-US" altLang="ko-KR" sz="2400" dirty="0">
                <a:solidFill>
                  <a:schemeClr val="bg1"/>
                </a:solidFill>
              </a:rPr>
              <a:t>Serial Data.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USART</a:t>
            </a:r>
            <a:r>
              <a:rPr lang="ko-KR" altLang="en-US" sz="2400" dirty="0">
                <a:solidFill>
                  <a:schemeClr val="bg1"/>
                </a:solidFill>
              </a:rPr>
              <a:t>를 통해 </a:t>
            </a:r>
            <a:r>
              <a:rPr lang="en-US" altLang="ko-KR" sz="2400" dirty="0">
                <a:solidFill>
                  <a:schemeClr val="bg1"/>
                </a:solidFill>
              </a:rPr>
              <a:t>Cortex</a:t>
            </a:r>
            <a:r>
              <a:rPr lang="ko-KR" altLang="en-US" sz="2400" dirty="0">
                <a:solidFill>
                  <a:schemeClr val="bg1"/>
                </a:solidFill>
              </a:rPr>
              <a:t>로 받고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배열 </a:t>
            </a:r>
            <a:r>
              <a:rPr lang="en-US" altLang="ko-KR" sz="2400" dirty="0">
                <a:solidFill>
                  <a:schemeClr val="bg1"/>
                </a:solidFill>
              </a:rPr>
              <a:t>Indexing</a:t>
            </a:r>
            <a:r>
              <a:rPr lang="ko-KR" altLang="en-US" sz="2400" dirty="0">
                <a:solidFill>
                  <a:schemeClr val="bg1"/>
                </a:solidFill>
              </a:rPr>
              <a:t>을 통해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Pitch </a:t>
            </a:r>
            <a:r>
              <a:rPr lang="ko-KR" altLang="en-US" sz="2400" dirty="0">
                <a:solidFill>
                  <a:schemeClr val="bg1"/>
                </a:solidFill>
              </a:rPr>
              <a:t>값을 각도 제어기의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입력 값으로 넣는다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5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3445E7-0E86-4A50-A5E0-12207034EEAA}"/>
              </a:ext>
            </a:extLst>
          </p:cNvPr>
          <p:cNvGrpSpPr/>
          <p:nvPr/>
        </p:nvGrpSpPr>
        <p:grpSpPr>
          <a:xfrm>
            <a:off x="842600" y="1239793"/>
            <a:ext cx="8826792" cy="853848"/>
            <a:chOff x="731622" y="4240156"/>
            <a:chExt cx="9048750" cy="914400"/>
          </a:xfrm>
        </p:grpSpPr>
        <p:pic>
          <p:nvPicPr>
            <p:cNvPr id="16" name="그래픽 15" descr="배지 4">
              <a:extLst>
                <a:ext uri="{FF2B5EF4-FFF2-40B4-BE49-F238E27FC236}">
                  <a16:creationId xmlns:a16="http://schemas.microsoft.com/office/drawing/2014/main" id="{816F6E99-4832-4D3B-9A3C-F331167C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4240156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737F09-DF17-4844-B97A-EE07F43E5F49}"/>
                </a:ext>
              </a:extLst>
            </p:cNvPr>
            <p:cNvSpPr txBox="1"/>
            <p:nvPr/>
          </p:nvSpPr>
          <p:spPr>
            <a:xfrm>
              <a:off x="1646022" y="4454269"/>
              <a:ext cx="8134350" cy="49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Cascade</a:t>
              </a:r>
              <a:r>
                <a:rPr lang="ko-KR" altLang="en-US" sz="2400" dirty="0">
                  <a:solidFill>
                    <a:schemeClr val="bg1"/>
                  </a:solidFill>
                </a:rPr>
                <a:t> 제어</a:t>
              </a:r>
            </a:p>
          </p:txBody>
        </p:sp>
      </p:grp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B71CE30-B8DD-486F-A744-D488C999B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58" y="1947438"/>
            <a:ext cx="8056758" cy="2633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8514D-AF7B-4AC0-8688-F6454505FB19}"/>
              </a:ext>
            </a:extLst>
          </p:cNvPr>
          <p:cNvSpPr txBox="1"/>
          <p:nvPr/>
        </p:nvSpPr>
        <p:spPr>
          <a:xfrm>
            <a:off x="1625839" y="4764360"/>
            <a:ext cx="89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Closed Loop</a:t>
            </a:r>
            <a:r>
              <a:rPr lang="ko-KR" altLang="en-US" sz="2400" dirty="0">
                <a:solidFill>
                  <a:schemeClr val="bg1"/>
                </a:solidFill>
              </a:rPr>
              <a:t>이며 </a:t>
            </a:r>
            <a:r>
              <a:rPr lang="en-US" altLang="ko-KR" sz="2400" dirty="0">
                <a:solidFill>
                  <a:schemeClr val="bg1"/>
                </a:solidFill>
              </a:rPr>
              <a:t>Dual Feedback Loop </a:t>
            </a:r>
            <a:r>
              <a:rPr lang="ko-KR" altLang="en-US" sz="2400" dirty="0">
                <a:solidFill>
                  <a:schemeClr val="bg1"/>
                </a:solidFill>
              </a:rPr>
              <a:t>구조인 </a:t>
            </a:r>
            <a:r>
              <a:rPr lang="en-US" altLang="ko-KR" sz="2400" dirty="0">
                <a:solidFill>
                  <a:schemeClr val="bg1"/>
                </a:solidFill>
              </a:rPr>
              <a:t>Cascade </a:t>
            </a:r>
            <a:r>
              <a:rPr lang="ko-KR" altLang="en-US" sz="2400" dirty="0">
                <a:solidFill>
                  <a:schemeClr val="bg1"/>
                </a:solidFill>
              </a:rPr>
              <a:t>제어는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Outer Loop </a:t>
            </a:r>
            <a:r>
              <a:rPr lang="ko-KR" altLang="en-US" sz="2400" dirty="0">
                <a:solidFill>
                  <a:schemeClr val="bg1"/>
                </a:solidFill>
              </a:rPr>
              <a:t>안에 </a:t>
            </a:r>
            <a:r>
              <a:rPr lang="en-US" altLang="ko-KR" sz="2400" dirty="0">
                <a:solidFill>
                  <a:schemeClr val="bg1"/>
                </a:solidFill>
              </a:rPr>
              <a:t>Inner Loop</a:t>
            </a:r>
            <a:r>
              <a:rPr lang="ko-KR" altLang="en-US" sz="2400" dirty="0">
                <a:solidFill>
                  <a:schemeClr val="bg1"/>
                </a:solidFill>
              </a:rPr>
              <a:t>가 도는 구조로 되어있다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5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3445E7-0E86-4A50-A5E0-12207034EEAA}"/>
              </a:ext>
            </a:extLst>
          </p:cNvPr>
          <p:cNvGrpSpPr/>
          <p:nvPr/>
        </p:nvGrpSpPr>
        <p:grpSpPr>
          <a:xfrm>
            <a:off x="842600" y="1239793"/>
            <a:ext cx="8826792" cy="853848"/>
            <a:chOff x="731622" y="4240156"/>
            <a:chExt cx="9048750" cy="914400"/>
          </a:xfrm>
        </p:grpSpPr>
        <p:pic>
          <p:nvPicPr>
            <p:cNvPr id="16" name="그래픽 15" descr="배지 4">
              <a:extLst>
                <a:ext uri="{FF2B5EF4-FFF2-40B4-BE49-F238E27FC236}">
                  <a16:creationId xmlns:a16="http://schemas.microsoft.com/office/drawing/2014/main" id="{816F6E99-4832-4D3B-9A3C-F331167C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4240156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737F09-DF17-4844-B97A-EE07F43E5F49}"/>
                </a:ext>
              </a:extLst>
            </p:cNvPr>
            <p:cNvSpPr txBox="1"/>
            <p:nvPr/>
          </p:nvSpPr>
          <p:spPr>
            <a:xfrm>
              <a:off x="1646022" y="4454269"/>
              <a:ext cx="8134350" cy="49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PID </a:t>
              </a:r>
              <a:r>
                <a:rPr lang="ko-KR" altLang="en-US" sz="2400" dirty="0">
                  <a:solidFill>
                    <a:schemeClr val="bg1"/>
                  </a:solidFill>
                </a:rPr>
                <a:t>제어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A327A9-5848-4E55-BE0B-3DBC73C49287}"/>
              </a:ext>
            </a:extLst>
          </p:cNvPr>
          <p:cNvSpPr txBox="1"/>
          <p:nvPr/>
        </p:nvSpPr>
        <p:spPr>
          <a:xfrm>
            <a:off x="6747084" y="2423278"/>
            <a:ext cx="5152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</a:t>
            </a:r>
            <a:r>
              <a:rPr lang="ko-KR" altLang="en-US" sz="2400" dirty="0">
                <a:solidFill>
                  <a:schemeClr val="bg1"/>
                </a:solidFill>
              </a:rPr>
              <a:t>제어를 통해 목표 값에 근접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PI</a:t>
            </a:r>
            <a:r>
              <a:rPr lang="ko-KR" altLang="en-US" sz="2400" dirty="0">
                <a:solidFill>
                  <a:schemeClr val="bg1"/>
                </a:solidFill>
              </a:rPr>
              <a:t>제어를 통해 정상상태에서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잔류 편차를 잡고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외란이</a:t>
            </a:r>
            <a:r>
              <a:rPr lang="ko-KR" altLang="en-US" sz="2400" dirty="0">
                <a:solidFill>
                  <a:schemeClr val="bg1"/>
                </a:solidFill>
              </a:rPr>
              <a:t> 발생하면 </a:t>
            </a:r>
            <a:r>
              <a:rPr lang="en-US" altLang="ko-KR" sz="2400" dirty="0">
                <a:solidFill>
                  <a:schemeClr val="bg1"/>
                </a:solidFill>
              </a:rPr>
              <a:t>D</a:t>
            </a:r>
            <a:r>
              <a:rPr lang="ko-KR" altLang="en-US" sz="2400" dirty="0">
                <a:solidFill>
                  <a:schemeClr val="bg1"/>
                </a:solidFill>
              </a:rPr>
              <a:t>제어를 통해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빠르게 정상상태 오차를 제거하면서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목표 값에 수렴하는 방식이다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5" name="_x219065224">
            <a:extLst>
              <a:ext uri="{FF2B5EF4-FFF2-40B4-BE49-F238E27FC236}">
                <a16:creationId xmlns:a16="http://schemas.microsoft.com/office/drawing/2014/main" id="{C919A3B2-8D5E-4E47-9B89-256FDE2F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3" y="2185441"/>
            <a:ext cx="5338763" cy="35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2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3445E7-0E86-4A50-A5E0-12207034EEAA}"/>
              </a:ext>
            </a:extLst>
          </p:cNvPr>
          <p:cNvGrpSpPr/>
          <p:nvPr/>
        </p:nvGrpSpPr>
        <p:grpSpPr>
          <a:xfrm>
            <a:off x="842600" y="1239793"/>
            <a:ext cx="8826792" cy="853848"/>
            <a:chOff x="731622" y="4240156"/>
            <a:chExt cx="9048750" cy="914400"/>
          </a:xfrm>
        </p:grpSpPr>
        <p:pic>
          <p:nvPicPr>
            <p:cNvPr id="16" name="그래픽 15" descr="배지 4">
              <a:extLst>
                <a:ext uri="{FF2B5EF4-FFF2-40B4-BE49-F238E27FC236}">
                  <a16:creationId xmlns:a16="http://schemas.microsoft.com/office/drawing/2014/main" id="{816F6E99-4832-4D3B-9A3C-F331167C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4240156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737F09-DF17-4844-B97A-EE07F43E5F49}"/>
                </a:ext>
              </a:extLst>
            </p:cNvPr>
            <p:cNvSpPr txBox="1"/>
            <p:nvPr/>
          </p:nvSpPr>
          <p:spPr>
            <a:xfrm>
              <a:off x="1646022" y="4450153"/>
              <a:ext cx="8134350" cy="49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Cascade</a:t>
              </a:r>
              <a:r>
                <a:rPr lang="ko-KR" altLang="en-US" sz="2400" dirty="0">
                  <a:solidFill>
                    <a:schemeClr val="bg1"/>
                  </a:solidFill>
                </a:rPr>
                <a:t> 제어 및 </a:t>
              </a:r>
              <a:r>
                <a:rPr lang="en-US" altLang="ko-KR" sz="2400" dirty="0">
                  <a:solidFill>
                    <a:schemeClr val="bg1"/>
                  </a:solidFill>
                </a:rPr>
                <a:t>PID </a:t>
              </a:r>
              <a:r>
                <a:rPr lang="ko-KR" altLang="en-US" sz="2400" dirty="0">
                  <a:solidFill>
                    <a:schemeClr val="bg1"/>
                  </a:solidFill>
                </a:rPr>
                <a:t>제어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1C152C-D5D8-4650-AB60-6A837E136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5" y="2054187"/>
            <a:ext cx="10440504" cy="38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7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Scenarios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237FD6-DC66-40A3-BD79-F079400A6080}"/>
              </a:ext>
            </a:extLst>
          </p:cNvPr>
          <p:cNvGrpSpPr/>
          <p:nvPr/>
        </p:nvGrpSpPr>
        <p:grpSpPr>
          <a:xfrm>
            <a:off x="645091" y="1110944"/>
            <a:ext cx="9198659" cy="2770028"/>
            <a:chOff x="645091" y="1110944"/>
            <a:chExt cx="9198659" cy="2770028"/>
          </a:xfrm>
        </p:grpSpPr>
        <p:pic>
          <p:nvPicPr>
            <p:cNvPr id="3" name="그림 2" descr="가구, 테이블, 꽃이(가) 표시된 사진&#10;&#10;자동 생성된 설명">
              <a:extLst>
                <a:ext uri="{FF2B5EF4-FFF2-40B4-BE49-F238E27FC236}">
                  <a16:creationId xmlns:a16="http://schemas.microsoft.com/office/drawing/2014/main" id="{54A556BA-7AC5-436C-9D0A-FB20BFF8B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169" y="1993498"/>
              <a:ext cx="2513722" cy="1887474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7EC7A9C-23FA-4221-B430-F1D8F71C8CE7}"/>
                </a:ext>
              </a:extLst>
            </p:cNvPr>
            <p:cNvGrpSpPr/>
            <p:nvPr/>
          </p:nvGrpSpPr>
          <p:grpSpPr>
            <a:xfrm>
              <a:off x="645091" y="1110944"/>
              <a:ext cx="9198659" cy="914400"/>
              <a:chOff x="625897" y="1219854"/>
              <a:chExt cx="9198659" cy="914400"/>
            </a:xfrm>
          </p:grpSpPr>
          <p:pic>
            <p:nvPicPr>
              <p:cNvPr id="14" name="그래픽 13" descr="배지 1">
                <a:extLst>
                  <a:ext uri="{FF2B5EF4-FFF2-40B4-BE49-F238E27FC236}">
                    <a16:creationId xmlns:a16="http://schemas.microsoft.com/office/drawing/2014/main" id="{8F695487-C79A-40D0-B3E1-F08BE9C44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25897" y="12198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789FC-7616-4747-9988-5F1F0AD83283}"/>
                  </a:ext>
                </a:extLst>
              </p:cNvPr>
              <p:cNvSpPr txBox="1"/>
              <p:nvPr/>
            </p:nvSpPr>
            <p:spPr>
              <a:xfrm>
                <a:off x="1690206" y="1450088"/>
                <a:ext cx="8134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정상상태에서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Segway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에 전원을 인가한다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B40A57-C195-42B7-BBF1-BD7DED196373}"/>
              </a:ext>
            </a:extLst>
          </p:cNvPr>
          <p:cNvGrpSpPr/>
          <p:nvPr/>
        </p:nvGrpSpPr>
        <p:grpSpPr>
          <a:xfrm>
            <a:off x="645091" y="3847531"/>
            <a:ext cx="9198659" cy="2683731"/>
            <a:chOff x="645091" y="3847531"/>
            <a:chExt cx="9198659" cy="268373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346E21-C0DD-441F-90DC-DB0D8ACFBE67}"/>
                </a:ext>
              </a:extLst>
            </p:cNvPr>
            <p:cNvGrpSpPr/>
            <p:nvPr/>
          </p:nvGrpSpPr>
          <p:grpSpPr>
            <a:xfrm>
              <a:off x="645091" y="3847531"/>
              <a:ext cx="9198659" cy="914400"/>
              <a:chOff x="645091" y="3945874"/>
              <a:chExt cx="9198659" cy="914400"/>
            </a:xfrm>
          </p:grpSpPr>
          <p:pic>
            <p:nvPicPr>
              <p:cNvPr id="4" name="그래픽 3" descr="배지">
                <a:extLst>
                  <a:ext uri="{FF2B5EF4-FFF2-40B4-BE49-F238E27FC236}">
                    <a16:creationId xmlns:a16="http://schemas.microsoft.com/office/drawing/2014/main" id="{8DF413EC-1108-4D3B-AF37-338EE875F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5091" y="39458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09BA1-1EF2-4701-9CB6-23E54EF3D6B0}"/>
                  </a:ext>
                </a:extLst>
              </p:cNvPr>
              <p:cNvSpPr txBox="1"/>
              <p:nvPr/>
            </p:nvSpPr>
            <p:spPr>
              <a:xfrm>
                <a:off x="1709400" y="4172241"/>
                <a:ext cx="8134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Segway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에 외력이 가해진다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그림 33" descr="그리기, 테이블이(가) 표시된 사진&#10;&#10;자동 생성된 설명">
              <a:extLst>
                <a:ext uri="{FF2B5EF4-FFF2-40B4-BE49-F238E27FC236}">
                  <a16:creationId xmlns:a16="http://schemas.microsoft.com/office/drawing/2014/main" id="{C2A55B8C-0D60-4328-BAD4-41C50B3E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400" y="4647435"/>
              <a:ext cx="6376969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0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Scenarios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F46915-BBC9-4783-A1FE-080AD1F7147B}"/>
              </a:ext>
            </a:extLst>
          </p:cNvPr>
          <p:cNvGrpSpPr/>
          <p:nvPr/>
        </p:nvGrpSpPr>
        <p:grpSpPr>
          <a:xfrm>
            <a:off x="669229" y="2290994"/>
            <a:ext cx="11058644" cy="2764674"/>
            <a:chOff x="645091" y="1119779"/>
            <a:chExt cx="11058644" cy="276467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DEAD461-2B7C-4DFC-8B59-9D945F252E4A}"/>
                </a:ext>
              </a:extLst>
            </p:cNvPr>
            <p:cNvGrpSpPr/>
            <p:nvPr/>
          </p:nvGrpSpPr>
          <p:grpSpPr>
            <a:xfrm>
              <a:off x="2335260" y="1996979"/>
              <a:ext cx="5841471" cy="1887474"/>
              <a:chOff x="1525977" y="4516312"/>
              <a:chExt cx="5841471" cy="1887474"/>
            </a:xfrm>
          </p:grpSpPr>
          <p:pic>
            <p:nvPicPr>
              <p:cNvPr id="16" name="그림 15" descr="가구, 테이블, 꽃이(가) 표시된 사진&#10;&#10;자동 생성된 설명">
                <a:extLst>
                  <a:ext uri="{FF2B5EF4-FFF2-40B4-BE49-F238E27FC236}">
                    <a16:creationId xmlns:a16="http://schemas.microsoft.com/office/drawing/2014/main" id="{9C440906-7571-4153-A5BB-EADB51AE9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3726" y="4516312"/>
                <a:ext cx="2513722" cy="188747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B87FE44-0D9F-49F4-841B-4F436AE3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977" y="4516318"/>
                <a:ext cx="2552423" cy="1887468"/>
              </a:xfrm>
              <a:prstGeom prst="rect">
                <a:avLst/>
              </a:prstGeom>
            </p:spPr>
          </p:pic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96F472CE-11B1-47FF-BC4E-E3D0FEA71495}"/>
                  </a:ext>
                </a:extLst>
              </p:cNvPr>
              <p:cNvSpPr/>
              <p:nvPr/>
            </p:nvSpPr>
            <p:spPr>
              <a:xfrm>
                <a:off x="3771289" y="5145699"/>
                <a:ext cx="1331495" cy="6831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위로 구부러짐 21">
                <a:extLst>
                  <a:ext uri="{FF2B5EF4-FFF2-40B4-BE49-F238E27FC236}">
                    <a16:creationId xmlns:a16="http://schemas.microsoft.com/office/drawing/2014/main" id="{586CFA9C-C3DB-419E-BAA5-8C7CD0261F61}"/>
                  </a:ext>
                </a:extLst>
              </p:cNvPr>
              <p:cNvSpPr/>
              <p:nvPr/>
            </p:nvSpPr>
            <p:spPr>
              <a:xfrm rot="13499844">
                <a:off x="1704303" y="5345875"/>
                <a:ext cx="1714609" cy="823444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B27226-EB21-4C51-8601-8F90C43E5B00}"/>
                </a:ext>
              </a:extLst>
            </p:cNvPr>
            <p:cNvGrpSpPr/>
            <p:nvPr/>
          </p:nvGrpSpPr>
          <p:grpSpPr>
            <a:xfrm>
              <a:off x="645091" y="1119779"/>
              <a:ext cx="11058644" cy="914400"/>
              <a:chOff x="645091" y="1119779"/>
              <a:chExt cx="11058644" cy="914400"/>
            </a:xfrm>
          </p:grpSpPr>
          <p:pic>
            <p:nvPicPr>
              <p:cNvPr id="2" name="그래픽 1" descr="배지 3">
                <a:extLst>
                  <a:ext uri="{FF2B5EF4-FFF2-40B4-BE49-F238E27FC236}">
                    <a16:creationId xmlns:a16="http://schemas.microsoft.com/office/drawing/2014/main" id="{46A21C3F-1EE4-4F8F-8A8C-4363059F6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091" y="1119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29B5C6-0451-4742-A027-09CDA795C654}"/>
                  </a:ext>
                </a:extLst>
              </p:cNvPr>
              <p:cNvSpPr txBox="1"/>
              <p:nvPr/>
            </p:nvSpPr>
            <p:spPr>
              <a:xfrm>
                <a:off x="1559491" y="1346630"/>
                <a:ext cx="10144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Balance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가 무너진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Segway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가 다시 스스로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Balancing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을 한다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9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DE4EB-D092-4D5E-9DA0-710858D29B21}"/>
              </a:ext>
            </a:extLst>
          </p:cNvPr>
          <p:cNvSpPr txBox="1"/>
          <p:nvPr/>
        </p:nvSpPr>
        <p:spPr>
          <a:xfrm>
            <a:off x="1275335" y="419755"/>
            <a:ext cx="461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Schedule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AC4799-9640-4F10-AA61-46C522AD2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63CA71-8405-4247-8D19-BCA8A3B1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1537"/>
              </p:ext>
            </p:extLst>
          </p:nvPr>
        </p:nvGraphicFramePr>
        <p:xfrm>
          <a:off x="1435042" y="1546602"/>
          <a:ext cx="9312389" cy="401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64">
                  <a:extLst>
                    <a:ext uri="{9D8B030D-6E8A-4147-A177-3AD203B41FA5}">
                      <a16:colId xmlns:a16="http://schemas.microsoft.com/office/drawing/2014/main" val="3103143124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700927802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413876014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8280672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11649101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509700483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74275193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16803021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106125871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817062475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9024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77917"/>
                  </a:ext>
                </a:extLst>
              </a:tr>
              <a:tr h="68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중간고사</a:t>
                      </a:r>
                    </a:p>
                  </a:txBody>
                  <a:tcPr vert="eaVert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8675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IMU</a:t>
                      </a:r>
                      <a:r>
                        <a:rPr lang="ko-KR" altLang="en-US" dirty="0"/>
                        <a:t>센서 및 </a:t>
                      </a:r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18446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값으로 모터속도제어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93668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제어기 설계 및 </a:t>
                      </a:r>
                      <a:r>
                        <a:rPr lang="en-US" altLang="ko-KR" dirty="0"/>
                        <a:t>Gain</a:t>
                      </a:r>
                      <a:r>
                        <a:rPr lang="ko-KR" altLang="en-US" dirty="0"/>
                        <a:t>값 튜닝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6983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4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5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2024061" y="3805975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raxton" panose="03060000000000000000" pitchFamily="66" charset="0"/>
              </a:rPr>
              <a:t>Thank You for Listening</a:t>
            </a:r>
            <a:endParaRPr lang="ko-KR" altLang="en-US" sz="2000" dirty="0">
              <a:solidFill>
                <a:schemeClr val="bg1"/>
              </a:solidFill>
              <a:latin typeface="Braxton" panose="03060000000000000000" pitchFamily="66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2024061" y="2697979"/>
            <a:ext cx="8134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en-US" altLang="ko-KR" sz="8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BE7254-3947-473D-8D90-4B3ECE7F6B90}"/>
              </a:ext>
            </a:extLst>
          </p:cNvPr>
          <p:cNvCxnSpPr>
            <a:cxnSpLocks/>
          </p:cNvCxnSpPr>
          <p:nvPr/>
        </p:nvCxnSpPr>
        <p:spPr>
          <a:xfrm>
            <a:off x="4901384" y="3805975"/>
            <a:ext cx="23797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1A6F66A-8B5B-4771-915B-61E2D5B63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56" t="39340" r="38828" b="36699"/>
          <a:stretch/>
        </p:blipFill>
        <p:spPr>
          <a:xfrm>
            <a:off x="4749553" y="2697978"/>
            <a:ext cx="2708522" cy="16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006BC2B-ACE9-42DC-B06B-5265728BDB1B}"/>
              </a:ext>
            </a:extLst>
          </p:cNvPr>
          <p:cNvSpPr/>
          <p:nvPr/>
        </p:nvSpPr>
        <p:spPr>
          <a:xfrm>
            <a:off x="592054" y="401052"/>
            <a:ext cx="2743199" cy="57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20156-ACF7-4985-BE89-6709A38A3A9C}"/>
              </a:ext>
            </a:extLst>
          </p:cNvPr>
          <p:cNvSpPr txBox="1"/>
          <p:nvPr/>
        </p:nvSpPr>
        <p:spPr>
          <a:xfrm>
            <a:off x="592054" y="458202"/>
            <a:ext cx="319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34EC42-A341-4FA0-AC07-ADDE26EF665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>
            <a:off x="5056759" y="1720766"/>
            <a:ext cx="0" cy="4413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91B8C38-20B5-4818-AE91-C536BAF74437}"/>
              </a:ext>
            </a:extLst>
          </p:cNvPr>
          <p:cNvSpPr/>
          <p:nvPr/>
        </p:nvSpPr>
        <p:spPr>
          <a:xfrm>
            <a:off x="4932936" y="1451030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2A10B-79FB-4BC3-84A1-3257EF7A5382}"/>
              </a:ext>
            </a:extLst>
          </p:cNvPr>
          <p:cNvSpPr/>
          <p:nvPr/>
        </p:nvSpPr>
        <p:spPr>
          <a:xfrm>
            <a:off x="4932936" y="2907757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47446E-F023-4B37-8322-22A96CFADEF9}"/>
              </a:ext>
            </a:extLst>
          </p:cNvPr>
          <p:cNvSpPr/>
          <p:nvPr/>
        </p:nvSpPr>
        <p:spPr>
          <a:xfrm>
            <a:off x="4923411" y="525204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D6044C-BD47-4B7A-BA32-A1531F9F5767}"/>
              </a:ext>
            </a:extLst>
          </p:cNvPr>
          <p:cNvSpPr/>
          <p:nvPr/>
        </p:nvSpPr>
        <p:spPr>
          <a:xfrm>
            <a:off x="4932936" y="586410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76107-4317-453C-9E1A-636AD1C17302}"/>
              </a:ext>
            </a:extLst>
          </p:cNvPr>
          <p:cNvSpPr txBox="1"/>
          <p:nvPr/>
        </p:nvSpPr>
        <p:spPr>
          <a:xfrm>
            <a:off x="5409187" y="1357387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Introduction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9D38C-28BD-4821-B1F7-1CB29BD2784D}"/>
              </a:ext>
            </a:extLst>
          </p:cNvPr>
          <p:cNvSpPr txBox="1"/>
          <p:nvPr/>
        </p:nvSpPr>
        <p:spPr>
          <a:xfrm>
            <a:off x="6175948" y="1727080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Motive for Selection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Development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9E704-CE25-4270-89CB-E74F96D68581}"/>
              </a:ext>
            </a:extLst>
          </p:cNvPr>
          <p:cNvSpPr txBox="1"/>
          <p:nvPr/>
        </p:nvSpPr>
        <p:spPr>
          <a:xfrm>
            <a:off x="5409186" y="2816409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48D0A-5BDE-4D8E-BB2D-68437055C419}"/>
              </a:ext>
            </a:extLst>
          </p:cNvPr>
          <p:cNvSpPr txBox="1"/>
          <p:nvPr/>
        </p:nvSpPr>
        <p:spPr>
          <a:xfrm>
            <a:off x="5409185" y="5120514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8FE6F-6E63-440B-9459-4FAA73B7F474}"/>
              </a:ext>
            </a:extLst>
          </p:cNvPr>
          <p:cNvSpPr txBox="1"/>
          <p:nvPr/>
        </p:nvSpPr>
        <p:spPr>
          <a:xfrm>
            <a:off x="5409185" y="5753661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Q &amp;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E8E88-0460-43DE-ABE1-056597DE1DE3}"/>
              </a:ext>
            </a:extLst>
          </p:cNvPr>
          <p:cNvSpPr txBox="1"/>
          <p:nvPr/>
        </p:nvSpPr>
        <p:spPr>
          <a:xfrm>
            <a:off x="6175948" y="3177493"/>
            <a:ext cx="461962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Hardware Architecture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System Architecture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Contents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Scenarios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519F01-D105-4018-A4E1-B3F41B52E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Motive for Selection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41D1A2-C298-4EEE-9C36-D0DD0048D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2CB1F-B2D3-481B-A484-CC51546AC697}"/>
              </a:ext>
            </a:extLst>
          </p:cNvPr>
          <p:cNvSpPr txBox="1"/>
          <p:nvPr/>
        </p:nvSpPr>
        <p:spPr>
          <a:xfrm>
            <a:off x="1188821" y="1641945"/>
            <a:ext cx="10226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졸업 후 진로로 생각하고 있는 보행로봇과 생체모방 로봇분야를 이번학기에 공부하려고 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따라서 이를 위해 제어시스템의 기초라고도 할 수 있는 </a:t>
            </a:r>
            <a:r>
              <a:rPr lang="en-US" altLang="ko-KR" sz="2400" dirty="0">
                <a:solidFill>
                  <a:schemeClr val="bg1"/>
                </a:solidFill>
              </a:rPr>
              <a:t>PID</a:t>
            </a:r>
            <a:r>
              <a:rPr lang="ko-KR" altLang="en-US" sz="2400" dirty="0">
                <a:solidFill>
                  <a:schemeClr val="bg1"/>
                </a:solidFill>
              </a:rPr>
              <a:t>제어와 </a:t>
            </a:r>
            <a:r>
              <a:rPr lang="en-US" altLang="ko-KR" sz="2400" dirty="0">
                <a:solidFill>
                  <a:schemeClr val="bg1"/>
                </a:solidFill>
              </a:rPr>
              <a:t>Feedback</a:t>
            </a:r>
            <a:r>
              <a:rPr lang="ko-KR" altLang="en-US" sz="2400" dirty="0">
                <a:solidFill>
                  <a:schemeClr val="bg1"/>
                </a:solidFill>
              </a:rPr>
              <a:t>제어를 공부하고 이를 활용해서 만들 수 있는 </a:t>
            </a:r>
            <a:r>
              <a:rPr lang="en-US" altLang="ko-KR" sz="2400" dirty="0">
                <a:solidFill>
                  <a:schemeClr val="bg1"/>
                </a:solidFill>
              </a:rPr>
              <a:t>Segway</a:t>
            </a:r>
            <a:r>
              <a:rPr lang="ko-KR" altLang="en-US" sz="2400" dirty="0">
                <a:solidFill>
                  <a:schemeClr val="bg1"/>
                </a:solidFill>
              </a:rPr>
              <a:t>를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직접 제작하여 제어의 기초를 단단히 다지고자 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Development Goals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518D8EA-E0DB-4FBB-BE92-2C30F795603A}"/>
              </a:ext>
            </a:extLst>
          </p:cNvPr>
          <p:cNvGrpSpPr/>
          <p:nvPr/>
        </p:nvGrpSpPr>
        <p:grpSpPr>
          <a:xfrm>
            <a:off x="731622" y="1426893"/>
            <a:ext cx="9048750" cy="914400"/>
            <a:chOff x="731622" y="1426893"/>
            <a:chExt cx="9048750" cy="914400"/>
          </a:xfrm>
        </p:grpSpPr>
        <p:pic>
          <p:nvPicPr>
            <p:cNvPr id="17" name="그래픽 16" descr="배지 1">
              <a:extLst>
                <a:ext uri="{FF2B5EF4-FFF2-40B4-BE49-F238E27FC236}">
                  <a16:creationId xmlns:a16="http://schemas.microsoft.com/office/drawing/2014/main" id="{8040F1FF-4D76-4C5E-8133-72925200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142689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213945-D70B-48D9-9576-C3382EC71F22}"/>
                </a:ext>
              </a:extLst>
            </p:cNvPr>
            <p:cNvSpPr txBox="1"/>
            <p:nvPr/>
          </p:nvSpPr>
          <p:spPr>
            <a:xfrm>
              <a:off x="1646022" y="1652696"/>
              <a:ext cx="813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하드웨어 제작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F79967-CC9E-47D2-93F2-FD41CC31AA2D}"/>
              </a:ext>
            </a:extLst>
          </p:cNvPr>
          <p:cNvGrpSpPr/>
          <p:nvPr/>
        </p:nvGrpSpPr>
        <p:grpSpPr>
          <a:xfrm>
            <a:off x="731622" y="2360342"/>
            <a:ext cx="9048750" cy="914400"/>
            <a:chOff x="731622" y="2360342"/>
            <a:chExt cx="9048750" cy="914400"/>
          </a:xfrm>
        </p:grpSpPr>
        <p:pic>
          <p:nvPicPr>
            <p:cNvPr id="12" name="그래픽 11" descr="배지">
              <a:extLst>
                <a:ext uri="{FF2B5EF4-FFF2-40B4-BE49-F238E27FC236}">
                  <a16:creationId xmlns:a16="http://schemas.microsoft.com/office/drawing/2014/main" id="{534EBD76-284F-40BC-BFB8-90628C9EC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622" y="2360342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F010D7-3D7E-4E87-81B2-FA0A4B3EAE4D}"/>
                </a:ext>
              </a:extLst>
            </p:cNvPr>
            <p:cNvSpPr txBox="1"/>
            <p:nvPr/>
          </p:nvSpPr>
          <p:spPr>
            <a:xfrm>
              <a:off x="1646022" y="2586709"/>
              <a:ext cx="813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Encoder</a:t>
              </a:r>
              <a:r>
                <a:rPr lang="ko-KR" altLang="en-US" sz="2400" dirty="0">
                  <a:solidFill>
                    <a:schemeClr val="bg1"/>
                  </a:solidFill>
                </a:rPr>
                <a:t>값 받기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6C5DBA-3115-4414-A33C-367CDD68A3AE}"/>
              </a:ext>
            </a:extLst>
          </p:cNvPr>
          <p:cNvGrpSpPr/>
          <p:nvPr/>
        </p:nvGrpSpPr>
        <p:grpSpPr>
          <a:xfrm>
            <a:off x="731622" y="3300249"/>
            <a:ext cx="9048750" cy="914400"/>
            <a:chOff x="731622" y="3300249"/>
            <a:chExt cx="9048750" cy="914400"/>
          </a:xfrm>
        </p:grpSpPr>
        <p:pic>
          <p:nvPicPr>
            <p:cNvPr id="10" name="그래픽 9" descr="배지 3">
              <a:extLst>
                <a:ext uri="{FF2B5EF4-FFF2-40B4-BE49-F238E27FC236}">
                  <a16:creationId xmlns:a16="http://schemas.microsoft.com/office/drawing/2014/main" id="{6AD26195-E804-4597-ADE0-4DCD8A8F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622" y="3300249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D69E31-E9ED-495B-A037-39399AC048E0}"/>
                </a:ext>
              </a:extLst>
            </p:cNvPr>
            <p:cNvSpPr txBox="1"/>
            <p:nvPr/>
          </p:nvSpPr>
          <p:spPr>
            <a:xfrm>
              <a:off x="1646022" y="3526616"/>
              <a:ext cx="813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IMU </a:t>
              </a:r>
              <a:r>
                <a:rPr lang="ko-KR" altLang="en-US" sz="2400" dirty="0">
                  <a:solidFill>
                    <a:schemeClr val="bg1"/>
                  </a:solidFill>
                </a:rPr>
                <a:t>센서 값 받기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0F1DB0-55E6-4E63-8DEB-7E89F4C81E1C}"/>
              </a:ext>
            </a:extLst>
          </p:cNvPr>
          <p:cNvGrpSpPr/>
          <p:nvPr/>
        </p:nvGrpSpPr>
        <p:grpSpPr>
          <a:xfrm>
            <a:off x="731622" y="4240156"/>
            <a:ext cx="9048750" cy="914400"/>
            <a:chOff x="731622" y="4240156"/>
            <a:chExt cx="9048750" cy="914400"/>
          </a:xfrm>
        </p:grpSpPr>
        <p:pic>
          <p:nvPicPr>
            <p:cNvPr id="15" name="그래픽 14" descr="배지 4">
              <a:extLst>
                <a:ext uri="{FF2B5EF4-FFF2-40B4-BE49-F238E27FC236}">
                  <a16:creationId xmlns:a16="http://schemas.microsoft.com/office/drawing/2014/main" id="{CDC6D30B-4D50-489D-BA2C-78B114AD1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1622" y="4240156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429C6-E97D-4001-A697-BD5FE71E0081}"/>
                </a:ext>
              </a:extLst>
            </p:cNvPr>
            <p:cNvSpPr txBox="1"/>
            <p:nvPr/>
          </p:nvSpPr>
          <p:spPr>
            <a:xfrm>
              <a:off x="1646022" y="4466523"/>
              <a:ext cx="813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Cascade</a:t>
              </a:r>
              <a:r>
                <a:rPr lang="ko-KR" altLang="en-US" sz="2400" dirty="0">
                  <a:solidFill>
                    <a:schemeClr val="bg1"/>
                  </a:solidFill>
                </a:rPr>
                <a:t> 제어 및 </a:t>
              </a:r>
              <a:r>
                <a:rPr lang="en-US" altLang="ko-KR" sz="2400" dirty="0">
                  <a:solidFill>
                    <a:schemeClr val="bg1"/>
                  </a:solidFill>
                </a:rPr>
                <a:t>PID </a:t>
              </a:r>
              <a:r>
                <a:rPr lang="ko-KR" altLang="en-US" sz="2400" dirty="0">
                  <a:solidFill>
                    <a:schemeClr val="bg1"/>
                  </a:solidFill>
                </a:rPr>
                <a:t>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Hardware Architecture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3" name="그림 2" descr="장난감, 차량이(가) 표시된 사진&#10;&#10;자동 생성된 설명">
            <a:extLst>
              <a:ext uri="{FF2B5EF4-FFF2-40B4-BE49-F238E27FC236}">
                <a16:creationId xmlns:a16="http://schemas.microsoft.com/office/drawing/2014/main" id="{34220102-3924-4FB1-8E68-28B9B31D2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73743"/>
            <a:ext cx="5766380" cy="3985516"/>
          </a:xfrm>
          <a:prstGeom prst="rect">
            <a:avLst/>
          </a:prstGeom>
        </p:spPr>
      </p:pic>
      <p:pic>
        <p:nvPicPr>
          <p:cNvPr id="7" name="그림 6" descr="컴퓨터이(가) 표시된 사진&#10;&#10;자동 생성된 설명">
            <a:extLst>
              <a:ext uri="{FF2B5EF4-FFF2-40B4-BE49-F238E27FC236}">
                <a16:creationId xmlns:a16="http://schemas.microsoft.com/office/drawing/2014/main" id="{EBD5FBB0-091B-400E-A2D1-1362AA6A2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1" y="1772089"/>
            <a:ext cx="5691569" cy="39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62890" y="583632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System Architecture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D0987C19-B894-42D6-929D-015401AA178A}"/>
              </a:ext>
            </a:extLst>
          </p:cNvPr>
          <p:cNvGrpSpPr/>
          <p:nvPr/>
        </p:nvGrpSpPr>
        <p:grpSpPr>
          <a:xfrm>
            <a:off x="906387" y="1438110"/>
            <a:ext cx="10226242" cy="4347525"/>
            <a:chOff x="906387" y="1438110"/>
            <a:chExt cx="10226242" cy="4347525"/>
          </a:xfrm>
        </p:grpSpPr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37E42C9D-0D80-487C-93CF-2F341C9A0D10}"/>
                </a:ext>
              </a:extLst>
            </p:cNvPr>
            <p:cNvGrpSpPr/>
            <p:nvPr/>
          </p:nvGrpSpPr>
          <p:grpSpPr>
            <a:xfrm>
              <a:off x="906387" y="1438110"/>
              <a:ext cx="10226242" cy="4347525"/>
              <a:chOff x="906387" y="1438110"/>
              <a:chExt cx="10226242" cy="4347525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E785AC54-83A8-4DA3-A23B-8F9A58860D01}"/>
                  </a:ext>
                </a:extLst>
              </p:cNvPr>
              <p:cNvSpPr/>
              <p:nvPr/>
            </p:nvSpPr>
            <p:spPr>
              <a:xfrm>
                <a:off x="906387" y="1438110"/>
                <a:ext cx="10226242" cy="4347525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00" name="그룹 399">
                <a:extLst>
                  <a:ext uri="{FF2B5EF4-FFF2-40B4-BE49-F238E27FC236}">
                    <a16:creationId xmlns:a16="http://schemas.microsoft.com/office/drawing/2014/main" id="{B35E33B3-595A-4858-8877-40681ECC0C30}"/>
                  </a:ext>
                </a:extLst>
              </p:cNvPr>
              <p:cNvGrpSpPr/>
              <p:nvPr/>
            </p:nvGrpSpPr>
            <p:grpSpPr>
              <a:xfrm>
                <a:off x="1332444" y="1688782"/>
                <a:ext cx="9632241" cy="4001035"/>
                <a:chOff x="1332444" y="1688782"/>
                <a:chExt cx="9632241" cy="4001035"/>
              </a:xfrm>
            </p:grpSpPr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B90BC268-F216-4A25-8E08-6981F87A1D33}"/>
                    </a:ext>
                  </a:extLst>
                </p:cNvPr>
                <p:cNvSpPr txBox="1"/>
                <p:nvPr/>
              </p:nvSpPr>
              <p:spPr>
                <a:xfrm>
                  <a:off x="8980761" y="1877247"/>
                  <a:ext cx="1983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  <p:grpSp>
              <p:nvGrpSpPr>
                <p:cNvPr id="399" name="그룹 398">
                  <a:extLst>
                    <a:ext uri="{FF2B5EF4-FFF2-40B4-BE49-F238E27FC236}">
                      <a16:creationId xmlns:a16="http://schemas.microsoft.com/office/drawing/2014/main" id="{394C98E7-8D46-48DA-A1CE-EC2AAB597A0E}"/>
                    </a:ext>
                  </a:extLst>
                </p:cNvPr>
                <p:cNvGrpSpPr/>
                <p:nvPr/>
              </p:nvGrpSpPr>
              <p:grpSpPr>
                <a:xfrm>
                  <a:off x="1332444" y="1688782"/>
                  <a:ext cx="9632241" cy="4001035"/>
                  <a:chOff x="1332444" y="1688782"/>
                  <a:chExt cx="9632241" cy="4001035"/>
                </a:xfrm>
              </p:grpSpPr>
              <p:grpSp>
                <p:nvGrpSpPr>
                  <p:cNvPr id="212" name="그룹 211">
                    <a:extLst>
                      <a:ext uri="{FF2B5EF4-FFF2-40B4-BE49-F238E27FC236}">
                        <a16:creationId xmlns:a16="http://schemas.microsoft.com/office/drawing/2014/main" id="{0F665148-BCAD-4356-BA08-5542E2ACE7F3}"/>
                      </a:ext>
                    </a:extLst>
                  </p:cNvPr>
                  <p:cNvGrpSpPr/>
                  <p:nvPr/>
                </p:nvGrpSpPr>
                <p:grpSpPr>
                  <a:xfrm>
                    <a:off x="1332444" y="1688782"/>
                    <a:ext cx="9632241" cy="4001035"/>
                    <a:chOff x="1198273" y="1871492"/>
                    <a:chExt cx="5971406" cy="4001035"/>
                  </a:xfrm>
                </p:grpSpPr>
                <p:grpSp>
                  <p:nvGrpSpPr>
                    <p:cNvPr id="214" name="그룹 213">
                      <a:extLst>
                        <a:ext uri="{FF2B5EF4-FFF2-40B4-BE49-F238E27FC236}">
                          <a16:creationId xmlns:a16="http://schemas.microsoft.com/office/drawing/2014/main" id="{E864C277-3CC1-4E41-8C86-10BC21F3AB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8273" y="4317820"/>
                      <a:ext cx="5906232" cy="1225580"/>
                      <a:chOff x="803944" y="4422782"/>
                      <a:chExt cx="5292056" cy="1225580"/>
                    </a:xfrm>
                  </p:grpSpPr>
                  <p:sp>
                    <p:nvSpPr>
                      <p:cNvPr id="239" name="사각형: 둥근 모서리 238">
                        <a:extLst>
                          <a:ext uri="{FF2B5EF4-FFF2-40B4-BE49-F238E27FC236}">
                            <a16:creationId xmlns:a16="http://schemas.microsoft.com/office/drawing/2014/main" id="{C3512005-13CD-454D-A738-73E20CB42D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44" y="4422782"/>
                        <a:ext cx="5292056" cy="1225580"/>
                      </a:xfrm>
                      <a:prstGeom prst="roundRect">
                        <a:avLst/>
                      </a:prstGeom>
                      <a:solidFill>
                        <a:schemeClr val="accent6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/>
                          <a:t>Cortex-M4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D1DDFDFC-5AD4-4051-B106-DB6BA6D61A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3944" y="4422782"/>
                        <a:ext cx="68789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>
                            <a:solidFill>
                              <a:schemeClr val="bg1"/>
                            </a:solidFill>
                          </a:rPr>
                          <a:t>MCU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D996C8BD-46AD-4BE1-82A5-1F06F2799F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0248" y="5595528"/>
                      <a:ext cx="7499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Segway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216" name="그룹 215">
                      <a:extLst>
                        <a:ext uri="{FF2B5EF4-FFF2-40B4-BE49-F238E27FC236}">
                          <a16:creationId xmlns:a16="http://schemas.microsoft.com/office/drawing/2014/main" id="{0F54FA9C-E7C6-4CCE-A889-46FF4EDD2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8273" y="1871492"/>
                      <a:ext cx="1233429" cy="2214449"/>
                      <a:chOff x="1024427" y="2039272"/>
                      <a:chExt cx="1233429" cy="2214449"/>
                    </a:xfrm>
                  </p:grpSpPr>
                  <p:grpSp>
                    <p:nvGrpSpPr>
                      <p:cNvPr id="234" name="그룹 233">
                        <a:extLst>
                          <a:ext uri="{FF2B5EF4-FFF2-40B4-BE49-F238E27FC236}">
                            <a16:creationId xmlns:a16="http://schemas.microsoft.com/office/drawing/2014/main" id="{83FAB134-A321-424F-863F-F8D40ADCA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4427" y="2039272"/>
                        <a:ext cx="959273" cy="844294"/>
                        <a:chOff x="803944" y="2092474"/>
                        <a:chExt cx="1022705" cy="844294"/>
                      </a:xfrm>
                    </p:grpSpPr>
                    <p:sp>
                      <p:nvSpPr>
                        <p:cNvPr id="237" name="사각형: 둥근 모서리 236">
                          <a:extLst>
                            <a:ext uri="{FF2B5EF4-FFF2-40B4-BE49-F238E27FC236}">
                              <a16:creationId xmlns:a16="http://schemas.microsoft.com/office/drawing/2014/main" id="{941D83CB-F4ED-48C8-AE53-9457719C5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3944" y="2092474"/>
                          <a:ext cx="1022705" cy="844294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dirty="0"/>
                            <a:t>EBIMU</a:t>
                          </a:r>
                          <a:endParaRPr lang="ko-KR" altLang="en-US" dirty="0"/>
                        </a:p>
                      </p:txBody>
                    </p:sp>
                    <p:sp>
                      <p:nvSpPr>
                        <p:cNvPr id="238" name="TextBox 237">
                          <a:extLst>
                            <a:ext uri="{FF2B5EF4-FFF2-40B4-BE49-F238E27FC236}">
                              <a16:creationId xmlns:a16="http://schemas.microsoft.com/office/drawing/2014/main" id="{6CC62991-EFBB-4FE5-851D-2A25CDFFF9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03944" y="2092474"/>
                          <a:ext cx="75159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200">
                              <a:solidFill>
                                <a:schemeClr val="bg1"/>
                              </a:solidFill>
                            </a:rPr>
                            <a:t>Sensor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35" name="화살표: 아래쪽 234">
                        <a:extLst>
                          <a:ext uri="{FF2B5EF4-FFF2-40B4-BE49-F238E27FC236}">
                            <a16:creationId xmlns:a16="http://schemas.microsoft.com/office/drawing/2014/main" id="{D5998A19-DA3B-4F81-9AE8-8F2BE0DF4E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9896" y="3129597"/>
                        <a:ext cx="245782" cy="1124124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6" name="TextBox 235">
                        <a:extLst>
                          <a:ext uri="{FF2B5EF4-FFF2-40B4-BE49-F238E27FC236}">
                            <a16:creationId xmlns:a16="http://schemas.microsoft.com/office/drawing/2014/main" id="{8A4CD5B6-4CC4-40A1-9BF1-2BBA05E344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04064" y="3492762"/>
                        <a:ext cx="7537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UART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18" name="그룹 217">
                      <a:extLst>
                        <a:ext uri="{FF2B5EF4-FFF2-40B4-BE49-F238E27FC236}">
                          <a16:creationId xmlns:a16="http://schemas.microsoft.com/office/drawing/2014/main" id="{505DEC15-8D73-425F-987C-EC457DA89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30133" y="2029577"/>
                      <a:ext cx="1392091" cy="1155695"/>
                      <a:chOff x="2621297" y="2197357"/>
                      <a:chExt cx="1392091" cy="1155695"/>
                    </a:xfrm>
                  </p:grpSpPr>
                  <p:grpSp>
                    <p:nvGrpSpPr>
                      <p:cNvPr id="224" name="그룹 223">
                        <a:extLst>
                          <a:ext uri="{FF2B5EF4-FFF2-40B4-BE49-F238E27FC236}">
                            <a16:creationId xmlns:a16="http://schemas.microsoft.com/office/drawing/2014/main" id="{8EEF8F8C-E5EB-4E1C-B718-DFF93F458C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0557" y="2197357"/>
                        <a:ext cx="1032831" cy="844294"/>
                        <a:chOff x="5189487" y="2239264"/>
                        <a:chExt cx="1052818" cy="844294"/>
                      </a:xfrm>
                    </p:grpSpPr>
                    <p:sp>
                      <p:nvSpPr>
                        <p:cNvPr id="227" name="사각형: 둥근 모서리 226">
                          <a:extLst>
                            <a:ext uri="{FF2B5EF4-FFF2-40B4-BE49-F238E27FC236}">
                              <a16:creationId xmlns:a16="http://schemas.microsoft.com/office/drawing/2014/main" id="{92873CF1-219B-4166-B9AD-FF6936E85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9489" y="2239264"/>
                          <a:ext cx="1031846" cy="844294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600" dirty="0"/>
                            <a:t>LMD 18200</a:t>
                          </a:r>
                          <a:endParaRPr lang="ko-KR" altLang="en-US" sz="1600" dirty="0"/>
                        </a:p>
                      </p:txBody>
                    </p:sp>
                    <p:sp>
                      <p:nvSpPr>
                        <p:cNvPr id="228" name="TextBox 227">
                          <a:extLst>
                            <a:ext uri="{FF2B5EF4-FFF2-40B4-BE49-F238E27FC236}">
                              <a16:creationId xmlns:a16="http://schemas.microsoft.com/office/drawing/2014/main" id="{10008E52-26BC-4659-A967-E881AE072C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89487" y="2239264"/>
                          <a:ext cx="105281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</a:rPr>
                            <a:t>Right Motor Drive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52EF8760-6E13-4407-BA5D-71E3F76087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297" y="2983720"/>
                        <a:ext cx="788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PWM</a:t>
                        </a:r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8EA2551D-0529-402E-8CE2-1C5550687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9766" y="3160965"/>
                      <a:ext cx="1229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ENCODER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14" name="그룹 313">
                    <a:extLst>
                      <a:ext uri="{FF2B5EF4-FFF2-40B4-BE49-F238E27FC236}">
                        <a16:creationId xmlns:a16="http://schemas.microsoft.com/office/drawing/2014/main" id="{054D6762-FCC8-4D96-B459-51088587A3B4}"/>
                      </a:ext>
                    </a:extLst>
                  </p:cNvPr>
                  <p:cNvGrpSpPr/>
                  <p:nvPr/>
                </p:nvGrpSpPr>
                <p:grpSpPr>
                  <a:xfrm>
                    <a:off x="6460340" y="1690550"/>
                    <a:ext cx="2533476" cy="2211634"/>
                    <a:chOff x="8520219" y="1504761"/>
                    <a:chExt cx="2533476" cy="2211634"/>
                  </a:xfrm>
                </p:grpSpPr>
                <p:grpSp>
                  <p:nvGrpSpPr>
                    <p:cNvPr id="295" name="그룹 294">
                      <a:extLst>
                        <a:ext uri="{FF2B5EF4-FFF2-40B4-BE49-F238E27FC236}">
                          <a16:creationId xmlns:a16="http://schemas.microsoft.com/office/drawing/2014/main" id="{09BCFA5C-1ADE-4003-894C-4F8ED6C71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20219" y="2596383"/>
                      <a:ext cx="2533476" cy="1120012"/>
                      <a:chOff x="5958053" y="1452126"/>
                      <a:chExt cx="2533476" cy="1347926"/>
                    </a:xfrm>
                  </p:grpSpPr>
                  <p:sp>
                    <p:nvSpPr>
                      <p:cNvPr id="288" name="사각형: 둥근 모서리 287">
                        <a:extLst>
                          <a:ext uri="{FF2B5EF4-FFF2-40B4-BE49-F238E27FC236}">
                            <a16:creationId xmlns:a16="http://schemas.microsoft.com/office/drawing/2014/main" id="{39BB6CD5-F35D-4A2B-80EB-1F837C9B3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8053" y="1495970"/>
                        <a:ext cx="2533476" cy="1304082"/>
                      </a:xfrm>
                      <a:prstGeom prst="roundRect">
                        <a:avLst/>
                      </a:prstGeom>
                      <a:solidFill>
                        <a:schemeClr val="accent3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90" name="사각형: 둥근 모서리 289">
                        <a:extLst>
                          <a:ext uri="{FF2B5EF4-FFF2-40B4-BE49-F238E27FC236}">
                            <a16:creationId xmlns:a16="http://schemas.microsoft.com/office/drawing/2014/main" id="{C59DD5C7-A829-4B52-B70E-B76AC3A58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508" y="1734125"/>
                        <a:ext cx="1155645" cy="844294"/>
                      </a:xfrm>
                      <a:prstGeom prst="roundRect">
                        <a:avLst/>
                      </a:prstGeom>
                      <a:solidFill>
                        <a:schemeClr val="accent6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IG30GM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292" name="사각형: 둥근 모서리 291">
                        <a:extLst>
                          <a:ext uri="{FF2B5EF4-FFF2-40B4-BE49-F238E27FC236}">
                            <a16:creationId xmlns:a16="http://schemas.microsoft.com/office/drawing/2014/main" id="{D470F7BD-8D52-4D45-8547-E8CF57ABE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0435" y="1741992"/>
                        <a:ext cx="1155645" cy="844294"/>
                      </a:xfrm>
                      <a:prstGeom prst="roundRect">
                        <a:avLst/>
                      </a:prstGeom>
                      <a:solidFill>
                        <a:schemeClr val="accent6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W/EC 03TYPE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294" name="TextBox 293">
                        <a:extLst>
                          <a:ext uri="{FF2B5EF4-FFF2-40B4-BE49-F238E27FC236}">
                            <a16:creationId xmlns:a16="http://schemas.microsoft.com/office/drawing/2014/main" id="{4A3A42B1-871D-4275-BF28-33F00AAFF1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58053" y="1452126"/>
                        <a:ext cx="1150114" cy="3333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Left Motor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09" name="그룹 308">
                      <a:extLst>
                        <a:ext uri="{FF2B5EF4-FFF2-40B4-BE49-F238E27FC236}">
                          <a16:creationId xmlns:a16="http://schemas.microsoft.com/office/drawing/2014/main" id="{0910DEAB-593E-4A3E-8D3B-406D3F9BF3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20219" y="1504761"/>
                      <a:ext cx="2533476" cy="1112908"/>
                      <a:chOff x="5958053" y="1460675"/>
                      <a:chExt cx="2533476" cy="1339377"/>
                    </a:xfrm>
                  </p:grpSpPr>
                  <p:sp>
                    <p:nvSpPr>
                      <p:cNvPr id="310" name="사각형: 둥근 모서리 309">
                        <a:extLst>
                          <a:ext uri="{FF2B5EF4-FFF2-40B4-BE49-F238E27FC236}">
                            <a16:creationId xmlns:a16="http://schemas.microsoft.com/office/drawing/2014/main" id="{995B895F-13C9-4A6C-BD34-0D1B72383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8053" y="1495970"/>
                        <a:ext cx="2533476" cy="1304082"/>
                      </a:xfrm>
                      <a:prstGeom prst="roundRect">
                        <a:avLst/>
                      </a:prstGeom>
                      <a:solidFill>
                        <a:schemeClr val="accent3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311" name="사각형: 둥근 모서리 310">
                        <a:extLst>
                          <a:ext uri="{FF2B5EF4-FFF2-40B4-BE49-F238E27FC236}">
                            <a16:creationId xmlns:a16="http://schemas.microsoft.com/office/drawing/2014/main" id="{C47871DA-961A-4967-AFB9-3A4732C3B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508" y="1734125"/>
                        <a:ext cx="1155645" cy="844294"/>
                      </a:xfrm>
                      <a:prstGeom prst="roundRect">
                        <a:avLst/>
                      </a:prstGeom>
                      <a:solidFill>
                        <a:schemeClr val="accent6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IG30GM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312" name="사각형: 둥근 모서리 311">
                        <a:extLst>
                          <a:ext uri="{FF2B5EF4-FFF2-40B4-BE49-F238E27FC236}">
                            <a16:creationId xmlns:a16="http://schemas.microsoft.com/office/drawing/2014/main" id="{C6B26B75-2AB0-48AD-865A-AC912EAA98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0435" y="1741992"/>
                        <a:ext cx="1155645" cy="844294"/>
                      </a:xfrm>
                      <a:prstGeom prst="roundRect">
                        <a:avLst/>
                      </a:prstGeom>
                      <a:solidFill>
                        <a:schemeClr val="accent6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W/EC 03TYPE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313" name="TextBox 312">
                        <a:extLst>
                          <a:ext uri="{FF2B5EF4-FFF2-40B4-BE49-F238E27FC236}">
                            <a16:creationId xmlns:a16="http://schemas.microsoft.com/office/drawing/2014/main" id="{85DE8107-5BE7-4655-8072-EB5A4AC3C3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58053" y="1460675"/>
                        <a:ext cx="1150115" cy="3333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Right Motor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61" name="사각형: 둥근 모서리 360">
                    <a:extLst>
                      <a:ext uri="{FF2B5EF4-FFF2-40B4-BE49-F238E27FC236}">
                        <a16:creationId xmlns:a16="http://schemas.microsoft.com/office/drawing/2014/main" id="{3C8D45DF-BD6F-4D4F-8042-2E19A139364B}"/>
                      </a:ext>
                    </a:extLst>
                  </p:cNvPr>
                  <p:cNvSpPr/>
                  <p:nvPr/>
                </p:nvSpPr>
                <p:spPr>
                  <a:xfrm>
                    <a:off x="3576406" y="2947671"/>
                    <a:ext cx="1632832" cy="844294"/>
                  </a:xfrm>
                  <a:prstGeom prst="round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/>
                      <a:t>LMD 18200</a:t>
                    </a:r>
                    <a:endParaRPr lang="ko-KR" altLang="en-US" sz="1600" dirty="0"/>
                  </a:p>
                </p:txBody>
              </p:sp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D256092-A26C-4B25-9DDF-5A711EBCDAC0}"/>
                      </a:ext>
                    </a:extLst>
                  </p:cNvPr>
                  <p:cNvSpPr txBox="1"/>
                  <p:nvPr/>
                </p:nvSpPr>
                <p:spPr>
                  <a:xfrm>
                    <a:off x="3576406" y="2947671"/>
                    <a:ext cx="16660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chemeClr val="bg1"/>
                        </a:solidFill>
                      </a:rPr>
                      <a:t>Left Motor Drive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60A3A0E8-C729-4660-848E-C84EA6CD952B}"/>
                </a:ext>
              </a:extLst>
            </p:cNvPr>
            <p:cNvGrpSpPr/>
            <p:nvPr/>
          </p:nvGrpSpPr>
          <p:grpSpPr>
            <a:xfrm>
              <a:off x="2996899" y="2268532"/>
              <a:ext cx="7337656" cy="1896247"/>
              <a:chOff x="2996899" y="2268532"/>
              <a:chExt cx="7337656" cy="1896247"/>
            </a:xfrm>
          </p:grpSpPr>
          <p:cxnSp>
            <p:nvCxnSpPr>
              <p:cNvPr id="325" name="연결선: 꺾임 324">
                <a:extLst>
                  <a:ext uri="{FF2B5EF4-FFF2-40B4-BE49-F238E27FC236}">
                    <a16:creationId xmlns:a16="http://schemas.microsoft.com/office/drawing/2014/main" id="{59ABB15A-6106-418A-B46D-F307E1641946}"/>
                  </a:ext>
                </a:extLst>
              </p:cNvPr>
              <p:cNvCxnSpPr>
                <a:cxnSpLocks/>
                <a:stCxn id="292" idx="3"/>
              </p:cNvCxnSpPr>
              <p:nvPr/>
            </p:nvCxnSpPr>
            <p:spPr>
              <a:xfrm>
                <a:off x="8828367" y="3373795"/>
                <a:ext cx="1003530" cy="772610"/>
              </a:xfrm>
              <a:prstGeom prst="bentConnector3">
                <a:avLst>
                  <a:gd name="adj1" fmla="val 100622"/>
                </a:avLst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연결선: 꺾임 356">
                <a:extLst>
                  <a:ext uri="{FF2B5EF4-FFF2-40B4-BE49-F238E27FC236}">
                    <a16:creationId xmlns:a16="http://schemas.microsoft.com/office/drawing/2014/main" id="{8563927F-31EB-492A-A973-4275B3AAF51B}"/>
                  </a:ext>
                </a:extLst>
              </p:cNvPr>
              <p:cNvCxnSpPr>
                <a:stCxn id="312" idx="3"/>
              </p:cNvCxnSpPr>
              <p:nvPr/>
            </p:nvCxnSpPr>
            <p:spPr>
              <a:xfrm>
                <a:off x="8828367" y="2275068"/>
                <a:ext cx="1506188" cy="1889711"/>
              </a:xfrm>
              <a:prstGeom prst="bentConnector2">
                <a:avLst/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연결선: 꺾임 366">
                <a:extLst>
                  <a:ext uri="{FF2B5EF4-FFF2-40B4-BE49-F238E27FC236}">
                    <a16:creationId xmlns:a16="http://schemas.microsoft.com/office/drawing/2014/main" id="{49B81338-7F36-4BC6-BB0B-8B8C2423A3FE}"/>
                  </a:ext>
                </a:extLst>
              </p:cNvPr>
              <p:cNvCxnSpPr>
                <a:stCxn id="227" idx="3"/>
                <a:endCxn id="311" idx="1"/>
              </p:cNvCxnSpPr>
              <p:nvPr/>
            </p:nvCxnSpPr>
            <p:spPr>
              <a:xfrm flipV="1">
                <a:off x="5209241" y="2268532"/>
                <a:ext cx="1312554" cy="482"/>
              </a:xfrm>
              <a:prstGeom prst="bentConnector3">
                <a:avLst/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연결선: 꺾임 369">
                <a:extLst>
                  <a:ext uri="{FF2B5EF4-FFF2-40B4-BE49-F238E27FC236}">
                    <a16:creationId xmlns:a16="http://schemas.microsoft.com/office/drawing/2014/main" id="{07E1FE47-75D5-4696-A7C2-5AF7AD1E3F29}"/>
                  </a:ext>
                </a:extLst>
              </p:cNvPr>
              <p:cNvCxnSpPr>
                <a:stCxn id="361" idx="3"/>
                <a:endCxn id="290" idx="1"/>
              </p:cNvCxnSpPr>
              <p:nvPr/>
            </p:nvCxnSpPr>
            <p:spPr>
              <a:xfrm flipV="1">
                <a:off x="5209238" y="3367258"/>
                <a:ext cx="1312557" cy="2560"/>
              </a:xfrm>
              <a:prstGeom prst="bentConnector3">
                <a:avLst/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연결선: 꺾임 372">
                <a:extLst>
                  <a:ext uri="{FF2B5EF4-FFF2-40B4-BE49-F238E27FC236}">
                    <a16:creationId xmlns:a16="http://schemas.microsoft.com/office/drawing/2014/main" id="{E9B21724-F774-49B8-9445-F8C6E905D457}"/>
                  </a:ext>
                </a:extLst>
              </p:cNvPr>
              <p:cNvCxnSpPr>
                <a:cxnSpLocks/>
                <a:endCxn id="227" idx="1"/>
              </p:cNvCxnSpPr>
              <p:nvPr/>
            </p:nvCxnSpPr>
            <p:spPr>
              <a:xfrm rot="5400000" flipH="1" flipV="1">
                <a:off x="2347959" y="2917955"/>
                <a:ext cx="1877391" cy="579510"/>
              </a:xfrm>
              <a:prstGeom prst="bentConnector2">
                <a:avLst/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연결선: 꺾임 375">
                <a:extLst>
                  <a:ext uri="{FF2B5EF4-FFF2-40B4-BE49-F238E27FC236}">
                    <a16:creationId xmlns:a16="http://schemas.microsoft.com/office/drawing/2014/main" id="{CAA78F51-A0D9-4629-8C62-A349E6AF3115}"/>
                  </a:ext>
                </a:extLst>
              </p:cNvPr>
              <p:cNvCxnSpPr>
                <a:cxnSpLocks/>
                <a:endCxn id="361" idx="1"/>
              </p:cNvCxnSpPr>
              <p:nvPr/>
            </p:nvCxnSpPr>
            <p:spPr>
              <a:xfrm rot="5400000" flipH="1" flipV="1">
                <a:off x="2913946" y="3452772"/>
                <a:ext cx="745413" cy="579507"/>
              </a:xfrm>
              <a:prstGeom prst="bentConnector2">
                <a:avLst/>
              </a:prstGeom>
              <a:ln w="1270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8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6125F-D99F-4F9D-8911-7CC08CDB25A9}"/>
              </a:ext>
            </a:extLst>
          </p:cNvPr>
          <p:cNvGrpSpPr/>
          <p:nvPr/>
        </p:nvGrpSpPr>
        <p:grpSpPr>
          <a:xfrm>
            <a:off x="827874" y="1219854"/>
            <a:ext cx="8845516" cy="853841"/>
            <a:chOff x="731622" y="1426893"/>
            <a:chExt cx="9048750" cy="914400"/>
          </a:xfrm>
        </p:grpSpPr>
        <p:pic>
          <p:nvPicPr>
            <p:cNvPr id="12" name="그래픽 11" descr="배지 1">
              <a:extLst>
                <a:ext uri="{FF2B5EF4-FFF2-40B4-BE49-F238E27FC236}">
                  <a16:creationId xmlns:a16="http://schemas.microsoft.com/office/drawing/2014/main" id="{ACAC7252-271C-4659-A407-3D9194DD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1426893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054D0-410D-42E0-A894-A96939D457F0}"/>
                </a:ext>
              </a:extLst>
            </p:cNvPr>
            <p:cNvSpPr txBox="1"/>
            <p:nvPr/>
          </p:nvSpPr>
          <p:spPr>
            <a:xfrm>
              <a:off x="1646022" y="1636677"/>
              <a:ext cx="8134350" cy="49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하드웨어 제작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27A03B-E428-400D-8D7A-495BA53B3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3" y="2118391"/>
            <a:ext cx="4800600" cy="418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FF5E-9148-4B78-B427-79DB7CB0BA1F}"/>
              </a:ext>
            </a:extLst>
          </p:cNvPr>
          <p:cNvSpPr txBox="1"/>
          <p:nvPr/>
        </p:nvSpPr>
        <p:spPr>
          <a:xfrm>
            <a:off x="5843959" y="1946970"/>
            <a:ext cx="6104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IG30GM W/EC 03TYPE 26P DC 12V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감속 비 </a:t>
            </a:r>
            <a:r>
              <a:rPr lang="en-US" altLang="ko-KR" sz="2400" dirty="0">
                <a:solidFill>
                  <a:schemeClr val="bg1"/>
                </a:solidFill>
              </a:rPr>
              <a:t>: 1/5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정격 토크 </a:t>
            </a:r>
            <a:r>
              <a:rPr lang="en-US" altLang="ko-KR" sz="2400" dirty="0">
                <a:solidFill>
                  <a:schemeClr val="bg1"/>
                </a:solidFill>
              </a:rPr>
              <a:t>: 0.46kgf-cm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정격 회전 수 </a:t>
            </a:r>
            <a:r>
              <a:rPr lang="en-US" altLang="ko-KR" sz="2400" dirty="0">
                <a:solidFill>
                  <a:schemeClr val="bg1"/>
                </a:solidFill>
              </a:rPr>
              <a:t>: 1140RPM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26Pulse (13Pulse x 2CH)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중량 </a:t>
            </a:r>
            <a:r>
              <a:rPr lang="en-US" altLang="ko-KR" sz="2400" dirty="0">
                <a:solidFill>
                  <a:schemeClr val="bg1"/>
                </a:solidFill>
              </a:rPr>
              <a:t>188g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Magnetic Encoder</a:t>
            </a:r>
          </a:p>
        </p:txBody>
      </p:sp>
    </p:spTree>
    <p:extLst>
      <p:ext uri="{BB962C8B-B14F-4D97-AF65-F5344CB8AC3E}">
        <p14:creationId xmlns:p14="http://schemas.microsoft.com/office/powerpoint/2010/main" val="243091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6125F-D99F-4F9D-8911-7CC08CDB25A9}"/>
              </a:ext>
            </a:extLst>
          </p:cNvPr>
          <p:cNvGrpSpPr/>
          <p:nvPr/>
        </p:nvGrpSpPr>
        <p:grpSpPr>
          <a:xfrm>
            <a:off x="827874" y="1219854"/>
            <a:ext cx="8845516" cy="853841"/>
            <a:chOff x="731622" y="1426893"/>
            <a:chExt cx="9048750" cy="914400"/>
          </a:xfrm>
        </p:grpSpPr>
        <p:pic>
          <p:nvPicPr>
            <p:cNvPr id="12" name="그래픽 11" descr="배지 1">
              <a:extLst>
                <a:ext uri="{FF2B5EF4-FFF2-40B4-BE49-F238E27FC236}">
                  <a16:creationId xmlns:a16="http://schemas.microsoft.com/office/drawing/2014/main" id="{ACAC7252-271C-4659-A407-3D9194DD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1426893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054D0-410D-42E0-A894-A96939D457F0}"/>
                </a:ext>
              </a:extLst>
            </p:cNvPr>
            <p:cNvSpPr txBox="1"/>
            <p:nvPr/>
          </p:nvSpPr>
          <p:spPr>
            <a:xfrm>
              <a:off x="1646022" y="1636888"/>
              <a:ext cx="8134350" cy="49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하드웨어 제작</a:t>
              </a:r>
            </a:p>
          </p:txBody>
        </p:sp>
      </p:grpSp>
      <p:pic>
        <p:nvPicPr>
          <p:cNvPr id="4" name="그림 3" descr="개체, 장대, 앉아있는, 거리이(가) 표시된 사진&#10;&#10;자동 생성된 설명">
            <a:extLst>
              <a:ext uri="{FF2B5EF4-FFF2-40B4-BE49-F238E27FC236}">
                <a16:creationId xmlns:a16="http://schemas.microsoft.com/office/drawing/2014/main" id="{561D8E1A-AAA4-4446-9B65-566B5FE8C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5" y="2158332"/>
            <a:ext cx="2639825" cy="1979869"/>
          </a:xfrm>
          <a:prstGeom prst="rect">
            <a:avLst/>
          </a:prstGeom>
        </p:spPr>
      </p:pic>
      <p:pic>
        <p:nvPicPr>
          <p:cNvPr id="15" name="그림 1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4ABB7CC-7489-443D-8462-291A99748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4" y="4223494"/>
            <a:ext cx="2639825" cy="19798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51A8B6-53F6-4BBF-909F-AABCF57003C3}"/>
              </a:ext>
            </a:extLst>
          </p:cNvPr>
          <p:cNvSpPr txBox="1"/>
          <p:nvPr/>
        </p:nvSpPr>
        <p:spPr>
          <a:xfrm>
            <a:off x="3530358" y="2144882"/>
            <a:ext cx="85719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2.4GHz </a:t>
            </a:r>
            <a:r>
              <a:rPr lang="ko-KR" altLang="en-US" sz="2400" dirty="0">
                <a:solidFill>
                  <a:schemeClr val="bg1"/>
                </a:solidFill>
              </a:rPr>
              <a:t>무선 </a:t>
            </a:r>
            <a:r>
              <a:rPr lang="en-US" altLang="ko-KR" sz="2400" dirty="0">
                <a:solidFill>
                  <a:schemeClr val="bg1"/>
                </a:solidFill>
              </a:rPr>
              <a:t>EBIMU </a:t>
            </a:r>
            <a:r>
              <a:rPr lang="ko-KR" altLang="en-US" sz="2400" dirty="0">
                <a:solidFill>
                  <a:schemeClr val="bg1"/>
                </a:solidFill>
              </a:rPr>
              <a:t>모듈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축 </a:t>
            </a:r>
            <a:r>
              <a:rPr lang="ko-KR" altLang="en-US" sz="2400" dirty="0" err="1">
                <a:solidFill>
                  <a:schemeClr val="bg1"/>
                </a:solidFill>
              </a:rPr>
              <a:t>자이로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스코프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축 가속도</a:t>
            </a:r>
            <a:r>
              <a:rPr lang="en-US" altLang="ko-KR" sz="2400" dirty="0">
                <a:solidFill>
                  <a:schemeClr val="bg1"/>
                </a:solidFill>
              </a:rPr>
              <a:t>, 3</a:t>
            </a:r>
            <a:r>
              <a:rPr lang="ko-KR" altLang="en-US" sz="2400" dirty="0">
                <a:solidFill>
                  <a:schemeClr val="bg1"/>
                </a:solidFill>
              </a:rPr>
              <a:t>축 지자기센서 내장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Euler angles, Quaternion </a:t>
            </a:r>
            <a:r>
              <a:rPr lang="ko-KR" altLang="en-US" sz="2400" dirty="0">
                <a:solidFill>
                  <a:schemeClr val="bg1"/>
                </a:solidFill>
              </a:rPr>
              <a:t>자세 </a:t>
            </a:r>
            <a:r>
              <a:rPr lang="en-US" altLang="ko-KR" sz="2400" dirty="0">
                <a:solidFill>
                  <a:schemeClr val="bg1"/>
                </a:solidFill>
              </a:rPr>
              <a:t>data </a:t>
            </a:r>
            <a:r>
              <a:rPr lang="ko-KR" altLang="en-US" sz="2400" dirty="0">
                <a:solidFill>
                  <a:schemeClr val="bg1"/>
                </a:solidFill>
              </a:rPr>
              <a:t>출력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향상된 센서 정밀도</a:t>
            </a:r>
            <a:r>
              <a:rPr lang="en-US" altLang="ko-KR" sz="2400" dirty="0">
                <a:solidFill>
                  <a:schemeClr val="bg1"/>
                </a:solidFill>
              </a:rPr>
              <a:t>, Calibration </a:t>
            </a:r>
            <a:r>
              <a:rPr lang="ko-KR" altLang="en-US" sz="2400" dirty="0">
                <a:solidFill>
                  <a:schemeClr val="bg1"/>
                </a:solidFill>
              </a:rPr>
              <a:t>기능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리튬 폴리머 배터리 충전회로 내장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x,y,z</a:t>
            </a:r>
            <a:r>
              <a:rPr lang="ko-KR" altLang="en-US" sz="2400" dirty="0">
                <a:solidFill>
                  <a:schemeClr val="bg1"/>
                </a:solidFill>
              </a:rPr>
              <a:t>축 </a:t>
            </a:r>
            <a:r>
              <a:rPr lang="en-US" altLang="ko-KR" sz="2400" dirty="0">
                <a:solidFill>
                  <a:schemeClr val="bg1"/>
                </a:solidFill>
              </a:rPr>
              <a:t>Local, Global </a:t>
            </a:r>
            <a:r>
              <a:rPr lang="ko-KR" altLang="en-US" sz="2400" dirty="0">
                <a:solidFill>
                  <a:schemeClr val="bg1"/>
                </a:solidFill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속도 </a:t>
            </a:r>
            <a:r>
              <a:rPr lang="en-US" altLang="ko-KR" sz="2400" dirty="0">
                <a:solidFill>
                  <a:schemeClr val="bg1"/>
                </a:solidFill>
              </a:rPr>
              <a:t>data </a:t>
            </a:r>
            <a:r>
              <a:rPr lang="ko-KR" altLang="en-US" sz="2400" dirty="0">
                <a:solidFill>
                  <a:schemeClr val="bg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5578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Contents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Contents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B2E05A9-50A4-4048-BD16-F3D031573121}"/>
              </a:ext>
            </a:extLst>
          </p:cNvPr>
          <p:cNvGrpSpPr/>
          <p:nvPr/>
        </p:nvGrpSpPr>
        <p:grpSpPr>
          <a:xfrm>
            <a:off x="833238" y="1219854"/>
            <a:ext cx="8845516" cy="853837"/>
            <a:chOff x="731622" y="2360342"/>
            <a:chExt cx="9048750" cy="914400"/>
          </a:xfrm>
        </p:grpSpPr>
        <p:pic>
          <p:nvPicPr>
            <p:cNvPr id="16" name="그래픽 15" descr="배지">
              <a:extLst>
                <a:ext uri="{FF2B5EF4-FFF2-40B4-BE49-F238E27FC236}">
                  <a16:creationId xmlns:a16="http://schemas.microsoft.com/office/drawing/2014/main" id="{1C790166-9D02-4247-B519-2FA2414F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622" y="2360342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9F054-E60F-4655-B592-93A31A26599B}"/>
                </a:ext>
              </a:extLst>
            </p:cNvPr>
            <p:cNvSpPr txBox="1"/>
            <p:nvPr/>
          </p:nvSpPr>
          <p:spPr>
            <a:xfrm>
              <a:off x="1646022" y="2570406"/>
              <a:ext cx="8134350" cy="49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Encoder</a:t>
              </a:r>
              <a:r>
                <a:rPr lang="ko-KR" altLang="en-US" sz="2400" dirty="0">
                  <a:solidFill>
                    <a:schemeClr val="bg1"/>
                  </a:solidFill>
                </a:rPr>
                <a:t>값 받기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260A08-5E02-424A-A01F-DF8596E04F3E}"/>
              </a:ext>
            </a:extLst>
          </p:cNvPr>
          <p:cNvSpPr txBox="1"/>
          <p:nvPr/>
        </p:nvSpPr>
        <p:spPr>
          <a:xfrm>
            <a:off x="6091237" y="2052672"/>
            <a:ext cx="5394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Encoder</a:t>
            </a:r>
            <a:r>
              <a:rPr lang="ko-KR" altLang="en-US" sz="2400" dirty="0">
                <a:solidFill>
                  <a:schemeClr val="bg1"/>
                </a:solidFill>
              </a:rPr>
              <a:t>는 회전하는 물체의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회전속도를 측정하기 위해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사용되는 기기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Magnetic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Encoder</a:t>
            </a:r>
            <a:r>
              <a:rPr lang="ko-KR" altLang="en-US" sz="2400" dirty="0">
                <a:solidFill>
                  <a:schemeClr val="bg1"/>
                </a:solidFill>
              </a:rPr>
              <a:t>는 미리 자성체가 도포된 자기 드럼에 일정한 피치로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N</a:t>
            </a:r>
            <a:r>
              <a:rPr lang="ko-KR" altLang="en-US" sz="2400" dirty="0">
                <a:solidFill>
                  <a:schemeClr val="bg1"/>
                </a:solidFill>
              </a:rPr>
              <a:t>극과 </a:t>
            </a:r>
            <a:r>
              <a:rPr lang="en-US" altLang="ko-KR" sz="2400" dirty="0">
                <a:solidFill>
                  <a:schemeClr val="bg1"/>
                </a:solidFill>
              </a:rPr>
              <a:t>S</a:t>
            </a:r>
            <a:r>
              <a:rPr lang="ko-KR" altLang="en-US" sz="2400" dirty="0">
                <a:solidFill>
                  <a:schemeClr val="bg1"/>
                </a:solidFill>
              </a:rPr>
              <a:t>극을 </a:t>
            </a:r>
            <a:r>
              <a:rPr lang="ko-KR" altLang="en-US" sz="2400" dirty="0" err="1">
                <a:solidFill>
                  <a:schemeClr val="bg1"/>
                </a:solidFill>
              </a:rPr>
              <a:t>착자하고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그것을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자기 드럼과 </a:t>
            </a:r>
            <a:r>
              <a:rPr lang="ko-KR" altLang="en-US" sz="2400" dirty="0" err="1">
                <a:solidFill>
                  <a:schemeClr val="bg1"/>
                </a:solidFill>
              </a:rPr>
              <a:t>대향시킨</a:t>
            </a:r>
            <a:r>
              <a:rPr lang="ko-KR" altLang="en-US" sz="2400" dirty="0">
                <a:solidFill>
                  <a:schemeClr val="bg1"/>
                </a:solidFill>
              </a:rPr>
              <a:t> 한 개 조의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자기 센서에 의해 검출한다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15A754E4-BE70-4744-AE2E-499258536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46" y="2073691"/>
            <a:ext cx="3867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1224</Words>
  <Application>Microsoft Office PowerPoint</Application>
  <PresentationFormat>와이드스크린</PresentationFormat>
  <Paragraphs>240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Braxton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 hana</dc:creator>
  <cp:lastModifiedBy>mingyu park</cp:lastModifiedBy>
  <cp:revision>46</cp:revision>
  <dcterms:created xsi:type="dcterms:W3CDTF">2018-09-04T13:26:51Z</dcterms:created>
  <dcterms:modified xsi:type="dcterms:W3CDTF">2020-09-25T11:31:18Z</dcterms:modified>
</cp:coreProperties>
</file>