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62" r:id="rId3"/>
    <p:sldId id="263" r:id="rId4"/>
    <p:sldId id="269" r:id="rId5"/>
    <p:sldId id="274" r:id="rId6"/>
    <p:sldId id="267" r:id="rId7"/>
    <p:sldId id="276" r:id="rId8"/>
    <p:sldId id="277" r:id="rId9"/>
    <p:sldId id="278" r:id="rId10"/>
    <p:sldId id="281" r:id="rId11"/>
    <p:sldId id="282" r:id="rId12"/>
    <p:sldId id="283" r:id="rId13"/>
    <p:sldId id="284" r:id="rId14"/>
    <p:sldId id="285" r:id="rId15"/>
    <p:sldId id="279" r:id="rId16"/>
    <p:sldId id="265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E9EBF5"/>
    <a:srgbClr val="33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8" autoAdjust="0"/>
    <p:restoredTop sz="83608" autoAdjust="0"/>
  </p:normalViewPr>
  <p:slideViewPr>
    <p:cSldViewPr snapToGrid="0">
      <p:cViewPr varScale="1">
        <p:scale>
          <a:sx n="99" d="100"/>
          <a:sy n="99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F61D0-2212-4A82-A3CF-B5A84E06FBE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E63C-0A55-4906-BEA4-FF01F841B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4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제어기로 변경한 이유는 모터가 요구하는 전류가 더 높아지고 </a:t>
            </a:r>
            <a:r>
              <a:rPr lang="en-US" altLang="ko-KR" dirty="0" err="1"/>
              <a:t>segway</a:t>
            </a:r>
            <a:r>
              <a:rPr lang="ko-KR" altLang="en-US" dirty="0"/>
              <a:t>의 특성상 모터의 전류가 굉장히 많이 튀기 때문에 회로가 망가질 수도 있는 위험성도 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PI</a:t>
            </a:r>
            <a:r>
              <a:rPr lang="ko-KR" altLang="en-US" dirty="0"/>
              <a:t>제어기에 비해 오버 슈트가 발생하지 않고 </a:t>
            </a:r>
            <a:r>
              <a:rPr lang="ko-KR" altLang="en-US" dirty="0" err="1"/>
              <a:t>외란에</a:t>
            </a:r>
            <a:r>
              <a:rPr lang="ko-KR" altLang="en-US" dirty="0"/>
              <a:t> 대해 조금 더 빠른 응답이 가능한 </a:t>
            </a:r>
            <a:r>
              <a:rPr lang="en-US" altLang="ko-KR" dirty="0"/>
              <a:t>IP</a:t>
            </a:r>
            <a:r>
              <a:rPr lang="ko-KR" altLang="en-US" dirty="0"/>
              <a:t>제어기를 내부 루프인 속도 제어기에 적용해서 문제를 해결했습니다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E63C-0A55-4906-BEA4-FF01F841BE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3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위치에너지 </a:t>
            </a:r>
            <a:r>
              <a:rPr lang="en-US" altLang="ko-KR" dirty="0"/>
              <a:t>V</a:t>
            </a:r>
            <a:r>
              <a:rPr lang="ko-KR" altLang="en-US" dirty="0"/>
              <a:t>는 바퀴 </a:t>
            </a:r>
            <a:r>
              <a:rPr lang="en-US" altLang="ko-KR" dirty="0"/>
              <a:t>2</a:t>
            </a:r>
            <a:r>
              <a:rPr lang="ko-KR" altLang="en-US" dirty="0"/>
              <a:t>개와 몸체의 위치에너지의 합으로 표현할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E63C-0A55-4906-BEA4-FF01F841BE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7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직선 주행에서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입</m:t>
                    </m:r>
                  </m:oMath>
                </a14:m>
                <a:r>
                  <a:rPr lang="ko-KR" altLang="en-US" dirty="0"/>
                  <a:t>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 err="1"/>
                  <a:t>Lagrangian</a:t>
                </a:r>
                <a:r>
                  <a:rPr lang="en-US" altLang="ko-KR" dirty="0"/>
                  <a:t> L</a:t>
                </a:r>
                <a:r>
                  <a:rPr lang="ko-KR" altLang="en-US" dirty="0"/>
                  <a:t>은 운동에너지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와 위치에너지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의 차로 정의할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중력에 대한 위치에너지를 고려하지 않는 이유는 운동방정식을</a:t>
                </a:r>
                <a:endParaRPr lang="en-US" altLang="ko-KR" dirty="0"/>
              </a:p>
              <a:p>
                <a:r>
                  <a:rPr lang="ko-KR" altLang="en-US" dirty="0"/>
                  <a:t>세우면서 중력에 의한 역학적인 효과가 상쇄되기 때문입니다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직선 주행에서 </a:t>
                </a:r>
                <a:r>
                  <a:rPr lang="ko-KR" altLang="en-US" sz="120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ko-KR" sz="1200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= 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𝑟  = 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i="0">
                    <a:latin typeface="Cambria Math" panose="02040503050406030204" pitchFamily="18" charset="0"/>
                  </a:rPr>
                  <a:t>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𝑙</a:t>
                </a:r>
                <a:r>
                  <a:rPr lang="ko-KR" altLang="en-US" b="0" i="0">
                    <a:latin typeface="Cambria Math" panose="02040503050406030204" pitchFamily="18" charset="0"/>
                  </a:rPr>
                  <a:t> 입</a:t>
                </a:r>
                <a:r>
                  <a:rPr lang="ko-KR" altLang="en-US" dirty="0"/>
                  <a:t>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 err="1"/>
                  <a:t>Lagrangian</a:t>
                </a:r>
                <a:r>
                  <a:rPr lang="en-US" altLang="ko-KR" dirty="0"/>
                  <a:t> L</a:t>
                </a:r>
                <a:r>
                  <a:rPr lang="ko-KR" altLang="en-US" dirty="0"/>
                  <a:t>은 운동에너지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와 위치에너지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의 차로 정의할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중력에 대한 위치에너지를 고려하지 않는 이유는 운동방정식을</a:t>
                </a:r>
                <a:endParaRPr lang="en-US" altLang="ko-KR" dirty="0"/>
              </a:p>
              <a:p>
                <a:r>
                  <a:rPr lang="ko-KR" altLang="en-US" dirty="0"/>
                  <a:t>세우면서 중력에 의한 역학적인 효과가 상쇄되기 때문입니다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라그랑주</a:t>
                </a:r>
                <a:r>
                  <a:rPr lang="ko-KR" altLang="en-US" dirty="0"/>
                  <a:t> 방정식에 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E63C-0A55-4906-BEA4-FF01F841BE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6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역학적인 모델링이 끝났으므로 모터에 대한 전기적인 운동방정식을 모델링을 해야 합니다</a:t>
            </a:r>
            <a:r>
              <a:rPr lang="en-US" altLang="ko-KR" dirty="0"/>
              <a:t>. </a:t>
            </a:r>
            <a:r>
              <a:rPr lang="ko-KR" altLang="en-US" dirty="0"/>
              <a:t>일반적인 </a:t>
            </a:r>
            <a:r>
              <a:rPr lang="en-US" altLang="ko-KR" dirty="0"/>
              <a:t>DC</a:t>
            </a:r>
            <a:r>
              <a:rPr lang="ko-KR" altLang="en-US" dirty="0"/>
              <a:t> 모터에서</a:t>
            </a:r>
            <a:endParaRPr lang="en-US" altLang="ko-KR" dirty="0"/>
          </a:p>
          <a:p>
            <a:r>
              <a:rPr lang="ko-KR" altLang="en-US" dirty="0"/>
              <a:t>모터의 인덕턴스는 무시할 수 있다고 여기고 </a:t>
            </a:r>
            <a:r>
              <a:rPr lang="en-US" altLang="ko-KR" dirty="0"/>
              <a:t>0</a:t>
            </a:r>
            <a:r>
              <a:rPr lang="ko-KR" altLang="en-US" dirty="0"/>
              <a:t>으로 두면 전류가 다음과 같게 되고 여기서 </a:t>
            </a:r>
            <a:r>
              <a:rPr lang="en-US" altLang="ko-KR" dirty="0" err="1"/>
              <a:t>Kb</a:t>
            </a:r>
            <a:r>
              <a:rPr lang="ko-KR" altLang="en-US" dirty="0"/>
              <a:t>는 </a:t>
            </a:r>
            <a:r>
              <a:rPr lang="en-US" altLang="ko-KR" dirty="0"/>
              <a:t>DC </a:t>
            </a:r>
            <a:r>
              <a:rPr lang="ko-KR" altLang="en-US" dirty="0"/>
              <a:t>모터의 역기전력 상수</a:t>
            </a:r>
            <a:r>
              <a:rPr lang="en-US" altLang="ko-KR" dirty="0"/>
              <a:t>, Rm</a:t>
            </a:r>
            <a:r>
              <a:rPr lang="ko-KR" altLang="en-US" dirty="0"/>
              <a:t>은 </a:t>
            </a:r>
            <a:r>
              <a:rPr lang="en-US" altLang="ko-KR" dirty="0"/>
              <a:t>DC</a:t>
            </a:r>
            <a:r>
              <a:rPr lang="ko-KR" altLang="en-US" dirty="0"/>
              <a:t>모터의 저항입니다</a:t>
            </a:r>
            <a:endParaRPr lang="en-US" altLang="ko-KR" dirty="0"/>
          </a:p>
          <a:p>
            <a:r>
              <a:rPr lang="ko-KR" altLang="en-US" dirty="0"/>
              <a:t>모터의 토크는 모터상수 </a:t>
            </a:r>
            <a:r>
              <a:rPr lang="en-US" altLang="ko-KR" dirty="0"/>
              <a:t>Km</a:t>
            </a:r>
            <a:r>
              <a:rPr lang="ko-KR" altLang="en-US" dirty="0"/>
              <a:t>과 전류의 곱이고 위의 모터에 대한 그림에서 전압은 </a:t>
            </a:r>
            <a:r>
              <a:rPr lang="en-US" altLang="ko-KR" dirty="0"/>
              <a:t>KVL</a:t>
            </a:r>
            <a:r>
              <a:rPr lang="ko-KR" altLang="en-US" dirty="0"/>
              <a:t>에 의해 이렇게 되고</a:t>
            </a:r>
            <a:r>
              <a:rPr lang="en-US" altLang="ko-KR" dirty="0"/>
              <a:t>, </a:t>
            </a:r>
            <a:r>
              <a:rPr lang="ko-KR" altLang="en-US" dirty="0"/>
              <a:t>이식을 정리해서 전류에 대한 식으로 바꿀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토크는 이 식과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E63C-0A55-4906-BEA4-FF01F841BE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4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F614-04EF-4AF7-8161-999E8FC6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6A17F4-1351-4737-A976-B73A8835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25C59-FECF-46B6-9CC3-9BFB0AE8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9CAB3-60D8-4201-8CD2-FD05545D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394EB-476C-467B-A831-C9BD26F6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4F26-0D2D-4645-AA8F-B70461F0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45EFC-DF29-4A01-BF71-1324BFB0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AF04C-BBD7-49DB-B3B3-18FCC602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F8A31-E4E3-4091-B5E4-E2F901AE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6A07-2E63-422A-8658-B2E5A0DD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6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02EE7-092F-420F-9A2E-FFF9B766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BF0B8-A07A-4586-AC38-367BB995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1B4A-539B-4E00-9EB1-9F1E7115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78616-BBE8-4F1D-9F93-023D0E1C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13026-ECBE-432B-98C2-AF60CBD7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6AD9-CEB3-40E1-9F3C-BF77EF11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FF17A-352A-4B16-B801-D7D83F6D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0F767-4203-4C20-BBBC-5AAAE781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09A97-A4DD-4E3D-A703-7BF386F9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64D5E-698D-40A8-B00C-5E192786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6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56DD-6D04-4307-AA43-37679A0B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17F2C2-4251-415A-A8F0-4666FFA1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DD0F4-98E2-453D-BCEF-4E40C28C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9C451-DE75-4523-96A6-E22B5A60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7D4C-D41D-44A7-A684-32FE14D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1FE19-C766-4F31-AA2F-4A270029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38C4-BBFB-49BC-B2A6-4F6811A7C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C642F-BBA2-4795-8254-FC737E96D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FF9720-0A12-47BC-8D33-B2BC00DA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D151-34CC-4BEC-A2EF-61AFDA7B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242CA-DCD0-4F3A-A84D-0FC8333F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B8222-5AF5-48A6-B38A-5E194059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AA6F4-4F41-4BD5-A717-3E6663CD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CB7CA-2C52-4767-A109-01F4C2FEF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8103C0-EB4B-4023-A5FC-6D773B15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2D33E2-2407-4E20-9341-F3355ABF7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0DB3B-F731-492F-A337-8E8390D2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F9ADD2-0A50-4410-889F-A8D6E43A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3C6D0D-4B0F-40E5-A9E3-C2CB0322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08F05-85DB-4607-B374-8B76AFAD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FBE5AF-7D6B-4C11-AD99-84EAF732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13286-0000-4735-BAAE-A12B6C91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32CE3-94B0-4ACA-BC18-5EF684AD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1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CA7560-4667-4332-B6E4-0A0F79B1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8DB30A-5EEE-4EEF-96B2-1907F305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084B6-0FFF-4B4C-B687-4AEFE99A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6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43DB-34D3-45C6-84BB-AEB389F1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62985-D8EE-4016-A6DE-16D9FEF8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582BF-5F45-40CB-BC94-DD41021FC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A3F03-F7BA-437C-AE72-9BD59ADE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BBF63-9F34-4E73-A6A3-DCB5564C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1E6E7-E50B-483A-A4C4-7DCAAEC0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69F02-D933-40DF-9766-43E2D5D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AE626-214E-4931-9D67-DDA6E293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FFB6B-B6FD-469E-94D8-E330D6D38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DFB20-49AF-4C96-9801-CBBCB39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4EC6D-624C-4124-9364-2F9F810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06E48-2CB0-461E-8D8C-0DB722D5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E28AB1-8575-4F51-97F6-4F2B0E3E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04D35-86BC-41B0-9576-6CCB15D6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E573E-3091-4FAE-B106-68682C0E5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74BA-8575-4FBE-9426-2652B44474B7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00EA1-1BEB-45C7-AE73-84726BC7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ACB3B-D7FF-4AB8-AE80-9880F6AD5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1BA4-57FC-46C3-B494-834D11157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1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3.pn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AE935F-3AA6-47C3-ACF1-F3DF004A9C9A}"/>
              </a:ext>
            </a:extLst>
          </p:cNvPr>
          <p:cNvSpPr txBox="1"/>
          <p:nvPr/>
        </p:nvSpPr>
        <p:spPr>
          <a:xfrm>
            <a:off x="2996801" y="1870069"/>
            <a:ext cx="640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Segway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24E95-F86F-46C0-B6E1-BD5C4D859698}"/>
              </a:ext>
            </a:extLst>
          </p:cNvPr>
          <p:cNvSpPr txBox="1"/>
          <p:nvPr/>
        </p:nvSpPr>
        <p:spPr>
          <a:xfrm>
            <a:off x="5896552" y="3733702"/>
            <a:ext cx="461962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Date : 2020 . 10 . 30  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Writer : 29</a:t>
            </a:r>
            <a:r>
              <a:rPr lang="ko-KR" altLang="en-US" sz="2000" dirty="0">
                <a:solidFill>
                  <a:schemeClr val="bg1"/>
                </a:solidFill>
              </a:rPr>
              <a:t>기 </a:t>
            </a:r>
            <a:r>
              <a:rPr lang="en-US" altLang="ko-KR" sz="2000" dirty="0">
                <a:solidFill>
                  <a:schemeClr val="bg1"/>
                </a:solidFill>
              </a:rPr>
              <a:t>17 </a:t>
            </a:r>
            <a:r>
              <a:rPr lang="ko-KR" altLang="en-US" sz="2000" dirty="0">
                <a:solidFill>
                  <a:schemeClr val="bg1"/>
                </a:solidFill>
              </a:rPr>
              <a:t>박민규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8462A3-207E-47C2-BCD2-2F07C9482F54}"/>
              </a:ext>
            </a:extLst>
          </p:cNvPr>
          <p:cNvCxnSpPr/>
          <p:nvPr/>
        </p:nvCxnSpPr>
        <p:spPr>
          <a:xfrm>
            <a:off x="1738745" y="3224813"/>
            <a:ext cx="8714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48B06E3-240A-4B11-8108-26A9808B4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57AEBB0-3A38-41B4-8D48-17337E5F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3379229"/>
            <a:ext cx="400197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2992D7-797A-4B21-B46C-FFE182C62C89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2) Dynamics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Modeling</a:t>
            </a:r>
            <a:r>
              <a:rPr lang="ko-KR" altLang="en-US" sz="2400" dirty="0">
                <a:solidFill>
                  <a:schemeClr val="bg1"/>
                </a:solidFill>
              </a:rPr>
              <a:t>이 없어 정확한 제어가 불가능함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B16E0-D82C-4D3F-B978-921FA0FAC45D}"/>
              </a:ext>
            </a:extLst>
          </p:cNvPr>
          <p:cNvSpPr txBox="1"/>
          <p:nvPr/>
        </p:nvSpPr>
        <p:spPr>
          <a:xfrm>
            <a:off x="7797134" y="1780263"/>
            <a:ext cx="4001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Segway</a:t>
            </a:r>
            <a:r>
              <a:rPr lang="ko-KR" altLang="en-US" sz="2400" dirty="0">
                <a:solidFill>
                  <a:schemeClr val="bg1"/>
                </a:solidFill>
              </a:rPr>
              <a:t>의 운동방정식을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앞선 자유 물체도에 근거해 </a:t>
            </a:r>
            <a:r>
              <a:rPr lang="en-US" altLang="ko-KR" sz="2400" dirty="0">
                <a:solidFill>
                  <a:schemeClr val="bg1"/>
                </a:solidFill>
              </a:rPr>
              <a:t>Lagrange-method</a:t>
            </a:r>
            <a:r>
              <a:rPr lang="ko-KR" altLang="en-US" sz="2400" dirty="0">
                <a:solidFill>
                  <a:schemeClr val="bg1"/>
                </a:solidFill>
              </a:rPr>
              <a:t>를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이용해서 구할 수 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각각의 좌표계는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그림과 같다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2431F3B-F860-44B6-BA62-1DACE449F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1799017"/>
            <a:ext cx="7000348" cy="214933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F90790C6-F05E-4B09-9ED6-E92B914AB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4051232"/>
            <a:ext cx="6344703" cy="16129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C78707-341C-4196-8571-62000323C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5765724"/>
            <a:ext cx="5762625" cy="466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3EAB4C-F667-4969-B869-D6FF1301A7D1}"/>
                  </a:ext>
                </a:extLst>
              </p:cNvPr>
              <p:cNvSpPr txBox="1"/>
              <p:nvPr/>
            </p:nvSpPr>
            <p:spPr>
              <a:xfrm>
                <a:off x="7797133" y="4290975"/>
                <a:ext cx="40015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위의 좌표계를 통해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병진 운동 에너지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</a:t>
                </a:r>
              </a:p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회전 운동 에너지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,</a:t>
                </a:r>
              </a:p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위치 에너지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를 구한다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3EAB4C-F667-4969-B869-D6FF1301A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133" y="4290975"/>
                <a:ext cx="4001575" cy="1569660"/>
              </a:xfrm>
              <a:prstGeom prst="rect">
                <a:avLst/>
              </a:prstGeom>
              <a:blipFill>
                <a:blip r:embed="rId7"/>
                <a:stretch>
                  <a:fillRect l="-2287" t="-3113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3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2992D7-797A-4B21-B46C-FFE182C62C89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2) Dynamics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Modeling</a:t>
            </a:r>
            <a:r>
              <a:rPr lang="ko-KR" altLang="en-US" sz="2400" dirty="0">
                <a:solidFill>
                  <a:schemeClr val="bg1"/>
                </a:solidFill>
              </a:rPr>
              <a:t>이 없어 정확한 제어가 불가능함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B16E0-D82C-4D3F-B978-921FA0FAC45D}"/>
              </a:ext>
            </a:extLst>
          </p:cNvPr>
          <p:cNvSpPr txBox="1"/>
          <p:nvPr/>
        </p:nvSpPr>
        <p:spPr>
          <a:xfrm>
            <a:off x="5032239" y="1818398"/>
            <a:ext cx="6751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각각의 좌표를 계산해서 시간에 대해 미분해서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Segway</a:t>
            </a:r>
            <a:r>
              <a:rPr lang="ko-KR" altLang="en-US" sz="2400" dirty="0">
                <a:solidFill>
                  <a:schemeClr val="bg1"/>
                </a:solidFill>
              </a:rPr>
              <a:t>의 바퀴 좌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우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무게중심의 각속도를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계산한다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25041B7-EC79-437C-9047-DB947CF51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1832544"/>
            <a:ext cx="4627519" cy="12734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16B2DE1-B892-47EB-B33F-259247362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3414635"/>
            <a:ext cx="7446317" cy="12756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E65CDE-37B1-44A5-BEC7-626AB2CEFF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5523707"/>
            <a:ext cx="7446317" cy="421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583183-C959-40B5-92E3-3D4C4388A7FD}"/>
                  </a:ext>
                </a:extLst>
              </p:cNvPr>
              <p:cNvSpPr txBox="1"/>
              <p:nvPr/>
            </p:nvSpPr>
            <p:spPr>
              <a:xfrm>
                <a:off x="7682485" y="2847783"/>
                <a:ext cx="427334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바퀴 회전에 대한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Lagrange Equation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은 </a:t>
                </a:r>
                <a:r>
                  <a:rPr lang="en-US" altLang="ko-KR" sz="2400" dirty="0" err="1">
                    <a:solidFill>
                      <a:schemeClr val="bg1"/>
                    </a:solidFill>
                  </a:rPr>
                  <a:t>Lagrangian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을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로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400" dirty="0" err="1">
                    <a:solidFill>
                      <a:schemeClr val="bg1"/>
                    </a:solidFill>
                  </a:rPr>
                  <a:t>편미분을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 하여 구해낼 수 있다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여기서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는 바퀴가 회전한 각 </a:t>
                </a:r>
                <a14:m>
                  <m:oMath xmlns:m="http://schemas.openxmlformats.org/officeDocument/2006/math">
                    <m:r>
                      <a:rPr lang="ko-KR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는 몸체가 기울어진 각이다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583183-C959-40B5-92E3-3D4C4388A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85" y="2847783"/>
                <a:ext cx="4273347" cy="2308324"/>
              </a:xfrm>
              <a:prstGeom prst="rect">
                <a:avLst/>
              </a:prstGeom>
              <a:blipFill>
                <a:blip r:embed="rId7"/>
                <a:stretch>
                  <a:fillRect l="-2140" t="-2111" r="-856" b="-50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CF58C6C-45C2-4690-B3E8-FA1B67C7103E}"/>
              </a:ext>
            </a:extLst>
          </p:cNvPr>
          <p:cNvSpPr txBox="1"/>
          <p:nvPr/>
        </p:nvSpPr>
        <p:spPr>
          <a:xfrm>
            <a:off x="7682485" y="5315161"/>
            <a:ext cx="427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식들을 정리하면 옆의 그림과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같은 결과가 나온다 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08A9F7-01DD-4A9B-A5CE-0E76FCF82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4670332"/>
            <a:ext cx="32099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3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2992D7-797A-4B21-B46C-FFE182C62C89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2) Dynamics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Modeling</a:t>
            </a:r>
            <a:r>
              <a:rPr lang="ko-KR" altLang="en-US" sz="2400" dirty="0">
                <a:solidFill>
                  <a:schemeClr val="bg1"/>
                </a:solidFill>
              </a:rPr>
              <a:t>이 없어 정확한 제어가 불가능함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B16E0-D82C-4D3F-B978-921FA0FAC45D}"/>
              </a:ext>
            </a:extLst>
          </p:cNvPr>
          <p:cNvSpPr txBox="1"/>
          <p:nvPr/>
        </p:nvSpPr>
        <p:spPr>
          <a:xfrm>
            <a:off x="5091180" y="2282739"/>
            <a:ext cx="686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모터 내부의 전기적인 </a:t>
            </a:r>
            <a:r>
              <a:rPr lang="en-US" altLang="ko-KR" sz="2400" dirty="0">
                <a:solidFill>
                  <a:schemeClr val="bg1"/>
                </a:solidFill>
              </a:rPr>
              <a:t>Dynamics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BDBEF-BF6B-4D55-A132-7793D8353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1785159"/>
            <a:ext cx="4766130" cy="23234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B7D8C4-2336-4E22-8A33-7C6CCEAA5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1" y="4326540"/>
            <a:ext cx="4766687" cy="1497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8E02F-B125-423D-AC10-C830CF8BA152}"/>
                  </a:ext>
                </a:extLst>
              </p:cNvPr>
              <p:cNvSpPr txBox="1"/>
              <p:nvPr/>
            </p:nvSpPr>
            <p:spPr>
              <a:xfrm>
                <a:off x="5128015" y="3769682"/>
                <a:ext cx="6790979" cy="2468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KVL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을 적용하면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𝑑𝑖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𝑒𝑚𝑓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같다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이를 토크에 대해 정리하면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𝑎𝑝𝑝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𝑒𝑚𝑓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4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이다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48E02F-B125-423D-AC10-C830CF8BA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015" y="3769682"/>
                <a:ext cx="6790979" cy="2468689"/>
              </a:xfrm>
              <a:prstGeom prst="rect">
                <a:avLst/>
              </a:prstGeom>
              <a:blipFill>
                <a:blip r:embed="rId6"/>
                <a:stretch>
                  <a:fillRect l="-1346" t="-1975"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31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2992D7-797A-4B21-B46C-FFE182C62C89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2) Dynamics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Modeling</a:t>
            </a:r>
            <a:r>
              <a:rPr lang="ko-KR" altLang="en-US" sz="2400" dirty="0">
                <a:solidFill>
                  <a:schemeClr val="bg1"/>
                </a:solidFill>
              </a:rPr>
              <a:t>이 없어 정확한 제어가 불가능함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D3DA392-7FE9-4837-BA1A-707F38DCE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1875731"/>
            <a:ext cx="7166412" cy="111477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A24EE4C-3C33-4672-BF37-FE726EC4E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3273674"/>
            <a:ext cx="4240519" cy="1687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AB526-C073-41F0-9B25-2B58936C95B8}"/>
                  </a:ext>
                </a:extLst>
              </p:cNvPr>
              <p:cNvSpPr txBox="1"/>
              <p:nvPr/>
            </p:nvSpPr>
            <p:spPr>
              <a:xfrm>
                <a:off x="4622242" y="3062154"/>
                <a:ext cx="7417358" cy="207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일반적인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DC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모터의 운동방정식은</a:t>
                </a:r>
                <a:endParaRPr lang="en-US" altLang="ko-KR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ko-K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과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같다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이를 전류에 대해 정리하면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  <m: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AB526-C073-41F0-9B25-2B58936C9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242" y="3062154"/>
                <a:ext cx="7417358" cy="2070375"/>
              </a:xfrm>
              <a:prstGeom prst="rect">
                <a:avLst/>
              </a:prstGeom>
              <a:blipFill>
                <a:blip r:embed="rId5"/>
                <a:stretch>
                  <a:fillRect l="-1233" t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7563614-E047-4955-9C2A-62A6BFFCC245}"/>
              </a:ext>
            </a:extLst>
          </p:cNvPr>
          <p:cNvSpPr txBox="1"/>
          <p:nvPr/>
        </p:nvSpPr>
        <p:spPr>
          <a:xfrm>
            <a:off x="7459299" y="2123676"/>
            <a:ext cx="458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모터의 샤프트에 걸리는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토크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54D5654-5E7A-4297-842D-219EFB3B8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5234319"/>
            <a:ext cx="1752600" cy="904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368E85-7A38-4F85-9F1E-5A047EF1306B}"/>
                  </a:ext>
                </a:extLst>
              </p:cNvPr>
              <p:cNvSpPr txBox="1"/>
              <p:nvPr/>
            </p:nvSpPr>
            <p:spPr>
              <a:xfrm>
                <a:off x="2186536" y="5271750"/>
                <a:ext cx="98530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선형시스템으로 만들기 위해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에 대해 선형화를 한다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→0 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→0,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ko-KR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→1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ko-K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368E85-7A38-4F85-9F1E-5A047EF13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36" y="5271750"/>
                <a:ext cx="9853064" cy="830997"/>
              </a:xfrm>
              <a:prstGeom prst="rect">
                <a:avLst/>
              </a:prstGeom>
              <a:blipFill>
                <a:blip r:embed="rId7"/>
                <a:stretch>
                  <a:fillRect l="-990" t="-5882" b="-6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27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2992D7-797A-4B21-B46C-FFE182C62C89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2) Dynamics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Modeling</a:t>
            </a:r>
            <a:r>
              <a:rPr lang="ko-KR" altLang="en-US" sz="2400" dirty="0">
                <a:solidFill>
                  <a:schemeClr val="bg1"/>
                </a:solidFill>
              </a:rPr>
              <a:t>이 없어 정확한 제어가 불가능함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B16E0-D82C-4D3F-B978-921FA0FAC45D}"/>
              </a:ext>
            </a:extLst>
          </p:cNvPr>
          <p:cNvSpPr txBox="1"/>
          <p:nvPr/>
        </p:nvSpPr>
        <p:spPr>
          <a:xfrm>
            <a:off x="6519862" y="1935207"/>
            <a:ext cx="551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선형화 된 운동방정식들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22F4AB4-821D-4B74-AE6D-C61993B08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1878766"/>
            <a:ext cx="6115050" cy="76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8B9911-BFC8-461D-947C-F935CA51B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2820815"/>
            <a:ext cx="11372850" cy="1152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4104CA-26D0-437D-966A-D02187543741}"/>
              </a:ext>
            </a:extLst>
          </p:cNvPr>
          <p:cNvSpPr txBox="1"/>
          <p:nvPr/>
        </p:nvSpPr>
        <p:spPr>
          <a:xfrm>
            <a:off x="1372061" y="4037185"/>
            <a:ext cx="943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선형화 된 수식을 합치면 위와 같은 결과가 최종적으로 나오게 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27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277908-3952-46C8-BF1A-043F1B2370F1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3) </a:t>
            </a:r>
            <a:r>
              <a:rPr lang="ko-KR" altLang="en-US" sz="2400" dirty="0">
                <a:solidFill>
                  <a:schemeClr val="bg1"/>
                </a:solidFill>
              </a:rPr>
              <a:t>전진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후진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회전동작을 하는 데 굉장히 불안정하거나 아예 움직이지 않음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DBE344-8DA8-4193-B3B9-C86F1114B558}"/>
                  </a:ext>
                </a:extLst>
              </p:cNvPr>
              <p:cNvSpPr txBox="1"/>
              <p:nvPr/>
            </p:nvSpPr>
            <p:spPr>
              <a:xfrm>
                <a:off x="5737610" y="1872167"/>
                <a:ext cx="63019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앞의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Modeling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을 토대로 본체가 좌우로 </a:t>
                </a:r>
                <a:endParaRPr lang="en-US" altLang="ko-KR" sz="2400" dirty="0">
                  <a:solidFill>
                    <a:schemeClr val="bg1"/>
                  </a:solidFill>
                </a:endParaRPr>
              </a:p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회전하는 각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2400" dirty="0">
                    <a:solidFill>
                      <a:schemeClr val="bg1"/>
                    </a:solidFill>
                  </a:rPr>
                  <a:t>에 대해 운동방정식을 구한다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.</a:t>
                </a:r>
                <a:endParaRPr lang="ko-KR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DBE344-8DA8-4193-B3B9-C86F1114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10" y="1872167"/>
                <a:ext cx="6301990" cy="830997"/>
              </a:xfrm>
              <a:prstGeom prst="rect">
                <a:avLst/>
              </a:prstGeom>
              <a:blipFill>
                <a:blip r:embed="rId3"/>
                <a:stretch>
                  <a:fillRect l="-1451"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ABAB6D8-8EC4-40D4-8F54-C3F5C88F7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8" y="1884196"/>
            <a:ext cx="5320570" cy="78895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78C0FDB-2345-4FD9-9DD8-352BB354DEF9}"/>
              </a:ext>
            </a:extLst>
          </p:cNvPr>
          <p:cNvGrpSpPr/>
          <p:nvPr/>
        </p:nvGrpSpPr>
        <p:grpSpPr>
          <a:xfrm>
            <a:off x="236168" y="2848247"/>
            <a:ext cx="11932509" cy="876300"/>
            <a:chOff x="236168" y="3148622"/>
            <a:chExt cx="11932509" cy="8763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DF2B3C0-1265-4A49-AB58-91B42884E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68" y="3148622"/>
              <a:ext cx="4505325" cy="876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346F01-8AFA-41E2-8213-B8B696A85899}"/>
                    </a:ext>
                  </a:extLst>
                </p:cNvPr>
                <p:cNvSpPr txBox="1"/>
                <p:nvPr/>
              </p:nvSpPr>
              <p:spPr>
                <a:xfrm>
                  <a:off x="4718169" y="3171273"/>
                  <a:ext cx="745050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chemeClr val="bg1"/>
                      </a:solidFill>
                    </a:rPr>
                    <a:t>선형시스템으로 만들기 위해 </a:t>
                  </a:r>
                  <a14:m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r>
                    <a:rPr lang="ko-KR" altLang="en-US" sz="2400" dirty="0">
                      <a:solidFill>
                        <a:schemeClr val="bg1"/>
                      </a:solidFill>
                    </a:rPr>
                    <a:t>에 대해 선형화를 한다</a:t>
                  </a:r>
                  <a:r>
                    <a:rPr lang="en-US" altLang="ko-KR" sz="2400" dirty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→0 </m:t>
                        </m:r>
                        <m:d>
                          <m:dPr>
                            <m:ctrlP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ko-KR" alt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→0,</m:t>
                            </m:r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ko-KR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→1</m:t>
                            </m:r>
                          </m:e>
                        </m:d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US" altLang="ko-K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altLang="ko-KR" sz="24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346F01-8AFA-41E2-8213-B8B696A85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169" y="3171273"/>
                  <a:ext cx="7450508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1309" t="-5882" r="-2128" b="-66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BA1AD03-5378-4186-99BD-B76B2EA89D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5" y="3899639"/>
            <a:ext cx="5864825" cy="26001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A31D8B-1460-41C5-9AC5-A19E944600B3}"/>
              </a:ext>
            </a:extLst>
          </p:cNvPr>
          <p:cNvSpPr txBox="1"/>
          <p:nvPr/>
        </p:nvSpPr>
        <p:spPr>
          <a:xfrm>
            <a:off x="6174775" y="4593768"/>
            <a:ext cx="586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회전하는 상황에 대한 </a:t>
            </a:r>
            <a:r>
              <a:rPr lang="en-US" altLang="ko-KR" sz="2400" dirty="0">
                <a:solidFill>
                  <a:schemeClr val="bg1"/>
                </a:solidFill>
              </a:rPr>
              <a:t>Dynamics Modeling</a:t>
            </a:r>
            <a:r>
              <a:rPr lang="ko-KR" altLang="en-US" sz="2400" dirty="0">
                <a:solidFill>
                  <a:schemeClr val="bg1"/>
                </a:solidFill>
              </a:rPr>
              <a:t>의 최종적인 결과는 옆의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그림과 같다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0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04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FDE4EB-D092-4D5E-9DA0-710858D29B21}"/>
              </a:ext>
            </a:extLst>
          </p:cNvPr>
          <p:cNvSpPr txBox="1"/>
          <p:nvPr/>
        </p:nvSpPr>
        <p:spPr>
          <a:xfrm>
            <a:off x="1275335" y="419755"/>
            <a:ext cx="461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Modified Project Schedule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AC4799-9640-4F10-AA61-46C522AD2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480AC4C-239B-4288-A674-B62D88FA9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33011"/>
              </p:ext>
            </p:extLst>
          </p:nvPr>
        </p:nvGraphicFramePr>
        <p:xfrm>
          <a:off x="616724" y="2186606"/>
          <a:ext cx="10949025" cy="24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65">
                  <a:extLst>
                    <a:ext uri="{9D8B030D-6E8A-4147-A177-3AD203B41FA5}">
                      <a16:colId xmlns:a16="http://schemas.microsoft.com/office/drawing/2014/main" val="4117973611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2700927802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4138760146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696988173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282806726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966625682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11649101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239660863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2509700483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510371270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742751936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876912292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2106125871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3817062475"/>
                    </a:ext>
                  </a:extLst>
                </a:gridCol>
                <a:gridCol w="621890">
                  <a:extLst>
                    <a:ext uri="{9D8B030D-6E8A-4147-A177-3AD203B41FA5}">
                      <a16:colId xmlns:a16="http://schemas.microsoft.com/office/drawing/2014/main" val="2473502924"/>
                    </a:ext>
                  </a:extLst>
                </a:gridCol>
              </a:tblGrid>
              <a:tr h="48620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10M</a:t>
                      </a:r>
                      <a:endParaRPr lang="ko-KR" altLang="en-US" sz="1600" dirty="0"/>
                    </a:p>
                  </a:txBody>
                  <a:tcPr anchor="ctr"/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02404"/>
                  </a:ext>
                </a:extLst>
              </a:tr>
              <a:tr h="4862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577917"/>
                  </a:ext>
                </a:extLst>
              </a:tr>
              <a:tr h="539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후진 동작 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86759"/>
                  </a:ext>
                </a:extLst>
              </a:tr>
              <a:tr h="486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회전 동작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518446"/>
                  </a:ext>
                </a:extLst>
              </a:tr>
              <a:tr h="486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9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5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04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2024061" y="3805975"/>
            <a:ext cx="813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Braxton" panose="03060000000000000000" pitchFamily="66" charset="0"/>
              </a:rPr>
              <a:t>Thank You for Listening</a:t>
            </a:r>
            <a:endParaRPr lang="ko-KR" altLang="en-US" sz="2000" dirty="0">
              <a:solidFill>
                <a:schemeClr val="bg1"/>
              </a:solidFill>
              <a:latin typeface="Braxton" panose="03060000000000000000" pitchFamily="66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2024061" y="2697979"/>
            <a:ext cx="8134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en-US" altLang="ko-KR" sz="8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8BE7254-3947-473D-8D90-4B3ECE7F6B90}"/>
              </a:ext>
            </a:extLst>
          </p:cNvPr>
          <p:cNvCxnSpPr>
            <a:cxnSpLocks/>
          </p:cNvCxnSpPr>
          <p:nvPr/>
        </p:nvCxnSpPr>
        <p:spPr>
          <a:xfrm>
            <a:off x="4901384" y="3805975"/>
            <a:ext cx="237970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1A6F66A-8B5B-4771-915B-61E2D5B630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56" t="39340" r="38828" b="36699"/>
          <a:stretch/>
        </p:blipFill>
        <p:spPr>
          <a:xfrm>
            <a:off x="4749553" y="2697978"/>
            <a:ext cx="2708522" cy="16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006BC2B-ACE9-42DC-B06B-5265728BDB1B}"/>
              </a:ext>
            </a:extLst>
          </p:cNvPr>
          <p:cNvSpPr/>
          <p:nvPr/>
        </p:nvSpPr>
        <p:spPr>
          <a:xfrm>
            <a:off x="592054" y="401052"/>
            <a:ext cx="2743199" cy="57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20156-ACF7-4985-BE89-6709A38A3A9C}"/>
              </a:ext>
            </a:extLst>
          </p:cNvPr>
          <p:cNvSpPr txBox="1"/>
          <p:nvPr/>
        </p:nvSpPr>
        <p:spPr>
          <a:xfrm>
            <a:off x="592054" y="458202"/>
            <a:ext cx="3190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CONTENTS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134EC42-A341-4FA0-AC07-ADDE26EF6656}"/>
              </a:ext>
            </a:extLst>
          </p:cNvPr>
          <p:cNvCxnSpPr>
            <a:cxnSpLocks/>
            <a:stCxn id="10" idx="4"/>
            <a:endCxn id="13" idx="4"/>
          </p:cNvCxnSpPr>
          <p:nvPr/>
        </p:nvCxnSpPr>
        <p:spPr>
          <a:xfrm>
            <a:off x="5056759" y="1720766"/>
            <a:ext cx="0" cy="44130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91B8C38-20B5-4818-AE91-C536BAF74437}"/>
              </a:ext>
            </a:extLst>
          </p:cNvPr>
          <p:cNvSpPr/>
          <p:nvPr/>
        </p:nvSpPr>
        <p:spPr>
          <a:xfrm>
            <a:off x="4932936" y="1451030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42A10B-79FB-4BC3-84A1-3257EF7A5382}"/>
              </a:ext>
            </a:extLst>
          </p:cNvPr>
          <p:cNvSpPr/>
          <p:nvPr/>
        </p:nvSpPr>
        <p:spPr>
          <a:xfrm>
            <a:off x="4932936" y="2198445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47446E-F023-4B37-8322-22A96CFADEF9}"/>
              </a:ext>
            </a:extLst>
          </p:cNvPr>
          <p:cNvSpPr/>
          <p:nvPr/>
        </p:nvSpPr>
        <p:spPr>
          <a:xfrm>
            <a:off x="4918931" y="5137234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D6044C-BD47-4B7A-BA32-A1531F9F5767}"/>
              </a:ext>
            </a:extLst>
          </p:cNvPr>
          <p:cNvSpPr/>
          <p:nvPr/>
        </p:nvSpPr>
        <p:spPr>
          <a:xfrm>
            <a:off x="4932936" y="5864109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76107-4317-453C-9E1A-636AD1C17302}"/>
              </a:ext>
            </a:extLst>
          </p:cNvPr>
          <p:cNvSpPr txBox="1"/>
          <p:nvPr/>
        </p:nvSpPr>
        <p:spPr>
          <a:xfrm>
            <a:off x="5409187" y="1357387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Introduction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9E704-CE25-4270-89CB-E74F96D68581}"/>
              </a:ext>
            </a:extLst>
          </p:cNvPr>
          <p:cNvSpPr txBox="1"/>
          <p:nvPr/>
        </p:nvSpPr>
        <p:spPr>
          <a:xfrm>
            <a:off x="5451768" y="3605476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Occurred Problem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48D0A-5BDE-4D8E-BB2D-68437055C419}"/>
              </a:ext>
            </a:extLst>
          </p:cNvPr>
          <p:cNvSpPr txBox="1"/>
          <p:nvPr/>
        </p:nvSpPr>
        <p:spPr>
          <a:xfrm>
            <a:off x="5437043" y="2087192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Project Schedule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8FE6F-6E63-440B-9459-4FAA73B7F474}"/>
              </a:ext>
            </a:extLst>
          </p:cNvPr>
          <p:cNvSpPr txBox="1"/>
          <p:nvPr/>
        </p:nvSpPr>
        <p:spPr>
          <a:xfrm>
            <a:off x="5409185" y="5753661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Q &amp;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E8E88-0460-43DE-ABE1-056597DE1DE3}"/>
              </a:ext>
            </a:extLst>
          </p:cNvPr>
          <p:cNvSpPr txBox="1"/>
          <p:nvPr/>
        </p:nvSpPr>
        <p:spPr>
          <a:xfrm>
            <a:off x="5983285" y="3906067"/>
            <a:ext cx="461962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Occurred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Problem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Solution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4519F01-D105-4018-A4E1-B3F41B52E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F404D7-ADC2-4F11-878A-29924D6811FD}"/>
              </a:ext>
            </a:extLst>
          </p:cNvPr>
          <p:cNvSpPr txBox="1"/>
          <p:nvPr/>
        </p:nvSpPr>
        <p:spPr>
          <a:xfrm>
            <a:off x="5983285" y="2440813"/>
            <a:ext cx="461962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Project Schedule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- Current Process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84805-DBD9-44FA-A690-5DE179D99001}"/>
              </a:ext>
            </a:extLst>
          </p:cNvPr>
          <p:cNvSpPr txBox="1"/>
          <p:nvPr/>
        </p:nvSpPr>
        <p:spPr>
          <a:xfrm>
            <a:off x="5409184" y="5023856"/>
            <a:ext cx="461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Modified Project Schedule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41DACB9-705B-4A46-9AE4-BD71A37A98D2}"/>
              </a:ext>
            </a:extLst>
          </p:cNvPr>
          <p:cNvSpPr/>
          <p:nvPr/>
        </p:nvSpPr>
        <p:spPr>
          <a:xfrm>
            <a:off x="4932936" y="3725247"/>
            <a:ext cx="247646" cy="269736"/>
          </a:xfrm>
          <a:prstGeom prst="ellipse">
            <a:avLst/>
          </a:prstGeom>
          <a:solidFill>
            <a:schemeClr val="tx2">
              <a:lumMod val="5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4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01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Introduction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85071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Introduction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41D1A2-C298-4EEE-9C36-D0DD0048D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1628E-7558-4108-AD02-C6B9ABE85061}"/>
              </a:ext>
            </a:extLst>
          </p:cNvPr>
          <p:cNvSpPr txBox="1"/>
          <p:nvPr/>
        </p:nvSpPr>
        <p:spPr>
          <a:xfrm>
            <a:off x="978115" y="1381329"/>
            <a:ext cx="10226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PID </a:t>
            </a:r>
            <a:r>
              <a:rPr lang="ko-KR" altLang="en-US" sz="2400" dirty="0">
                <a:solidFill>
                  <a:schemeClr val="bg1"/>
                </a:solidFill>
              </a:rPr>
              <a:t>제어와 </a:t>
            </a:r>
            <a:r>
              <a:rPr lang="en-US" altLang="ko-KR" sz="2400" dirty="0">
                <a:solidFill>
                  <a:schemeClr val="bg1"/>
                </a:solidFill>
              </a:rPr>
              <a:t>Cascade</a:t>
            </a:r>
            <a:r>
              <a:rPr lang="ko-KR" altLang="en-US" sz="2400" dirty="0">
                <a:solidFill>
                  <a:schemeClr val="bg1"/>
                </a:solidFill>
              </a:rPr>
              <a:t>제어를 이용하여 로봇이 외력에 의해 넘어지지 않게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모터를 움직여 스스로 </a:t>
            </a:r>
            <a:r>
              <a:rPr lang="en-US" altLang="ko-KR" sz="2400" dirty="0" err="1">
                <a:solidFill>
                  <a:schemeClr val="bg1"/>
                </a:solidFill>
              </a:rPr>
              <a:t>Ballancing</a:t>
            </a:r>
            <a:r>
              <a:rPr lang="ko-KR" altLang="en-US" sz="2400" dirty="0">
                <a:solidFill>
                  <a:schemeClr val="bg1"/>
                </a:solidFill>
              </a:rPr>
              <a:t>을 하는 로봇이다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Schedule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Project Schedule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1D6A55-AD3E-4F5D-8449-4B372AB5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78639"/>
              </p:ext>
            </p:extLst>
          </p:nvPr>
        </p:nvGraphicFramePr>
        <p:xfrm>
          <a:off x="1435042" y="1546602"/>
          <a:ext cx="9312389" cy="401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864">
                  <a:extLst>
                    <a:ext uri="{9D8B030D-6E8A-4147-A177-3AD203B41FA5}">
                      <a16:colId xmlns:a16="http://schemas.microsoft.com/office/drawing/2014/main" val="3103143124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700927802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4138760146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828067265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3116491015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509700483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3742751936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1680302165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106125871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3817062475"/>
                    </a:ext>
                  </a:extLst>
                </a:gridCol>
              </a:tblGrid>
              <a:tr h="4320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9024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577917"/>
                  </a:ext>
                </a:extLst>
              </a:tr>
              <a:tr h="685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중간고사</a:t>
                      </a:r>
                    </a:p>
                  </a:txBody>
                  <a:tcPr vert="eaVert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86759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IMU</a:t>
                      </a:r>
                      <a:r>
                        <a:rPr lang="ko-KR" altLang="en-US" dirty="0"/>
                        <a:t>센서 및 </a:t>
                      </a:r>
                      <a:r>
                        <a:rPr lang="en-US" altLang="ko-KR" dirty="0"/>
                        <a:t>Encoder</a:t>
                      </a:r>
                      <a:r>
                        <a:rPr lang="ko-KR" altLang="en-US" dirty="0"/>
                        <a:t>값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518446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Encoder</a:t>
                      </a:r>
                      <a:r>
                        <a:rPr lang="ko-KR" altLang="en-US" dirty="0"/>
                        <a:t>값으로 모터속도제어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993668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제어기 설계 및 </a:t>
                      </a:r>
                      <a:r>
                        <a:rPr lang="en-US" altLang="ko-KR" dirty="0"/>
                        <a:t>Gain</a:t>
                      </a:r>
                      <a:r>
                        <a:rPr lang="ko-KR" altLang="en-US" dirty="0"/>
                        <a:t>값 튜닝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369839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4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02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Project Schedule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Current Process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3AF474-5FCE-4201-AE34-9EEE28897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AE3E236-89A9-4FB6-8373-C6760290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44498"/>
              </p:ext>
            </p:extLst>
          </p:nvPr>
        </p:nvGraphicFramePr>
        <p:xfrm>
          <a:off x="1435042" y="1546602"/>
          <a:ext cx="9312389" cy="401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864">
                  <a:extLst>
                    <a:ext uri="{9D8B030D-6E8A-4147-A177-3AD203B41FA5}">
                      <a16:colId xmlns:a16="http://schemas.microsoft.com/office/drawing/2014/main" val="3103143124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700927802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4138760146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828067265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3116491015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509700483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3742751936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1680302165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2106125871"/>
                    </a:ext>
                  </a:extLst>
                </a:gridCol>
                <a:gridCol w="607725">
                  <a:extLst>
                    <a:ext uri="{9D8B030D-6E8A-4147-A177-3AD203B41FA5}">
                      <a16:colId xmlns:a16="http://schemas.microsoft.com/office/drawing/2014/main" val="3817062475"/>
                    </a:ext>
                  </a:extLst>
                </a:gridCol>
              </a:tblGrid>
              <a:tr h="4320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9024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2w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577917"/>
                  </a:ext>
                </a:extLst>
              </a:tr>
              <a:tr h="685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중간고사</a:t>
                      </a:r>
                    </a:p>
                  </a:txBody>
                  <a:tcPr vert="eaVert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86759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IMU</a:t>
                      </a:r>
                      <a:r>
                        <a:rPr lang="ko-KR" altLang="en-US" dirty="0"/>
                        <a:t>센서 및 </a:t>
                      </a:r>
                      <a:r>
                        <a:rPr lang="en-US" altLang="ko-KR" dirty="0"/>
                        <a:t>Encoder</a:t>
                      </a:r>
                      <a:r>
                        <a:rPr lang="ko-KR" altLang="en-US" dirty="0"/>
                        <a:t>값 파싱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518446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Encoder</a:t>
                      </a:r>
                      <a:r>
                        <a:rPr lang="ko-KR" altLang="en-US" dirty="0"/>
                        <a:t>값으로 모터속도제어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993668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제어기 설계 및 </a:t>
                      </a:r>
                      <a:r>
                        <a:rPr lang="en-US" altLang="ko-KR" dirty="0"/>
                        <a:t>Gain</a:t>
                      </a:r>
                      <a:r>
                        <a:rPr lang="ko-KR" altLang="en-US" dirty="0"/>
                        <a:t>값 튜닝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369839"/>
                  </a:ext>
                </a:extLst>
              </a:tr>
              <a:tr h="617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4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5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Occurred Problem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84F952-DCA4-41C8-B206-3BBF4213F335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1-1) </a:t>
            </a:r>
            <a:r>
              <a:rPr lang="ko-KR" altLang="en-US" sz="2400" dirty="0">
                <a:solidFill>
                  <a:schemeClr val="bg1"/>
                </a:solidFill>
              </a:rPr>
              <a:t>모터의 토크가 부족해서 강한 외력에는 일어나지 못함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3354E-2AE2-4880-857E-BCCA4FF5E673}"/>
              </a:ext>
            </a:extLst>
          </p:cNvPr>
          <p:cNvSpPr txBox="1"/>
          <p:nvPr/>
        </p:nvSpPr>
        <p:spPr>
          <a:xfrm>
            <a:off x="689864" y="1908270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1-2) </a:t>
            </a:r>
            <a:r>
              <a:rPr lang="ko-KR" altLang="en-US" sz="2400" dirty="0">
                <a:solidFill>
                  <a:schemeClr val="bg1"/>
                </a:solidFill>
              </a:rPr>
              <a:t>토크가 더 강한 모터로 바꾸니 최고 속력으로 모터가 돌지 않음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F18E2-2861-49F1-AB4B-1D667E0F0746}"/>
              </a:ext>
            </a:extLst>
          </p:cNvPr>
          <p:cNvSpPr txBox="1"/>
          <p:nvPr/>
        </p:nvSpPr>
        <p:spPr>
          <a:xfrm>
            <a:off x="699390" y="2539092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2) Dynamics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Modeling</a:t>
            </a:r>
            <a:r>
              <a:rPr lang="ko-KR" altLang="en-US" sz="2400" dirty="0">
                <a:solidFill>
                  <a:schemeClr val="bg1"/>
                </a:solidFill>
              </a:rPr>
              <a:t>이 없어 정확한 제어가 불가능함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A6D321-2E64-46CC-8AC4-C7A63F0AD438}"/>
              </a:ext>
            </a:extLst>
          </p:cNvPr>
          <p:cNvSpPr txBox="1"/>
          <p:nvPr/>
        </p:nvSpPr>
        <p:spPr>
          <a:xfrm>
            <a:off x="708916" y="3169914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3) </a:t>
            </a:r>
            <a:r>
              <a:rPr lang="ko-KR" altLang="en-US" sz="2400" dirty="0">
                <a:solidFill>
                  <a:schemeClr val="bg1"/>
                </a:solidFill>
              </a:rPr>
              <a:t>전진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후진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회전동작을 하는 데 굉장히 불안정하거나 아예 움직이지 않음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8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53EEB5-6446-47B8-90CA-F1A40C69B9FF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1-1) </a:t>
            </a:r>
            <a:r>
              <a:rPr lang="ko-KR" altLang="en-US" sz="2400" dirty="0">
                <a:solidFill>
                  <a:schemeClr val="bg1"/>
                </a:solidFill>
              </a:rPr>
              <a:t>모터의 토크가 부족해서 강한 외력에는 일어나지 못함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8EF01-5664-4B9A-BC39-B0B298619BF2}"/>
              </a:ext>
            </a:extLst>
          </p:cNvPr>
          <p:cNvSpPr txBox="1"/>
          <p:nvPr/>
        </p:nvSpPr>
        <p:spPr>
          <a:xfrm>
            <a:off x="689864" y="1908270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A: </a:t>
            </a:r>
            <a:r>
              <a:rPr lang="ko-KR" altLang="en-US" sz="2400" dirty="0">
                <a:solidFill>
                  <a:schemeClr val="bg1"/>
                </a:solidFill>
              </a:rPr>
              <a:t>토크가 더 강한 모터로 교체한다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A0EDF6-A8C6-4DD0-8C73-3C1CBBBC2C30}"/>
              </a:ext>
            </a:extLst>
          </p:cNvPr>
          <p:cNvGrpSpPr/>
          <p:nvPr/>
        </p:nvGrpSpPr>
        <p:grpSpPr>
          <a:xfrm>
            <a:off x="669229" y="2479554"/>
            <a:ext cx="7445126" cy="2804219"/>
            <a:chOff x="669229" y="2829082"/>
            <a:chExt cx="7445126" cy="2804219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9DF5D075-AFA3-448A-B760-B6D84EFF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29" y="2829082"/>
              <a:ext cx="3219422" cy="2804219"/>
            </a:xfrm>
            <a:prstGeom prst="rect">
              <a:avLst/>
            </a:prstGeom>
          </p:spPr>
        </p:pic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0FA6ADD2-5CEA-4A10-8C03-729AD8D2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227" y="2845162"/>
              <a:ext cx="3183128" cy="2788139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C12F0ADB-EF05-4483-ABD1-4015B508261F}"/>
                </a:ext>
              </a:extLst>
            </p:cNvPr>
            <p:cNvSpPr/>
            <p:nvPr/>
          </p:nvSpPr>
          <p:spPr>
            <a:xfrm>
              <a:off x="4036629" y="3972174"/>
              <a:ext cx="746620" cy="545230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9D7B3F-20E8-4CEA-B4D5-837D25680F81}"/>
              </a:ext>
            </a:extLst>
          </p:cNvPr>
          <p:cNvSpPr txBox="1"/>
          <p:nvPr/>
        </p:nvSpPr>
        <p:spPr>
          <a:xfrm>
            <a:off x="689864" y="5407494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정격 토크 </a:t>
            </a:r>
            <a:r>
              <a:rPr lang="en-US" altLang="ko-KR" sz="2400" dirty="0">
                <a:solidFill>
                  <a:schemeClr val="bg1"/>
                </a:solidFill>
              </a:rPr>
              <a:t>: 0.45 =&gt; 6.5 [</a:t>
            </a:r>
            <a:r>
              <a:rPr lang="en-US" altLang="ko-KR" sz="2400" dirty="0" err="1">
                <a:solidFill>
                  <a:schemeClr val="bg1"/>
                </a:solidFill>
              </a:rPr>
              <a:t>kgf</a:t>
            </a:r>
            <a:r>
              <a:rPr lang="en-US" altLang="ko-KR" sz="2400" dirty="0">
                <a:solidFill>
                  <a:schemeClr val="bg1"/>
                </a:solidFill>
              </a:rPr>
              <a:t>-cm]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20E48B-9B35-4491-9691-262CAC2164F2}"/>
              </a:ext>
            </a:extLst>
          </p:cNvPr>
          <p:cNvSpPr txBox="1"/>
          <p:nvPr/>
        </p:nvSpPr>
        <p:spPr>
          <a:xfrm>
            <a:off x="680338" y="5869159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정격 </a:t>
            </a:r>
            <a:r>
              <a:rPr lang="ko-KR" altLang="en-US" sz="2400" dirty="0" err="1">
                <a:solidFill>
                  <a:schemeClr val="bg1"/>
                </a:solidFill>
              </a:rPr>
              <a:t>회전수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: 1140 =&gt; 405 [RPM]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4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D92A74-5CC2-4CA0-B6B7-B55C2D149445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1-2) </a:t>
            </a:r>
            <a:r>
              <a:rPr lang="ko-KR" altLang="en-US" sz="2400" dirty="0">
                <a:solidFill>
                  <a:schemeClr val="bg1"/>
                </a:solidFill>
              </a:rPr>
              <a:t>토크가 더 강한 모터로 바꾸니 최고 속력으로 모터가 돌지 않음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238A8-0FF9-46C7-BAC0-FA0DB4A1F5CF}"/>
              </a:ext>
            </a:extLst>
          </p:cNvPr>
          <p:cNvSpPr txBox="1"/>
          <p:nvPr/>
        </p:nvSpPr>
        <p:spPr>
          <a:xfrm>
            <a:off x="689864" y="1908270"/>
            <a:ext cx="10821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A: </a:t>
            </a:r>
            <a:r>
              <a:rPr lang="ko-KR" altLang="en-US" sz="2400" dirty="0">
                <a:solidFill>
                  <a:schemeClr val="bg1"/>
                </a:solidFill>
              </a:rPr>
              <a:t>전류부족이라고 원인을 판단하고 배터리를 사용하고 전원 모듈을 변경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</a:t>
            </a:r>
            <a:r>
              <a:rPr lang="ko-KR" altLang="en-US" sz="2400" dirty="0">
                <a:solidFill>
                  <a:schemeClr val="bg1"/>
                </a:solidFill>
              </a:rPr>
              <a:t>속도 제어기를 </a:t>
            </a:r>
            <a:r>
              <a:rPr lang="en-US" altLang="ko-KR" sz="2400" dirty="0">
                <a:solidFill>
                  <a:schemeClr val="bg1"/>
                </a:solidFill>
              </a:rPr>
              <a:t>PI</a:t>
            </a:r>
            <a:r>
              <a:rPr lang="ko-KR" altLang="en-US" sz="2400" dirty="0">
                <a:solidFill>
                  <a:schemeClr val="bg1"/>
                </a:solidFill>
              </a:rPr>
              <a:t>제어기가 아닌 </a:t>
            </a:r>
            <a:r>
              <a:rPr lang="en-US" altLang="ko-KR" sz="2400" dirty="0">
                <a:solidFill>
                  <a:schemeClr val="bg1"/>
                </a:solidFill>
              </a:rPr>
              <a:t>IP</a:t>
            </a:r>
            <a:r>
              <a:rPr lang="ko-KR" altLang="en-US" sz="2400" dirty="0">
                <a:solidFill>
                  <a:schemeClr val="bg1"/>
                </a:solidFill>
              </a:rPr>
              <a:t>제어기로 변경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B6E0890-40C7-4E02-9031-E572A279C6BC}"/>
              </a:ext>
            </a:extLst>
          </p:cNvPr>
          <p:cNvGrpSpPr/>
          <p:nvPr/>
        </p:nvGrpSpPr>
        <p:grpSpPr>
          <a:xfrm>
            <a:off x="669229" y="2846748"/>
            <a:ext cx="2934182" cy="3691638"/>
            <a:chOff x="689864" y="2539092"/>
            <a:chExt cx="2934182" cy="369163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5ECA6DF-5030-47C9-8D01-6AD9C29F7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65" y="2539092"/>
              <a:ext cx="2934180" cy="220063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E404F4-701F-4603-8012-A4715EF7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68" y="4739727"/>
              <a:ext cx="1443178" cy="149100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6D26F9-82AA-485C-BCC2-2C6D36539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64" y="4739727"/>
              <a:ext cx="1491003" cy="149100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1A73AB8-C10C-4071-94FA-1ADEB678171C}"/>
              </a:ext>
            </a:extLst>
          </p:cNvPr>
          <p:cNvSpPr txBox="1"/>
          <p:nvPr/>
        </p:nvSpPr>
        <p:spPr>
          <a:xfrm>
            <a:off x="4025578" y="2966661"/>
            <a:ext cx="7476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*150W </a:t>
            </a:r>
            <a:r>
              <a:rPr lang="ko-KR" altLang="en-US" sz="2400" dirty="0" err="1">
                <a:solidFill>
                  <a:schemeClr val="bg1"/>
                </a:solidFill>
              </a:rPr>
              <a:t>승압형</a:t>
            </a:r>
            <a:r>
              <a:rPr lang="ko-KR" altLang="en-US" sz="2400" dirty="0">
                <a:solidFill>
                  <a:schemeClr val="bg1"/>
                </a:solidFill>
              </a:rPr>
              <a:t>  </a:t>
            </a:r>
            <a:r>
              <a:rPr lang="en-US" altLang="ko-KR" sz="2400" dirty="0">
                <a:solidFill>
                  <a:schemeClr val="bg1"/>
                </a:solidFill>
              </a:rPr>
              <a:t>DC-DC 12-35V </a:t>
            </a:r>
            <a:r>
              <a:rPr lang="ko-KR" altLang="en-US" sz="2400" dirty="0">
                <a:solidFill>
                  <a:schemeClr val="bg1"/>
                </a:solidFill>
              </a:rPr>
              <a:t>가변 컨버터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•</a:t>
            </a:r>
            <a:r>
              <a:rPr lang="ko-KR" altLang="en-US" sz="2400" dirty="0">
                <a:solidFill>
                  <a:schemeClr val="bg1"/>
                </a:solidFill>
              </a:rPr>
              <a:t>출력 전압 </a:t>
            </a:r>
            <a:r>
              <a:rPr lang="en-US" altLang="ko-KR" sz="2400" dirty="0">
                <a:solidFill>
                  <a:schemeClr val="bg1"/>
                </a:solidFill>
              </a:rPr>
              <a:t>: 12V ~ 35V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•</a:t>
            </a:r>
            <a:r>
              <a:rPr lang="ko-KR" altLang="en-US" sz="2400" dirty="0">
                <a:solidFill>
                  <a:schemeClr val="bg1"/>
                </a:solidFill>
              </a:rPr>
              <a:t>출력 전류 </a:t>
            </a:r>
            <a:r>
              <a:rPr lang="en-US" altLang="ko-KR" sz="2400" dirty="0">
                <a:solidFill>
                  <a:schemeClr val="bg1"/>
                </a:solidFill>
              </a:rPr>
              <a:t>: 10A (MAX)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•</a:t>
            </a:r>
            <a:r>
              <a:rPr lang="ko-KR" altLang="en-US" sz="2400" dirty="0">
                <a:solidFill>
                  <a:schemeClr val="bg1"/>
                </a:solidFill>
              </a:rPr>
              <a:t>출력 파워 </a:t>
            </a:r>
            <a:r>
              <a:rPr lang="en-US" altLang="ko-KR" sz="2400" dirty="0">
                <a:solidFill>
                  <a:schemeClr val="bg1"/>
                </a:solidFill>
              </a:rPr>
              <a:t>: 100W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*</a:t>
            </a:r>
            <a:r>
              <a:rPr lang="ko-KR" altLang="en-US" sz="2400" dirty="0">
                <a:solidFill>
                  <a:schemeClr val="bg1"/>
                </a:solidFill>
              </a:rPr>
              <a:t>배터리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•11.1V 3S 1000mAh 65C LIPO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•11.1V 3S 1300mAh 20C LIPO</a:t>
            </a:r>
          </a:p>
        </p:txBody>
      </p:sp>
    </p:spTree>
    <p:extLst>
      <p:ext uri="{BB962C8B-B14F-4D97-AF65-F5344CB8AC3E}">
        <p14:creationId xmlns:p14="http://schemas.microsoft.com/office/powerpoint/2010/main" val="197408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56F53EBA-C514-4758-861B-139EA61CAD7F}"/>
              </a:ext>
            </a:extLst>
          </p:cNvPr>
          <p:cNvSpPr/>
          <p:nvPr/>
        </p:nvSpPr>
        <p:spPr>
          <a:xfrm>
            <a:off x="236168" y="254439"/>
            <a:ext cx="866123" cy="853852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03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42754-171B-438D-A345-0F00E3FE1047}"/>
              </a:ext>
            </a:extLst>
          </p:cNvPr>
          <p:cNvSpPr txBox="1"/>
          <p:nvPr/>
        </p:nvSpPr>
        <p:spPr>
          <a:xfrm>
            <a:off x="1188821" y="312033"/>
            <a:ext cx="813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Occurred Problem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C3633D-FD30-4A26-A867-894FBEB990E8}"/>
              </a:ext>
            </a:extLst>
          </p:cNvPr>
          <p:cNvCxnSpPr/>
          <p:nvPr/>
        </p:nvCxnSpPr>
        <p:spPr>
          <a:xfrm>
            <a:off x="142875" y="142875"/>
            <a:ext cx="118967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959C4-9456-40B3-9224-8BC66D2B699A}"/>
              </a:ext>
            </a:extLst>
          </p:cNvPr>
          <p:cNvCxnSpPr>
            <a:cxnSpLocks/>
          </p:cNvCxnSpPr>
          <p:nvPr/>
        </p:nvCxnSpPr>
        <p:spPr>
          <a:xfrm>
            <a:off x="142875" y="6696075"/>
            <a:ext cx="102262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38CCA-2B1C-45B3-AD40-E350B22ED4B7}"/>
              </a:ext>
            </a:extLst>
          </p:cNvPr>
          <p:cNvSpPr txBox="1"/>
          <p:nvPr/>
        </p:nvSpPr>
        <p:spPr>
          <a:xfrm>
            <a:off x="1188821" y="558134"/>
            <a:ext cx="81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Solution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A025C9-3001-485D-A89B-6846C8DBC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3" t="42009" r="37431" b="34445"/>
          <a:stretch/>
        </p:blipFill>
        <p:spPr>
          <a:xfrm>
            <a:off x="10369118" y="6092448"/>
            <a:ext cx="1733141" cy="622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2992D7-797A-4B21-B46C-FFE182C62C89}"/>
              </a:ext>
            </a:extLst>
          </p:cNvPr>
          <p:cNvSpPr txBox="1"/>
          <p:nvPr/>
        </p:nvSpPr>
        <p:spPr>
          <a:xfrm>
            <a:off x="680338" y="1277448"/>
            <a:ext cx="1082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2) Dynamics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Modeling</a:t>
            </a:r>
            <a:r>
              <a:rPr lang="ko-KR" altLang="en-US" sz="2400" dirty="0">
                <a:solidFill>
                  <a:schemeClr val="bg1"/>
                </a:solidFill>
              </a:rPr>
              <a:t>이 없어 정확한 제어가 불가능함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B887B4-D44E-4B9E-8711-499BD974A582}"/>
              </a:ext>
            </a:extLst>
          </p:cNvPr>
          <p:cNvGrpSpPr/>
          <p:nvPr/>
        </p:nvGrpSpPr>
        <p:grpSpPr>
          <a:xfrm>
            <a:off x="1241292" y="1885408"/>
            <a:ext cx="9699889" cy="3087184"/>
            <a:chOff x="669229" y="1882051"/>
            <a:chExt cx="9699889" cy="30871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2AF1C6-785B-4E4A-AF5F-2CDFA817C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29" y="1894373"/>
              <a:ext cx="5248389" cy="30748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6566595-0713-4D6B-91D7-F86B2D57F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7618" y="1882051"/>
              <a:ext cx="4451500" cy="308718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8FB16E0-D82C-4D3F-B978-921FA0FAC45D}"/>
              </a:ext>
            </a:extLst>
          </p:cNvPr>
          <p:cNvSpPr txBox="1"/>
          <p:nvPr/>
        </p:nvSpPr>
        <p:spPr>
          <a:xfrm>
            <a:off x="1241292" y="5150840"/>
            <a:ext cx="9699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먼저 그림처럼 </a:t>
            </a:r>
            <a:r>
              <a:rPr lang="en-US" altLang="ko-KR" sz="2400" dirty="0">
                <a:solidFill>
                  <a:schemeClr val="bg1"/>
                </a:solidFill>
              </a:rPr>
              <a:t>Dynamics Modeling</a:t>
            </a:r>
            <a:r>
              <a:rPr lang="ko-KR" altLang="en-US" sz="2400" dirty="0">
                <a:solidFill>
                  <a:schemeClr val="bg1"/>
                </a:solidFill>
              </a:rPr>
              <a:t>을 구성하고 이와 관련된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값들을 구해낸다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r>
              <a:rPr lang="ko-KR" altLang="en-US" sz="2400" dirty="0">
                <a:solidFill>
                  <a:schemeClr val="bg1"/>
                </a:solidFill>
              </a:rPr>
              <a:t>모터와 관련된 상수 값들은 자료 조사를 통해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얻어냈다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75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863</Words>
  <Application>Microsoft Office PowerPoint</Application>
  <PresentationFormat>와이드스크린</PresentationFormat>
  <Paragraphs>196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Braxton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 hana</dc:creator>
  <cp:lastModifiedBy>mingyu park</cp:lastModifiedBy>
  <cp:revision>32</cp:revision>
  <dcterms:created xsi:type="dcterms:W3CDTF">2018-09-04T13:26:51Z</dcterms:created>
  <dcterms:modified xsi:type="dcterms:W3CDTF">2021-05-23T04:48:19Z</dcterms:modified>
</cp:coreProperties>
</file>