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5" r:id="rId19"/>
    <p:sldId id="272" r:id="rId20"/>
    <p:sldId id="273" r:id="rId21"/>
  </p:sldIdLst>
  <p:sldSz cx="12192000" cy="6858000"/>
  <p:notesSz cx="6858000" cy="9144000"/>
  <p:embeddedFontLst>
    <p:embeddedFont>
      <p:font typeface="Garamond" panose="02020404030301010803" pitchFamily="18" charset="0"/>
      <p:regular r:id="rId23"/>
      <p:bold r:id="rId24"/>
      <p:italic r:id="rId25"/>
      <p:boldItalic r:id="rId26"/>
    </p:embeddedFont>
    <p:embeddedFont>
      <p:font typeface="Arial Rounded MT Bold" panose="020F0704030504030204" pitchFamily="34" charset="0"/>
      <p:regular r:id="rId27"/>
    </p:embeddedFont>
    <p:embeddedFont>
      <p:font typeface="나눔고딕 ExtraBold" panose="020D0904000000000000" pitchFamily="50" charset="-127"/>
      <p:bold r:id="rId28"/>
    </p:embeddedFont>
    <p:embeddedFont>
      <p:font typeface="Eras Demi ITC" panose="020B0805030504020804" pitchFamily="34" charset="0"/>
      <p:regular r:id="rId29"/>
    </p:embeddedFont>
    <p:embeddedFont>
      <p:font typeface="Black Han Sans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7B48B1-0D18-48C9-A47A-D1CF8D0E182C}">
  <a:tblStyle styleId="{EF7B48B1-0D18-48C9-A47A-D1CF8D0E182C}" styleName="Table_0">
    <a:wholeTbl>
      <a:tcTxStyle b="off" i="off">
        <a:font>
          <a:latin typeface="Arial Nova"/>
          <a:ea typeface="Arial Nova"/>
          <a:cs typeface="Arial Nov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1dc4ee18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f1dc4ee18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1e3061c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많이들 사용하시는게 "코사인 유사도"인데요,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이거는 절대적 수치는 고려하지 못하고, 점수간 비율만 고려하기 때문에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절대적 수치를 고려해야되는 기업간 유사도 측정에서는 적합하지 않다고 판단해서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기업간 유사도 측정에는 유클리디안 거리를 사용하고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사용자 ESG 성향 기반 추천에는 비율과 수치 모두 고려하는게 맞다 판단해서 두 가지를 결합해서 사용할 예정입니다.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CS를 통해 ESG 비율로 10개 추리고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EUD를 통해 점수 규모를 비교해 3개를 추리다.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f1e3061c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37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아키텍처? </a:t>
            </a:r>
            <a:endParaRPr/>
          </a:p>
        </p:txBody>
      </p:sp>
      <p:sp>
        <p:nvSpPr>
          <p:cNvPr id="375" name="Google Shape;3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22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1e3061c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https://bestesg.shop/</a:t>
            </a:r>
            <a:endParaRPr/>
          </a:p>
        </p:txBody>
      </p:sp>
      <p:sp>
        <p:nvSpPr>
          <p:cNvPr id="382" name="Google Shape;382;gf1e3061c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https://www.youtube.com/watch?v=GdskDk6-1VI</a:t>
            </a: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애니메이션 - 저 안에 내용 있음</a:t>
            </a: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중요성 어필 // 어떤 식으로 표현하는게 좋을까요… 디자인 부탁 드립니다...</a:t>
            </a: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stesg.sho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GdskDk6-1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4929447" y="1699491"/>
            <a:ext cx="2690553" cy="2520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222934" y="4511512"/>
            <a:ext cx="610357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525355"/>
                </a:solidFill>
                <a:latin typeface="Arial Rounded MT Bold" panose="020F0704030504030204" pitchFamily="34" charset="0"/>
                <a:ea typeface="Garamond"/>
                <a:cs typeface="Garamond"/>
                <a:sym typeface="Garamond"/>
              </a:rPr>
              <a:t>BEE : Best </a:t>
            </a:r>
            <a:r>
              <a:rPr lang="en-US" sz="3000" dirty="0" smtClean="0">
                <a:solidFill>
                  <a:srgbClr val="525355"/>
                </a:solidFill>
                <a:latin typeface="Arial Rounded MT Bold" panose="020F0704030504030204" pitchFamily="34" charset="0"/>
                <a:ea typeface="Garamond"/>
                <a:cs typeface="Garamond"/>
                <a:sym typeface="Garamond"/>
              </a:rPr>
              <a:t>ESG Enterprise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 smtClean="0">
                <a:solidFill>
                  <a:srgbClr val="525355"/>
                </a:solidFill>
                <a:latin typeface="Arial Rounded MT Bold" panose="020F0704030504030204" pitchFamily="34" charset="0"/>
                <a:ea typeface="Garamond"/>
                <a:cs typeface="Garamond"/>
                <a:sym typeface="Garamond"/>
              </a:rPr>
              <a:t>(</a:t>
            </a:r>
            <a:r>
              <a:rPr lang="en-US" sz="3000" dirty="0" smtClean="0">
                <a:solidFill>
                  <a:srgbClr val="525355"/>
                </a:solidFill>
                <a:latin typeface="Arial Rounded MT Bold" panose="020F0704030504030204" pitchFamily="34" charset="0"/>
                <a:ea typeface="Garamond"/>
                <a:cs typeface="Garamond"/>
                <a:sym typeface="Garamond"/>
              </a:rPr>
              <a:t>A302)</a:t>
            </a:r>
            <a:endParaRPr sz="3000" i="0" u="none" strike="noStrike" cap="none" dirty="0">
              <a:solidFill>
                <a:srgbClr val="525355"/>
              </a:solidFill>
              <a:latin typeface="Arial Rounded MT Bold" panose="020F07040305040302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66550" y="4917830"/>
            <a:ext cx="693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rgbClr val="525355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405207" y="1157569"/>
            <a:ext cx="2690553" cy="252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402" y="1407650"/>
            <a:ext cx="2216717" cy="19553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8785693" y="5927922"/>
            <a:ext cx="340630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i="0" u="none" strike="noStrike" cap="none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팀장 이규정 발표</a:t>
            </a:r>
            <a:endParaRPr sz="2000" i="0" u="none" strike="noStrike" cap="none" dirty="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1469829" y="1225942"/>
            <a:ext cx="29289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불완전한</a:t>
            </a:r>
            <a:r>
              <a:rPr lang="en-US" sz="3500" dirty="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3500" dirty="0" err="1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기준</a:t>
            </a:r>
            <a:endParaRPr sz="3500" dirty="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7754252" y="1085704"/>
            <a:ext cx="29289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>
                <a:solidFill>
                  <a:schemeClr val="accent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낮은</a:t>
            </a:r>
            <a:r>
              <a:rPr lang="en-US" sz="3500" dirty="0">
                <a:solidFill>
                  <a:schemeClr val="accent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3500" dirty="0" err="1">
                <a:solidFill>
                  <a:schemeClr val="accent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접근성</a:t>
            </a:r>
            <a:endParaRPr sz="3500" dirty="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00" y="2260214"/>
            <a:ext cx="5496800" cy="544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1" name="Google Shape;2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87" y="3190061"/>
            <a:ext cx="5912425" cy="476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Google Shape;239;p22"/>
          <p:cNvSpPr txBox="1"/>
          <p:nvPr/>
        </p:nvSpPr>
        <p:spPr>
          <a:xfrm>
            <a:off x="6453225" y="1934350"/>
            <a:ext cx="609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국내외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10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</a:t>
            </a:r>
            <a:r>
              <a:rPr lang="en-US" sz="28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기관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i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유료</a:t>
            </a:r>
            <a:r>
              <a:rPr lang="en-US" sz="2800" i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i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</a:t>
            </a:r>
            <a:endParaRPr sz="2800" i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7528161" y="2149757"/>
            <a:ext cx="84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8628452" y="3894582"/>
            <a:ext cx="1180500" cy="747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173" y="4860939"/>
            <a:ext cx="4057650" cy="533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6" name="Google Shape;246;p22"/>
          <p:cNvSpPr txBox="1"/>
          <p:nvPr/>
        </p:nvSpPr>
        <p:spPr>
          <a:xfrm>
            <a:off x="720000" y="121920"/>
            <a:ext cx="293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792" y="3987829"/>
            <a:ext cx="5628413" cy="4762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7853306" y="5272676"/>
            <a:ext cx="2730791" cy="477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Google Shape;247;p22"/>
          <p:cNvSpPr txBox="1"/>
          <p:nvPr/>
        </p:nvSpPr>
        <p:spPr>
          <a:xfrm>
            <a:off x="720000" y="629175"/>
            <a:ext cx="450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Intro</a:t>
            </a:r>
            <a:endParaRPr sz="1400" dirty="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185879" y="46855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6766202" y="4795526"/>
            <a:ext cx="4905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중요성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증대</a:t>
            </a:r>
            <a:r>
              <a:rPr lang="en-US" sz="2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but</a:t>
            </a:r>
            <a:endParaRPr sz="2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en-US" sz="28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</a:t>
            </a:r>
            <a:r>
              <a:rPr lang="en-US" sz="28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어려움</a:t>
            </a:r>
            <a:endParaRPr sz="28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3625" y="6524625"/>
            <a:ext cx="2238375" cy="3333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돈 아이콘 - 다운로드 238 무료 아이콘 PNG, SVG, ICO 나 IC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752" y="254403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ESG Information - standard</a:t>
            </a:r>
            <a:endParaRPr sz="1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258" name="Google Shape;258;p23"/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0648286"/>
              <a:gd name="adj2" fmla="val 21546426"/>
            </a:avLst>
          </a:prstGeom>
          <a:noFill/>
          <a:ln w="254000" cap="flat" cmpd="sng">
            <a:solidFill>
              <a:srgbClr val="C8C9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54002"/>
              <a:gd name="adj2" fmla="val 16114535"/>
            </a:avLst>
          </a:prstGeom>
          <a:noFill/>
          <a:ln w="3810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991856" y="4986381"/>
            <a:ext cx="23366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Environment</a:t>
            </a:r>
            <a:endParaRPr sz="2400" dirty="0">
              <a:solidFill>
                <a:schemeClr val="dk1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p23"/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0873641"/>
              <a:gd name="adj2" fmla="val 21546426"/>
            </a:avLst>
          </a:prstGeom>
          <a:noFill/>
          <a:ln w="254000" cap="flat" cmpd="sng">
            <a:solidFill>
              <a:srgbClr val="C8C9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6495955"/>
            </a:avLst>
          </a:prstGeom>
          <a:noFill/>
          <a:ln w="3810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5285218" y="3016888"/>
            <a:ext cx="188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4047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100%</a:t>
            </a:r>
            <a:endParaRPr sz="3200" b="1" dirty="0">
              <a:solidFill>
                <a:srgbClr val="40474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4898544" y="4986381"/>
            <a:ext cx="23364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Social</a:t>
            </a:r>
            <a:endParaRPr sz="2400" dirty="0">
              <a:solidFill>
                <a:schemeClr val="dk1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cxnSp>
        <p:nvCxnSpPr>
          <p:cNvPr id="265" name="Google Shape;265;p23"/>
          <p:cNvCxnSpPr/>
          <p:nvPr/>
        </p:nvCxnSpPr>
        <p:spPr>
          <a:xfrm>
            <a:off x="5815875" y="4938794"/>
            <a:ext cx="629920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23"/>
          <p:cNvSpPr txBox="1"/>
          <p:nvPr/>
        </p:nvSpPr>
        <p:spPr>
          <a:xfrm>
            <a:off x="9653731" y="3016888"/>
            <a:ext cx="1549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4047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en-US" sz="3200" b="1" dirty="0">
                <a:solidFill>
                  <a:srgbClr val="4047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%</a:t>
            </a:r>
            <a:endParaRPr sz="3200" b="1" dirty="0">
              <a:solidFill>
                <a:srgbClr val="40474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8903176" y="4986381"/>
            <a:ext cx="23364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Governance</a:t>
            </a:r>
            <a:endParaRPr sz="2400">
              <a:solidFill>
                <a:schemeClr val="dk1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cxnSp>
        <p:nvCxnSpPr>
          <p:cNvPr id="270" name="Google Shape;270;p23"/>
          <p:cNvCxnSpPr/>
          <p:nvPr/>
        </p:nvCxnSpPr>
        <p:spPr>
          <a:xfrm>
            <a:off x="9798411" y="4938794"/>
            <a:ext cx="629920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23"/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1380745" y="3074150"/>
            <a:ext cx="161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4047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en-US" sz="3200" b="1" dirty="0">
                <a:solidFill>
                  <a:srgbClr val="4047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%</a:t>
            </a:r>
            <a:endParaRPr sz="3200" b="1" dirty="0">
              <a:solidFill>
                <a:srgbClr val="40474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1232001" y="5499215"/>
            <a:ext cx="194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탄소배출량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(50%)</a:t>
            </a:r>
            <a:endParaRPr sz="12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에너지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사용량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(50%)</a:t>
            </a:r>
            <a:endParaRPr sz="12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5138689" y="5499215"/>
            <a:ext cx="194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노동의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형평성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(50%)</a:t>
            </a:r>
            <a:endParaRPr sz="12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고용과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노동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가치</a:t>
            </a:r>
            <a:r>
              <a:rPr lang="en-US" sz="12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(50%)</a:t>
            </a:r>
            <a:endParaRPr sz="12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9143321" y="5499215"/>
            <a:ext cx="1940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이사회 독립성(25%)</a:t>
            </a:r>
            <a:endParaRPr sz="12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권력분립 (25%)</a:t>
            </a:r>
            <a:endParaRPr sz="12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계층 구조의 형평성 (25%)</a:t>
            </a:r>
            <a:endParaRPr sz="12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주주 가치 제고 (25%)</a:t>
            </a:r>
            <a:endParaRPr sz="120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7" name="Google Shape;246;p22"/>
          <p:cNvSpPr txBox="1"/>
          <p:nvPr/>
        </p:nvSpPr>
        <p:spPr>
          <a:xfrm>
            <a:off x="720000" y="140522"/>
            <a:ext cx="293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8" name="Google Shape;248;p22"/>
          <p:cNvSpPr txBox="1"/>
          <p:nvPr/>
        </p:nvSpPr>
        <p:spPr>
          <a:xfrm>
            <a:off x="185879" y="65457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261;p23"/>
          <p:cNvSpPr/>
          <p:nvPr/>
        </p:nvSpPr>
        <p:spPr>
          <a:xfrm rot="5400000">
            <a:off x="9445614" y="2326664"/>
            <a:ext cx="1965434" cy="1965434"/>
          </a:xfrm>
          <a:prstGeom prst="arc">
            <a:avLst>
              <a:gd name="adj1" fmla="val 10873641"/>
              <a:gd name="adj2" fmla="val 21546426"/>
            </a:avLst>
          </a:prstGeom>
          <a:noFill/>
          <a:ln w="2540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61;p23"/>
          <p:cNvSpPr/>
          <p:nvPr/>
        </p:nvSpPr>
        <p:spPr>
          <a:xfrm rot="15955901">
            <a:off x="9445614" y="2326665"/>
            <a:ext cx="1965434" cy="1965434"/>
          </a:xfrm>
          <a:prstGeom prst="arc">
            <a:avLst>
              <a:gd name="adj1" fmla="val 10873641"/>
              <a:gd name="adj2" fmla="val 430221"/>
            </a:avLst>
          </a:prstGeom>
          <a:noFill/>
          <a:ln w="2540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61;p23"/>
          <p:cNvSpPr/>
          <p:nvPr/>
        </p:nvSpPr>
        <p:spPr>
          <a:xfrm rot="15955901">
            <a:off x="9445615" y="2313024"/>
            <a:ext cx="1965434" cy="1965434"/>
          </a:xfrm>
          <a:prstGeom prst="arc">
            <a:avLst>
              <a:gd name="adj1" fmla="val 16375011"/>
              <a:gd name="adj2" fmla="val 430221"/>
            </a:avLst>
          </a:prstGeom>
          <a:noFill/>
          <a:ln w="2540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61;p23"/>
          <p:cNvSpPr/>
          <p:nvPr/>
        </p:nvSpPr>
        <p:spPr>
          <a:xfrm rot="5400000">
            <a:off x="9462425" y="2344195"/>
            <a:ext cx="1965434" cy="1931812"/>
          </a:xfrm>
          <a:prstGeom prst="arc">
            <a:avLst>
              <a:gd name="adj1" fmla="val 10873641"/>
              <a:gd name="adj2" fmla="val 17546219"/>
            </a:avLst>
          </a:prstGeom>
          <a:noFill/>
          <a:ln w="2540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ESG Information - data</a:t>
            </a:r>
            <a:endParaRPr sz="1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086489" y="4044640"/>
            <a:ext cx="4902300" cy="223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</a:rPr>
              <a:t>E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</a:rPr>
              <a:t>S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7061312" y="4154335"/>
            <a:ext cx="482700" cy="48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5402138" y="4164802"/>
            <a:ext cx="426600" cy="46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</a:rPr>
              <a:t>G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312409" y="1872781"/>
            <a:ext cx="203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탄소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배출량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에너지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사용량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7061301" y="1768250"/>
            <a:ext cx="3677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노동의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형평성</a:t>
            </a:r>
            <a:endParaRPr sz="1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임원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내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여성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비율</a:t>
            </a:r>
            <a:endParaRPr sz="1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노동과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고용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가치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창출</a:t>
            </a:r>
            <a:endParaRPr sz="1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평균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근속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년수</a:t>
            </a:r>
            <a:endParaRPr sz="1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기간제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근로자</a:t>
            </a:r>
            <a:r>
              <a:rPr lang="en-US" sz="16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비율</a:t>
            </a:r>
            <a:endParaRPr sz="1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1312340" y="4239450"/>
            <a:ext cx="4170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이사회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독립성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의장과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대표이사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일치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여부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사외이사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비율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권력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분립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최대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주주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비율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6217289" y="4044640"/>
            <a:ext cx="4902300" cy="223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6372551" y="4164825"/>
            <a:ext cx="473100" cy="46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</a:rPr>
              <a:t>G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6919840" y="4239450"/>
            <a:ext cx="41706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계층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구조의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형평성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임원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/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직원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보수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비율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▪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주주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가치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제고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lack Han Sans"/>
              <a:buChar char="○"/>
            </a:pPr>
            <a:r>
              <a:rPr lang="en-US" sz="1600" dirty="0" err="1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배당성향</a:t>
            </a:r>
            <a:r>
              <a:rPr lang="en-US" sz="1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endParaRPr sz="1600" dirty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sp>
        <p:nvSpPr>
          <p:cNvPr id="23" name="Google Shape;254;p23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6;p22"/>
          <p:cNvSpPr txBox="1"/>
          <p:nvPr/>
        </p:nvSpPr>
        <p:spPr>
          <a:xfrm>
            <a:off x="720000" y="140522"/>
            <a:ext cx="293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5" name="Google Shape;248;p22"/>
          <p:cNvSpPr txBox="1"/>
          <p:nvPr/>
        </p:nvSpPr>
        <p:spPr>
          <a:xfrm>
            <a:off x="185879" y="65457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ESG Information - process</a:t>
            </a:r>
            <a:endParaRPr sz="1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774357" y="1831119"/>
            <a:ext cx="20415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1310099" y="1986725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STEP 1</a:t>
            </a:r>
            <a:endParaRPr sz="180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5075277" y="1831119"/>
            <a:ext cx="20415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5575987" y="1986725"/>
            <a:ext cx="104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STEP 2</a:t>
            </a:r>
            <a:endParaRPr sz="180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9209955" y="1842125"/>
            <a:ext cx="20415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9692785" y="1997731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STEP 3</a:t>
            </a:r>
            <a:endParaRPr sz="180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320" name="Google Shape;3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89" y="4773566"/>
            <a:ext cx="2130962" cy="16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95" y="3331256"/>
            <a:ext cx="2041500" cy="15335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2" name="Google Shape;3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9452" y="3504699"/>
            <a:ext cx="3222465" cy="210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574" y="2737706"/>
            <a:ext cx="2834349" cy="28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/>
        </p:nvSpPr>
        <p:spPr>
          <a:xfrm>
            <a:off x="597383" y="2737706"/>
            <a:ext cx="2834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연간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공시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자료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수집</a:t>
            </a:r>
            <a:endParaRPr sz="21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4792574" y="2737805"/>
            <a:ext cx="2821237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뉴스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텍스트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감성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분석</a:t>
            </a:r>
            <a:endParaRPr sz="21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9049345" y="2748712"/>
            <a:ext cx="2834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일 별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점수</a:t>
            </a:r>
            <a:r>
              <a:rPr 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 </a:t>
            </a:r>
            <a:r>
              <a:rPr lang="en-US" sz="21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Black Han Sans"/>
                <a:sym typeface="Black Han Sans"/>
              </a:rPr>
              <a:t>업데이트</a:t>
            </a:r>
            <a:endParaRPr sz="21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Black Han Sans"/>
              <a:sym typeface="Black Han Sans"/>
            </a:endParaRPr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1613" y="5876375"/>
            <a:ext cx="2319050" cy="6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5275" y="5291375"/>
            <a:ext cx="2371725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46;p22"/>
          <p:cNvSpPr txBox="1"/>
          <p:nvPr/>
        </p:nvSpPr>
        <p:spPr>
          <a:xfrm>
            <a:off x="720000" y="140522"/>
            <a:ext cx="293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6" name="Google Shape;248;p22"/>
          <p:cNvSpPr txBox="1"/>
          <p:nvPr/>
        </p:nvSpPr>
        <p:spPr>
          <a:xfrm>
            <a:off x="185879" y="65457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3299" y="3594273"/>
            <a:ext cx="1991976" cy="850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720000" y="629175"/>
            <a:ext cx="450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355"/>
                </a:solidFill>
                <a:latin typeface="Eras Demi ITC" panose="020B0805030504020804" pitchFamily="34" charset="0"/>
                <a:ea typeface="나눔고딕 ExtraBold" panose="020D0904000000000000" pitchFamily="50" charset="-127"/>
                <a:cs typeface="Garamond"/>
                <a:sym typeface="Garamond"/>
              </a:rPr>
              <a:t>ESG MBTI</a:t>
            </a:r>
            <a:endParaRPr sz="1400" dirty="0">
              <a:solidFill>
                <a:srgbClr val="525355"/>
              </a:solidFill>
              <a:latin typeface="Eras Demi ITC" panose="020B0805030504020804" pitchFamily="34" charset="0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649250" y="1565819"/>
            <a:ext cx="3360600" cy="434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8176450" y="1532534"/>
            <a:ext cx="3360600" cy="434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ESG 가중치에 따른 </a:t>
            </a:r>
            <a:r>
              <a:rPr lang="en-US" sz="1500" b="1">
                <a:solidFill>
                  <a:schemeClr val="dk1"/>
                </a:solidFill>
                <a:highlight>
                  <a:schemeClr val="lt2"/>
                </a:highlight>
              </a:rPr>
              <a:t>개인화 추천</a:t>
            </a:r>
            <a:r>
              <a:rPr lang="en-US" sz="1500" b="1">
                <a:solidFill>
                  <a:schemeClr val="dk1"/>
                </a:solidFill>
              </a:rPr>
              <a:t> 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highlight>
                  <a:schemeClr val="lt2"/>
                </a:highlight>
              </a:rPr>
              <a:t>재미 요소</a:t>
            </a:r>
            <a:r>
              <a:rPr lang="en-US" sz="1500" b="1">
                <a:solidFill>
                  <a:schemeClr val="dk1"/>
                </a:solidFill>
              </a:rPr>
              <a:t>를 통한 사용자 유입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4415700" y="1565819"/>
            <a:ext cx="3360600" cy="428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pic>
        <p:nvPicPr>
          <p:cNvPr id="341" name="Google Shape;3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00" y="1771835"/>
            <a:ext cx="3073418" cy="319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6"/>
          <p:cNvSpPr txBox="1"/>
          <p:nvPr/>
        </p:nvSpPr>
        <p:spPr>
          <a:xfrm>
            <a:off x="836825" y="5098085"/>
            <a:ext cx="302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ESG 가중치에 따른 </a:t>
            </a:r>
            <a:r>
              <a:rPr lang="en-US" sz="1500" b="1">
                <a:highlight>
                  <a:schemeClr val="lt2"/>
                </a:highlight>
              </a:rPr>
              <a:t>개인화 추천</a:t>
            </a:r>
            <a:r>
              <a:rPr lang="en-US" sz="1500" b="1"/>
              <a:t> 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lt2"/>
                </a:highlight>
              </a:rPr>
              <a:t>재미 요소</a:t>
            </a:r>
            <a:r>
              <a:rPr lang="en-US" sz="1500" b="1"/>
              <a:t>를 통한 사용자 유입</a:t>
            </a:r>
            <a:endParaRPr sz="1500" b="1"/>
          </a:p>
        </p:txBody>
      </p:sp>
      <p:cxnSp>
        <p:nvCxnSpPr>
          <p:cNvPr id="343" name="Google Shape;343;p26"/>
          <p:cNvCxnSpPr/>
          <p:nvPr/>
        </p:nvCxnSpPr>
        <p:spPr>
          <a:xfrm>
            <a:off x="4432250" y="3007275"/>
            <a:ext cx="334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4410000" y="4545775"/>
            <a:ext cx="3372000" cy="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26"/>
          <p:cNvSpPr txBox="1"/>
          <p:nvPr/>
        </p:nvSpPr>
        <p:spPr>
          <a:xfrm>
            <a:off x="4532250" y="1930950"/>
            <a:ext cx="837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sz="45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4550722" y="3337925"/>
            <a:ext cx="837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endParaRPr sz="4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4523014" y="4744900"/>
            <a:ext cx="837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sz="4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5013275" y="1930950"/>
            <a:ext cx="26289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#zero waste </a:t>
            </a: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#온실가스 배출량</a:t>
            </a: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4964494" y="3432281"/>
            <a:ext cx="29385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노동</a:t>
            </a:r>
            <a:r>
              <a:rPr 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인권</a:t>
            </a:r>
            <a:endParaRPr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고용</a:t>
            </a:r>
            <a:r>
              <a:rPr 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평등</a:t>
            </a:r>
            <a:r>
              <a:rPr 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실천</a:t>
            </a:r>
            <a:endParaRPr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5013275" y="4821100"/>
            <a:ext cx="2938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#공평한 임금 체계</a:t>
            </a: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#부정부패 사건 </a:t>
            </a:r>
            <a:endParaRPr sz="13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51" name="Google Shape;3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8450" y="1714500"/>
            <a:ext cx="2732950" cy="3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8342200" y="4904925"/>
            <a:ext cx="302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test 결과 기반 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ESG 가중치 </a:t>
            </a:r>
            <a:r>
              <a:rPr lang="en-US" sz="1500" b="1">
                <a:highlight>
                  <a:schemeClr val="lt2"/>
                </a:highlight>
              </a:rPr>
              <a:t>유사 기업 추천</a:t>
            </a:r>
            <a:endParaRPr sz="1500" b="1">
              <a:highlight>
                <a:schemeClr val="lt2"/>
              </a:highligh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308;p25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6;p22"/>
          <p:cNvSpPr txBox="1"/>
          <p:nvPr/>
        </p:nvSpPr>
        <p:spPr>
          <a:xfrm>
            <a:off x="720000" y="140522"/>
            <a:ext cx="293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5" name="Google Shape;248;p22"/>
          <p:cNvSpPr txBox="1"/>
          <p:nvPr/>
        </p:nvSpPr>
        <p:spPr>
          <a:xfrm>
            <a:off x="185879" y="65457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1241626" y="1214425"/>
            <a:ext cx="326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유사</a:t>
            </a:r>
            <a:r>
              <a:rPr lang="en-US" sz="3200" dirty="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기업</a:t>
            </a:r>
            <a:r>
              <a:rPr lang="en-US" sz="3200" dirty="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추천</a:t>
            </a:r>
            <a:endParaRPr dirty="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7754243" y="1214437"/>
            <a:ext cx="2928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성향 기반 추천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7528161" y="2149757"/>
            <a:ext cx="84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720000" y="629175"/>
            <a:ext cx="450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Recommendation</a:t>
            </a:r>
            <a:endParaRPr sz="1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1337851" y="2306925"/>
            <a:ext cx="32679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Euclidean Distance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7584751" y="2306925"/>
            <a:ext cx="326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Cosine Similarity</a:t>
            </a:r>
            <a:endParaRPr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7584751" y="3091250"/>
            <a:ext cx="32679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Euclidean Distance</a:t>
            </a:r>
            <a:endParaRPr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850" y="4309950"/>
            <a:ext cx="1811300" cy="18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600" y="4249975"/>
            <a:ext cx="1931250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00" y="4249975"/>
            <a:ext cx="1931250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162" y="4249975"/>
            <a:ext cx="1931250" cy="193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27"/>
          <p:cNvCxnSpPr/>
          <p:nvPr/>
        </p:nvCxnSpPr>
        <p:spPr>
          <a:xfrm>
            <a:off x="2879950" y="5215600"/>
            <a:ext cx="652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2" name="Google Shape;372;p27"/>
          <p:cNvCxnSpPr/>
          <p:nvPr/>
        </p:nvCxnSpPr>
        <p:spPr>
          <a:xfrm>
            <a:off x="8833675" y="5215600"/>
            <a:ext cx="652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직사각형 1"/>
          <p:cNvSpPr/>
          <p:nvPr/>
        </p:nvSpPr>
        <p:spPr>
          <a:xfrm>
            <a:off x="9983600" y="6567055"/>
            <a:ext cx="2208400" cy="2909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334;p2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08;p25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46;p22"/>
          <p:cNvSpPr txBox="1"/>
          <p:nvPr/>
        </p:nvSpPr>
        <p:spPr>
          <a:xfrm>
            <a:off x="720000" y="140522"/>
            <a:ext cx="293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2" name="Google Shape;248;p22"/>
          <p:cNvSpPr txBox="1"/>
          <p:nvPr/>
        </p:nvSpPr>
        <p:spPr>
          <a:xfrm>
            <a:off x="185879" y="65457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accent2"/>
                </a:solidFill>
              </a:rPr>
              <a:t>4</a:t>
            </a:r>
            <a:endParaRPr sz="66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01;p14"/>
          <p:cNvSpPr txBox="1"/>
          <p:nvPr/>
        </p:nvSpPr>
        <p:spPr>
          <a:xfrm>
            <a:off x="4051832" y="2950280"/>
            <a:ext cx="330663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600" dirty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System Architecture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744" y="2429659"/>
            <a:ext cx="3925312" cy="3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/>
        </p:nvSpPr>
        <p:spPr>
          <a:xfrm>
            <a:off x="2509520" y="1351166"/>
            <a:ext cx="2641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5253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36" y="1539435"/>
            <a:ext cx="9421091" cy="40562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334;p2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08;p25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6;p22"/>
          <p:cNvSpPr txBox="1"/>
          <p:nvPr/>
        </p:nvSpPr>
        <p:spPr>
          <a:xfrm>
            <a:off x="720000" y="140522"/>
            <a:ext cx="2938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System Architecture</a:t>
            </a:r>
            <a:endParaRPr sz="11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8" name="Google Shape;248;p22"/>
          <p:cNvSpPr txBox="1"/>
          <p:nvPr/>
        </p:nvSpPr>
        <p:spPr>
          <a:xfrm>
            <a:off x="185879" y="65457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84509" y="6502400"/>
            <a:ext cx="2207491" cy="35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accent2"/>
                </a:solidFill>
              </a:rPr>
              <a:t>5</a:t>
            </a:r>
            <a:endParaRPr sz="66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01;p14"/>
          <p:cNvSpPr txBox="1"/>
          <p:nvPr/>
        </p:nvSpPr>
        <p:spPr>
          <a:xfrm>
            <a:off x="4051832" y="2950280"/>
            <a:ext cx="330663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36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서비스</a:t>
            </a:r>
            <a:endParaRPr lang="en-US" altLang="ko-KR" sz="3600" dirty="0" smtClean="0">
              <a:solidFill>
                <a:srgbClr val="3F3F3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  <a:p>
            <a:pPr lvl="0"/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시연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18" y="2078990"/>
            <a:ext cx="3895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2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/>
          <p:nvPr/>
        </p:nvSpPr>
        <p:spPr>
          <a:xfrm>
            <a:off x="1473200" y="2616200"/>
            <a:ext cx="9245700" cy="162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3412641" y="2921168"/>
            <a:ext cx="5366700" cy="1015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BEE</a:t>
            </a:r>
            <a:endParaRPr sz="6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6096000" y="1163320"/>
            <a:ext cx="6096000" cy="572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93047" y="174975"/>
            <a:ext cx="2207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목차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294640" y="1391920"/>
            <a:ext cx="3362709" cy="701040"/>
            <a:chOff x="294640" y="1391920"/>
            <a:chExt cx="3362709" cy="701040"/>
          </a:xfrm>
        </p:grpSpPr>
        <p:sp>
          <p:nvSpPr>
            <p:cNvPr id="99" name="Google Shape;99;p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5F5F5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1</a:t>
              </a:r>
              <a:endParaRPr sz="3200" b="1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137649" y="1511607"/>
              <a:ext cx="25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팀 소개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03" name="Google Shape;103;p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5F5F5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2</a:t>
              </a:r>
              <a:endParaRPr sz="3200" b="1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ESG</a:t>
              </a:r>
              <a:r>
                <a:rPr lang="ko-KR" altLang="en-US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란</a:t>
              </a:r>
              <a:r>
                <a:rPr lang="en-US" altLang="ko-KR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?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07" name="Google Shape;107;p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5F5F5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3</a:t>
              </a:r>
              <a:endParaRPr sz="3200" b="1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Service </a:t>
              </a:r>
              <a:r>
                <a:rPr lang="ko-KR" altLang="en-US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소개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294648" y="4586481"/>
            <a:ext cx="4305060" cy="701040"/>
            <a:chOff x="294640" y="1391920"/>
            <a:chExt cx="3843804" cy="701040"/>
          </a:xfrm>
        </p:grpSpPr>
        <p:sp>
          <p:nvSpPr>
            <p:cNvPr id="111" name="Google Shape;111;p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5F5F5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4</a:t>
              </a:r>
              <a:endParaRPr sz="3200" b="1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137648" y="1511607"/>
              <a:ext cx="300079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System Architecture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294640" y="5651376"/>
            <a:ext cx="3362709" cy="701040"/>
            <a:chOff x="294640" y="1391920"/>
            <a:chExt cx="3362709" cy="701040"/>
          </a:xfrm>
        </p:grpSpPr>
        <p:sp>
          <p:nvSpPr>
            <p:cNvPr id="115" name="Google Shape;115;p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436609" y="1461105"/>
              <a:ext cx="41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5F5F5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5</a:t>
              </a:r>
              <a:endParaRPr sz="3200" b="1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137649" y="1511607"/>
              <a:ext cx="25197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 smtClean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서비스 시연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sp>
        <p:nvSpPr>
          <p:cNvPr id="118" name="Google Shape;118;p14"/>
          <p:cNvSpPr/>
          <p:nvPr/>
        </p:nvSpPr>
        <p:spPr>
          <a:xfrm>
            <a:off x="6095980" y="1160163"/>
            <a:ext cx="5583300" cy="513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404" y="2674950"/>
            <a:ext cx="2450451" cy="21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0"/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4694815" y="2916039"/>
            <a:ext cx="28023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Thanks!</a:t>
            </a:r>
            <a:endParaRPr sz="48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Arial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99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6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650" y="2900648"/>
            <a:ext cx="3083592" cy="3083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977200" y="1219680"/>
            <a:ext cx="3324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with </a:t>
            </a:r>
            <a:r>
              <a:rPr lang="en-US" sz="3600" dirty="0" smtClean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BEE</a:t>
            </a:r>
            <a:endParaRPr sz="36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2411943" y="4932942"/>
            <a:ext cx="4281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make </a:t>
            </a:r>
            <a:endParaRPr sz="2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a Better World</a:t>
            </a:r>
            <a:endParaRPr sz="2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1;p14"/>
          <p:cNvSpPr txBox="1"/>
          <p:nvPr/>
        </p:nvSpPr>
        <p:spPr>
          <a:xfrm>
            <a:off x="5112950" y="3131517"/>
            <a:ext cx="25197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팀 소개</a:t>
            </a:r>
            <a:endParaRPr sz="3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20000" y="121920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팀 소개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20000" y="629175"/>
            <a:ext cx="450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25355"/>
                </a:solidFill>
                <a:latin typeface="Eras Demi ITC" panose="020B0805030504020804" pitchFamily="34" charset="0"/>
                <a:ea typeface="Garamond"/>
                <a:cs typeface="Garamond"/>
                <a:sym typeface="Garamond"/>
              </a:rPr>
              <a:t>Team members</a:t>
            </a:r>
            <a:endParaRPr sz="1400" dirty="0">
              <a:solidFill>
                <a:srgbClr val="525355"/>
              </a:solidFill>
              <a:latin typeface="Eras Demi ITC" panose="020B0805030504020804" pitchFamily="34" charset="0"/>
              <a:ea typeface="Garamond"/>
              <a:cs typeface="Garamond"/>
              <a:sym typeface="Garamon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85879" y="46855"/>
            <a:ext cx="53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 sz="4800" b="1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44" y="2076885"/>
            <a:ext cx="2095858" cy="25790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600" y="1910722"/>
            <a:ext cx="1729382" cy="2717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89" y="1910722"/>
            <a:ext cx="1861909" cy="26425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333" y="1910722"/>
            <a:ext cx="1869553" cy="26874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27" y="1959994"/>
            <a:ext cx="2031686" cy="2687483"/>
          </a:xfrm>
          <a:prstGeom prst="rect">
            <a:avLst/>
          </a:prstGeom>
        </p:spPr>
      </p:pic>
      <p:sp>
        <p:nvSpPr>
          <p:cNvPr id="16" name="Google Shape;141;p16"/>
          <p:cNvSpPr/>
          <p:nvPr/>
        </p:nvSpPr>
        <p:spPr>
          <a:xfrm>
            <a:off x="945227" y="4729018"/>
            <a:ext cx="10687587" cy="228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1604" y="5244496"/>
            <a:ext cx="18565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정희진</a:t>
            </a:r>
            <a:endParaRPr lang="en-US" altLang="ko-KR" sz="3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 &amp; DATA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2231" y="5244496"/>
            <a:ext cx="15776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이규정</a:t>
            </a:r>
            <a:endParaRPr lang="en-US" altLang="ko-KR" sz="3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 </a:t>
            </a:r>
            <a:r>
              <a:rPr lang="en-US" altLang="ko-KR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en-US" altLang="ko-KR" sz="2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64889" y="5253732"/>
            <a:ext cx="19303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김예찬</a:t>
            </a:r>
            <a:endParaRPr lang="en-US" altLang="ko-KR" sz="3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 &amp; Server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3735" y="5256599"/>
            <a:ext cx="18565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방지환</a:t>
            </a:r>
            <a:endParaRPr lang="en-US" altLang="ko-KR" sz="3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 &amp; DATA</a:t>
            </a:r>
            <a:endParaRPr lang="en-US" altLang="ko-KR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100" y="5267579"/>
            <a:ext cx="2331087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김윤</a:t>
            </a:r>
            <a:r>
              <a:rPr lang="ko-KR" altLang="en-US" sz="3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</a:t>
            </a:r>
            <a:endParaRPr lang="en-US" altLang="ko-KR" sz="3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 &amp; </a:t>
            </a:r>
            <a:r>
              <a:rPr lang="ko-KR" altLang="en-US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산출물 담당</a:t>
            </a:r>
            <a:r>
              <a:rPr lang="en-US" altLang="ko-KR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6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01;p14"/>
          <p:cNvSpPr txBox="1"/>
          <p:nvPr/>
        </p:nvSpPr>
        <p:spPr>
          <a:xfrm>
            <a:off x="6807180" y="2984103"/>
            <a:ext cx="25197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ESG</a:t>
            </a:r>
            <a:r>
              <a:rPr lang="ko-KR" altLang="en-US" sz="35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란</a:t>
            </a:r>
            <a:r>
              <a:rPr lang="en-US" altLang="ko-KR" sz="35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?</a:t>
            </a:r>
            <a:endParaRPr sz="3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3" y="1960418"/>
            <a:ext cx="440055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1065875" y="2116600"/>
            <a:ext cx="1104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 dirty="0">
                <a:solidFill>
                  <a:schemeClr val="accent2"/>
                </a:solidFill>
                <a:latin typeface="Eras Demi ITC" panose="020B0805030504020804" pitchFamily="34" charset="0"/>
                <a:sym typeface="Arial"/>
              </a:rPr>
              <a:t>[ </a:t>
            </a:r>
            <a:r>
              <a:rPr lang="en-US" sz="11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>
                  <a:noFill/>
                </a:uFill>
                <a:latin typeface="Eras Demi ITC" panose="020B08050305040208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Wh</a:t>
            </a:r>
            <a:r>
              <a:rPr lang="en-US" sz="11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>
                  <a:noFill/>
                </a:uFill>
                <a:latin typeface="Eras Demi ITC" panose="020B08050305040208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at is E</a:t>
            </a:r>
            <a:r>
              <a:rPr lang="en-US" sz="11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>
                  <a:noFill/>
                </a:uFill>
                <a:latin typeface="Eras Demi ITC" panose="020B08050305040208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SG</a:t>
            </a:r>
            <a:r>
              <a:rPr lang="en-US" sz="11000" dirty="0">
                <a:solidFill>
                  <a:schemeClr val="accent2"/>
                </a:solidFill>
                <a:latin typeface="Eras Demi ITC" panose="020B0805030504020804" pitchFamily="34" charset="0"/>
              </a:rPr>
              <a:t>?</a:t>
            </a:r>
            <a:r>
              <a:rPr lang="en-US" sz="13800" b="0" i="0" u="none" strike="noStrike" cap="none" dirty="0">
                <a:solidFill>
                  <a:schemeClr val="accent2"/>
                </a:solidFill>
                <a:latin typeface="Eras Demi ITC" panose="020B0805030504020804" pitchFamily="34" charset="0"/>
                <a:sym typeface="Arial"/>
              </a:rPr>
              <a:t> ]</a:t>
            </a:r>
            <a:endParaRPr sz="13800" dirty="0">
              <a:solidFill>
                <a:schemeClr val="accent2"/>
              </a:solidFill>
              <a:latin typeface="Eras Demi ITC" panose="020B08050305040208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89;p19"/>
          <p:cNvSpPr/>
          <p:nvPr/>
        </p:nvSpPr>
        <p:spPr>
          <a:xfrm>
            <a:off x="-15587" y="-13862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8200" y="3290843"/>
            <a:ext cx="1722213" cy="427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Google Shape;162;p19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20000" y="121920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ESG</a:t>
            </a:r>
            <a:r>
              <a:rPr lang="ko-KR" altLang="en-US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란</a:t>
            </a:r>
            <a:r>
              <a:rPr lang="en-US" altLang="ko-KR" sz="32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?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20000" y="629133"/>
            <a:ext cx="4503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ESG</a:t>
            </a:r>
            <a:r>
              <a:rPr lang="en-US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 </a:t>
            </a:r>
            <a:r>
              <a:rPr lang="ko-KR" altLang="en-US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의미</a:t>
            </a:r>
            <a:endParaRPr sz="1400" dirty="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 sz="4800" b="1" dirty="0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/>
            <a:ahLst/>
            <a:cxnLst/>
            <a:rect l="l" t="t" r="r" b="b"/>
            <a:pathLst>
              <a:path w="1768709" h="2848927" extrusionOk="0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157725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>
            <a:off x="6098440" y="3246652"/>
            <a:ext cx="0" cy="1192800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9"/>
          <p:cNvCxnSpPr/>
          <p:nvPr/>
        </p:nvCxnSpPr>
        <p:spPr>
          <a:xfrm flipH="1">
            <a:off x="4792513" y="4446818"/>
            <a:ext cx="1287900" cy="774600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6127464" y="4446815"/>
            <a:ext cx="1072800" cy="679200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9"/>
          <p:cNvSpPr/>
          <p:nvPr/>
        </p:nvSpPr>
        <p:spPr>
          <a:xfrm>
            <a:off x="3560349" y="4638700"/>
            <a:ext cx="1758900" cy="175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216617" y="1497040"/>
            <a:ext cx="1758900" cy="1758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975383" y="4653173"/>
            <a:ext cx="1758900" cy="1758900"/>
          </a:xfrm>
          <a:prstGeom prst="ellipse">
            <a:avLst/>
          </a:prstGeom>
          <a:solidFill>
            <a:srgbClr val="DFD1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760361" y="2016166"/>
            <a:ext cx="65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E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126986" y="5181646"/>
            <a:ext cx="62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S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7502746" y="5183342"/>
            <a:ext cx="704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</a:rPr>
              <a:t>G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474868" y="4634020"/>
            <a:ext cx="2858400" cy="826597"/>
            <a:chOff x="281014" y="4274921"/>
            <a:chExt cx="2858400" cy="826597"/>
          </a:xfrm>
        </p:grpSpPr>
        <p:sp>
          <p:nvSpPr>
            <p:cNvPr id="178" name="Google Shape;178;p19"/>
            <p:cNvSpPr txBox="1"/>
            <p:nvPr/>
          </p:nvSpPr>
          <p:spPr>
            <a:xfrm>
              <a:off x="281014" y="4793718"/>
              <a:ext cx="2858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더 나은 사회를 만들자</a:t>
              </a:r>
              <a:endParaRPr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736276" y="4274921"/>
              <a:ext cx="194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Social</a:t>
              </a:r>
              <a:endParaRPr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8961204" y="4586325"/>
            <a:ext cx="2858400" cy="840482"/>
            <a:chOff x="281014" y="4261036"/>
            <a:chExt cx="2858400" cy="840482"/>
          </a:xfrm>
        </p:grpSpPr>
        <p:sp>
          <p:nvSpPr>
            <p:cNvPr id="181" name="Google Shape;181;p19"/>
            <p:cNvSpPr txBox="1"/>
            <p:nvPr/>
          </p:nvSpPr>
          <p:spPr>
            <a:xfrm>
              <a:off x="281014" y="4793718"/>
              <a:ext cx="2858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지배구조를 개선하자</a:t>
              </a:r>
              <a:endParaRPr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314760" y="4261036"/>
              <a:ext cx="279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Governance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7482700" y="1422025"/>
            <a:ext cx="2858400" cy="865685"/>
            <a:chOff x="119164" y="4235833"/>
            <a:chExt cx="2858400" cy="865685"/>
          </a:xfrm>
        </p:grpSpPr>
        <p:sp>
          <p:nvSpPr>
            <p:cNvPr id="184" name="Google Shape;184;p19"/>
            <p:cNvSpPr txBox="1"/>
            <p:nvPr/>
          </p:nvSpPr>
          <p:spPr>
            <a:xfrm>
              <a:off x="119164" y="4793718"/>
              <a:ext cx="2858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환경을 지키자</a:t>
              </a:r>
              <a:endParaRPr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328576" y="4235833"/>
              <a:ext cx="253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F3F3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Garamond"/>
                  <a:sym typeface="Garamond"/>
                </a:rPr>
                <a:t>Environment</a:t>
              </a:r>
              <a:endParaRPr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endParaRPr>
            </a:p>
          </p:txBody>
        </p:sp>
      </p:grpSp>
      <p:grpSp>
        <p:nvGrpSpPr>
          <p:cNvPr id="190" name="Google Shape;190;p19"/>
          <p:cNvGrpSpPr/>
          <p:nvPr/>
        </p:nvGrpSpPr>
        <p:grpSpPr>
          <a:xfrm>
            <a:off x="2509520" y="1351166"/>
            <a:ext cx="6108007" cy="4156077"/>
            <a:chOff x="2600960" y="1609804"/>
            <a:chExt cx="6990027" cy="4156077"/>
          </a:xfrm>
        </p:grpSpPr>
        <p:sp>
          <p:nvSpPr>
            <p:cNvPr id="191" name="Google Shape;191;p19"/>
            <p:cNvSpPr txBox="1"/>
            <p:nvPr/>
          </p:nvSpPr>
          <p:spPr>
            <a:xfrm>
              <a:off x="2600960" y="1609804"/>
              <a:ext cx="26415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>
                  <a:solidFill>
                    <a:srgbClr val="525355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8292287" y="3549481"/>
              <a:ext cx="1298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>
                  <a:solidFill>
                    <a:srgbClr val="525355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193" name="Google Shape;193;p19"/>
          <p:cNvGrpSpPr/>
          <p:nvPr/>
        </p:nvGrpSpPr>
        <p:grpSpPr>
          <a:xfrm>
            <a:off x="2509520" y="1351166"/>
            <a:ext cx="6846915" cy="3870252"/>
            <a:chOff x="2600960" y="1609804"/>
            <a:chExt cx="6990027" cy="4156077"/>
          </a:xfrm>
        </p:grpSpPr>
        <p:sp>
          <p:nvSpPr>
            <p:cNvPr id="194" name="Google Shape;194;p19"/>
            <p:cNvSpPr txBox="1"/>
            <p:nvPr/>
          </p:nvSpPr>
          <p:spPr>
            <a:xfrm>
              <a:off x="2600960" y="1609804"/>
              <a:ext cx="26415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>
                  <a:solidFill>
                    <a:srgbClr val="525355"/>
                  </a:solidFill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/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8292287" y="3549481"/>
              <a:ext cx="1298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rgbClr val="525355"/>
                  </a:solidFill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 dirty="0"/>
            </a:p>
          </p:txBody>
        </p:sp>
      </p:grpSp>
      <p:sp>
        <p:nvSpPr>
          <p:cNvPr id="196" name="Google Shape;196;p19"/>
          <p:cNvSpPr txBox="1"/>
          <p:nvPr/>
        </p:nvSpPr>
        <p:spPr>
          <a:xfrm>
            <a:off x="4379998" y="2828249"/>
            <a:ext cx="3996000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사회</a:t>
            </a:r>
            <a:r>
              <a:rPr lang="en-US" sz="2400" dirty="0" err="1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</a:t>
            </a:r>
            <a:r>
              <a:rPr lang="en-US" sz="24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dirty="0" err="1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함께</a:t>
            </a:r>
            <a:r>
              <a:rPr lang="en-US" sz="24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dirty="0" err="1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발전하기</a:t>
            </a:r>
            <a:r>
              <a:rPr lang="en-US" sz="24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dirty="0" err="1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위한</a:t>
            </a:r>
            <a:r>
              <a:rPr lang="en-US" sz="24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sz="2400" dirty="0" smtClean="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기업의</a:t>
            </a:r>
            <a:r>
              <a:rPr lang="en-US" sz="2400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2400" b="1" dirty="0" err="1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약속</a:t>
            </a:r>
            <a:endParaRPr sz="2400" b="1" dirty="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12" y="1510757"/>
            <a:ext cx="1085744" cy="647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0449" t="6647"/>
          <a:stretch/>
        </p:blipFill>
        <p:spPr>
          <a:xfrm>
            <a:off x="2248444" y="3724971"/>
            <a:ext cx="1077071" cy="142784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408" y="4019425"/>
            <a:ext cx="1118891" cy="88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720000" y="121920"/>
            <a:ext cx="293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32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ESG</a:t>
            </a:r>
            <a:r>
              <a:rPr lang="ko-KR" altLang="en-US" sz="32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란</a:t>
            </a:r>
            <a:r>
              <a:rPr lang="en-US" altLang="ko-KR" sz="3200" dirty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?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ESG</a:t>
            </a:r>
            <a:r>
              <a:rPr lang="ko-KR" altLang="en-US" dirty="0" smtClean="0">
                <a:solidFill>
                  <a:srgbClr val="52535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의 중요성</a:t>
            </a:r>
            <a:endParaRPr sz="1400" dirty="0">
              <a:solidFill>
                <a:srgbClr val="52535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 sz="4800" b="1">
              <a:solidFill>
                <a:schemeClr val="accent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55450" y="6411004"/>
            <a:ext cx="764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0" y="1540042"/>
            <a:ext cx="7372350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12" y="2262904"/>
            <a:ext cx="6980925" cy="3723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075" y="3937684"/>
            <a:ext cx="6410325" cy="542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500" y="4616946"/>
            <a:ext cx="7391400" cy="5524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Google Shape;2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1400" y="5430059"/>
            <a:ext cx="6696075" cy="495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6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18255" y="6474691"/>
            <a:ext cx="2373745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01;p14"/>
          <p:cNvSpPr txBox="1"/>
          <p:nvPr/>
        </p:nvSpPr>
        <p:spPr>
          <a:xfrm>
            <a:off x="4098012" y="2950280"/>
            <a:ext cx="3306638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Service </a:t>
            </a:r>
            <a:r>
              <a:rPr lang="ko-KR" altLang="en-US" sz="3500" dirty="0" smtClean="0">
                <a:solidFill>
                  <a:srgbClr val="3F3F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Garamond"/>
                <a:sym typeface="Garamond"/>
              </a:rPr>
              <a:t>소개</a:t>
            </a:r>
            <a:endParaRPr sz="35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Garamond"/>
              <a:sym typeface="Garamon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231" y="1546301"/>
            <a:ext cx="2255289" cy="474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462</Words>
  <Application>Microsoft Office PowerPoint</Application>
  <PresentationFormat>와이드스크린</PresentationFormat>
  <Paragraphs>172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</vt:lpstr>
      <vt:lpstr>Garamond</vt:lpstr>
      <vt:lpstr>Arial Rounded MT Bold</vt:lpstr>
      <vt:lpstr>나눔고딕 ExtraBold</vt:lpstr>
      <vt:lpstr>Eras Demi ITC</vt:lpstr>
      <vt:lpstr>Noto Sans Symbols</vt:lpstr>
      <vt:lpstr>Black Han Sans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13</cp:revision>
  <dcterms:modified xsi:type="dcterms:W3CDTF">2021-10-07T12:30:13Z</dcterms:modified>
</cp:coreProperties>
</file>