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76" r:id="rId4"/>
    <p:sldId id="282" r:id="rId5"/>
    <p:sldId id="281" r:id="rId6"/>
    <p:sldId id="280" r:id="rId7"/>
    <p:sldId id="283" r:id="rId8"/>
    <p:sldId id="258" r:id="rId9"/>
    <p:sldId id="259" r:id="rId10"/>
    <p:sldId id="260" r:id="rId11"/>
    <p:sldId id="261" r:id="rId12"/>
    <p:sldId id="284" r:id="rId13"/>
    <p:sldId id="278" r:id="rId14"/>
    <p:sldId id="264" r:id="rId15"/>
    <p:sldId id="279" r:id="rId16"/>
    <p:sldId id="275" r:id="rId17"/>
  </p:sldIdLst>
  <p:sldSz cx="9144000" cy="5715000" type="screen16x1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6" roundtripDataSignature="AMtx7mjyEXi3Kc13QOwIlSln1XG9GSE/L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8CD5"/>
    <a:srgbClr val="0F96FA"/>
    <a:srgbClr val="0D91F2"/>
    <a:srgbClr val="0C8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453" autoAdjust="0"/>
  </p:normalViewPr>
  <p:slideViewPr>
    <p:cSldViewPr snapToGrid="0">
      <p:cViewPr varScale="1">
        <p:scale>
          <a:sx n="90" d="100"/>
          <a:sy n="90" d="100"/>
        </p:scale>
        <p:origin x="394" y="67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customschemas.google.com/relationships/presentationmetadata" Target="meta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60438" y="1143000"/>
            <a:ext cx="49371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" name="Google Shape;40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/>
              <a:t>안녕하세요 신한은행 기업연계 프로젝트 데이비즈 발표를 맡은 발표자 방지환 입니다</a:t>
            </a:r>
            <a:endParaRPr sz="1000"/>
          </a:p>
        </p:txBody>
      </p:sp>
      <p:sp>
        <p:nvSpPr>
          <p:cNvPr id="41" name="Google Shape;41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7" name="Google Shape;87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 altLang="ko-KR" dirty="0" smtClean="0"/>
              <a:t>1) </a:t>
            </a:r>
            <a:r>
              <a:rPr lang="ko-KR" altLang="en-US" dirty="0" smtClean="0"/>
              <a:t>외부 </a:t>
            </a:r>
            <a:r>
              <a:rPr lang="ko-KR" altLang="en-US" dirty="0" err="1" smtClean="0"/>
              <a:t>데이터셋</a:t>
            </a:r>
            <a:r>
              <a:rPr lang="ko-KR" altLang="en-US" dirty="0" smtClean="0"/>
              <a:t> 활용 증가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 altLang="ko-KR" dirty="0" smtClean="0"/>
              <a:t>2) </a:t>
            </a:r>
            <a:r>
              <a:rPr lang="ko-KR" altLang="en-US" dirty="0" smtClean="0"/>
              <a:t>매번 같은 작업을 반복하여 분석 결과를 확인해야 한다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 altLang="ko-KR" dirty="0" smtClean="0"/>
              <a:t>3) outlier </a:t>
            </a:r>
            <a:r>
              <a:rPr lang="ko-KR" altLang="en-US" dirty="0" smtClean="0"/>
              <a:t>제거 등은 분석가 개별 경험적인 영역을 통해 진행하기 때문에 주관이 개입되고 따라서 분석 결과가 상이한 경우 존재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 altLang="ko-KR" dirty="0" smtClean="0"/>
              <a:t>4) </a:t>
            </a:r>
            <a:r>
              <a:rPr lang="ko-KR" altLang="en-US" dirty="0" smtClean="0"/>
              <a:t>결과의 가시성이 매우 떨어진다</a:t>
            </a:r>
            <a:r>
              <a:rPr lang="en-US" altLang="ko-KR" dirty="0" smtClean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lang="en-US" altLang="ko-KR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 altLang="ko-KR" dirty="0" smtClean="0"/>
              <a:t>-&gt; </a:t>
            </a:r>
            <a:r>
              <a:rPr lang="ko-KR" altLang="en-US" dirty="0" smtClean="0"/>
              <a:t>그래서 우리는 통일된 기준으로 자동 분석이 가능하며 결과 저장과 가시성이 높은 다음 서비스를 개발하고자 하였다</a:t>
            </a:r>
            <a:r>
              <a:rPr lang="en-US" altLang="ko-KR" dirty="0" smtClean="0"/>
              <a:t>.</a:t>
            </a:r>
            <a:endParaRPr dirty="0"/>
          </a:p>
        </p:txBody>
      </p:sp>
      <p:sp>
        <p:nvSpPr>
          <p:cNvPr id="97" name="Google Shape;97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fld id="{00000000-1234-1234-1234-123412341234}" type="slidenum">
              <a:rPr lang="en-US" altLang="ko-KR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ko-KR" altLang="en-US" dirty="0" smtClean="0"/>
              <a:t>그래서 우리는 통일된 기준으로 자동 분석이 가능하며 결과 저장과 가시성이 높은 다음 서비스를 개발하고자 하였다</a:t>
            </a:r>
            <a:r>
              <a:rPr lang="en-US" altLang="ko-KR" dirty="0" smtClean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ko-KR" altLang="en-US" dirty="0" smtClean="0"/>
              <a:t>이를 통해 기대효과는 다음과 같다</a:t>
            </a:r>
            <a:r>
              <a:rPr lang="en-US" altLang="ko-KR" dirty="0" smtClean="0"/>
              <a:t>.</a:t>
            </a:r>
            <a:endParaRPr dirty="0"/>
          </a:p>
        </p:txBody>
      </p:sp>
      <p:sp>
        <p:nvSpPr>
          <p:cNvPr id="97" name="Google Shape;97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fld id="{00000000-1234-1234-1234-123412341234}" type="slidenum">
              <a:rPr lang="en-US" altLang="ko-KR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97799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7" name="Google Shape;87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071374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 altLang="ko-KR" dirty="0" smtClean="0"/>
              <a:t>Q1 / Q2 / Q3 </a:t>
            </a:r>
            <a:r>
              <a:rPr lang="ko-KR" altLang="en-US" dirty="0" err="1" smtClean="0"/>
              <a:t>위치</a:t>
            </a:r>
            <a:r>
              <a:rPr lang="ko-KR" altLang="en-US" baseline="0" dirty="0" err="1" smtClean="0"/>
              <a:t>값</a:t>
            </a:r>
            <a:endParaRPr lang="en-US" altLang="ko-KR" dirty="0" smtClean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 altLang="ko-KR" dirty="0" smtClean="0"/>
              <a:t>IQR : Q1 Q3 </a:t>
            </a:r>
            <a:r>
              <a:rPr lang="ko-KR" altLang="en-US" dirty="0" smtClean="0"/>
              <a:t>간격만 고려함</a:t>
            </a:r>
            <a:endParaRPr lang="en-US" altLang="ko-KR" dirty="0" smtClean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 altLang="ko-KR" dirty="0" smtClean="0"/>
              <a:t>Q1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1.5</a:t>
            </a:r>
            <a:endParaRPr lang="en-US" altLang="ko-KR" baseline="0" dirty="0" smtClean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 altLang="ko-KR" baseline="0" dirty="0" smtClean="0"/>
              <a:t>Q3</a:t>
            </a:r>
            <a:r>
              <a:rPr lang="ko-KR" altLang="en-US" baseline="0" dirty="0" smtClean="0"/>
              <a:t>에서 </a:t>
            </a:r>
            <a:r>
              <a:rPr lang="en-US" altLang="ko-KR" baseline="0" dirty="0" smtClean="0"/>
              <a:t>1.5</a:t>
            </a:r>
            <a:r>
              <a:rPr lang="ko-KR" altLang="en-US" baseline="0" dirty="0" smtClean="0"/>
              <a:t>배 만큼 </a:t>
            </a:r>
            <a:endParaRPr lang="en-US" altLang="ko-KR" baseline="0" dirty="0" smtClean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lang="en-US" altLang="ko-KR" dirty="0" smtClean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lang="en-US" altLang="ko-KR" dirty="0" smtClean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ko-KR" altLang="en-US" dirty="0" err="1" smtClean="0"/>
              <a:t>왜도가</a:t>
            </a:r>
            <a:r>
              <a:rPr lang="ko-KR" altLang="en-US" dirty="0" smtClean="0"/>
              <a:t> 높을 때 </a:t>
            </a:r>
            <a:r>
              <a:rPr lang="en-US" altLang="ko-KR" dirty="0" smtClean="0"/>
              <a:t>SIQR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ko-KR" altLang="en-US" dirty="0" err="1" smtClean="0"/>
              <a:t>왜도의</a:t>
            </a:r>
            <a:r>
              <a:rPr lang="ko-KR" altLang="en-US" dirty="0" smtClean="0"/>
              <a:t> 절대값이 </a:t>
            </a:r>
            <a:r>
              <a:rPr lang="en-US" altLang="ko-KR" dirty="0" smtClean="0"/>
              <a:t>2 </a:t>
            </a:r>
            <a:r>
              <a:rPr lang="ko-KR" altLang="en-US" dirty="0" smtClean="0"/>
              <a:t>이상 </a:t>
            </a:r>
            <a:endParaRPr lang="en-US" altLang="ko-KR" dirty="0" smtClean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lang="en-US" altLang="ko-KR" dirty="0" smtClean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lang="en-US" altLang="ko-KR" dirty="0" smtClean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dirty="0"/>
          </a:p>
        </p:txBody>
      </p:sp>
      <p:sp>
        <p:nvSpPr>
          <p:cNvPr id="128" name="Google Shape;128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7" name="Google Shape;87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208727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6" name="Google Shape;236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/>
              <a:t>지금까지 데이비즈였습니다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/>
              <a:t>감사합니다.</a:t>
            </a:r>
            <a:endParaRPr/>
          </a:p>
        </p:txBody>
      </p:sp>
      <p:sp>
        <p:nvSpPr>
          <p:cNvPr id="237" name="Google Shape;237;p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16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" name="Google Shape;5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/>
              <a:t>목차는 팀원 소개, 기획의도, 프로젝트 개요 및 설계, 향후 계획 순으로 진행하겠습니다.</a:t>
            </a:r>
            <a:endParaRPr dirty="0"/>
          </a:p>
        </p:txBody>
      </p:sp>
      <p:sp>
        <p:nvSpPr>
          <p:cNvPr id="51" name="Google Shape;51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먼저 팀원 소개입니다.</a:t>
            </a:r>
            <a:endParaRPr/>
          </a:p>
        </p:txBody>
      </p:sp>
      <p:sp>
        <p:nvSpPr>
          <p:cNvPr id="63" name="Google Shape;63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706337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ko-KR" altLang="en-US" dirty="0" smtClean="0"/>
              <a:t>맞추시면 </a:t>
            </a:r>
            <a:r>
              <a:rPr lang="ko-KR" altLang="en-US" dirty="0" err="1" smtClean="0"/>
              <a:t>기프티콘</a:t>
            </a:r>
            <a:endParaRPr lang="en-US" altLang="ko-KR" dirty="0" smtClean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ko-KR" altLang="en-US" dirty="0" smtClean="0"/>
              <a:t>이 슬라이드 안 쓸 수도 있음</a:t>
            </a:r>
            <a:endParaRPr lang="en-US" altLang="ko-KR" dirty="0" smtClean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dirty="0"/>
          </a:p>
        </p:txBody>
      </p:sp>
      <p:sp>
        <p:nvSpPr>
          <p:cNvPr id="71" name="Google Shape;71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23723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dirty="0"/>
          </a:p>
        </p:txBody>
      </p:sp>
      <p:sp>
        <p:nvSpPr>
          <p:cNvPr id="71" name="Google Shape;71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18256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dirty="0"/>
          </a:p>
        </p:txBody>
      </p:sp>
      <p:sp>
        <p:nvSpPr>
          <p:cNvPr id="71" name="Google Shape;71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311923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ko-KR" altLang="en-US" dirty="0" err="1" smtClean="0"/>
              <a:t>이상치를</a:t>
            </a:r>
            <a:r>
              <a:rPr lang="ko-KR" altLang="en-US" dirty="0" smtClean="0"/>
              <a:t> 제거하고 데이터의 특성을 파악하게 함으로써 올바른 데이터 해석을 돕고 분석가</a:t>
            </a:r>
            <a:r>
              <a:rPr lang="en-US" altLang="ko-KR" baseline="0" dirty="0" smtClean="0"/>
              <a:t> / </a:t>
            </a:r>
            <a:r>
              <a:rPr lang="ko-KR" altLang="en-US" baseline="0" dirty="0" smtClean="0"/>
              <a:t>사용자들에게 간편한 </a:t>
            </a:r>
            <a:r>
              <a:rPr lang="ko-KR" altLang="en-US" baseline="0" dirty="0" err="1" smtClean="0"/>
              <a:t>인사이트</a:t>
            </a:r>
            <a:r>
              <a:rPr lang="ko-KR" altLang="en-US" baseline="0" dirty="0" smtClean="0"/>
              <a:t> 도출을 돕는다</a:t>
            </a:r>
            <a:r>
              <a:rPr lang="en-US" altLang="ko-KR" baseline="0" dirty="0" smtClean="0"/>
              <a:t>!</a:t>
            </a:r>
            <a:endParaRPr dirty="0"/>
          </a:p>
        </p:txBody>
      </p:sp>
      <p:sp>
        <p:nvSpPr>
          <p:cNvPr id="71" name="Google Shape;71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73980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먼저 팀원 소개입니다.</a:t>
            </a:r>
            <a:endParaRPr/>
          </a:p>
        </p:txBody>
      </p:sp>
      <p:sp>
        <p:nvSpPr>
          <p:cNvPr id="63" name="Google Shape;63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dirty="0"/>
          </a:p>
        </p:txBody>
      </p:sp>
      <p:sp>
        <p:nvSpPr>
          <p:cNvPr id="71" name="Google Shape;71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>
  <p:cSld name="제목 슬라이드">
    <p:bg>
      <p:bgPr>
        <a:gradFill>
          <a:gsLst>
            <a:gs pos="0">
              <a:srgbClr val="5BBBFE"/>
            </a:gs>
            <a:gs pos="100000">
              <a:srgbClr val="0070C0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6;p22"/>
          <p:cNvGrpSpPr/>
          <p:nvPr/>
        </p:nvGrpSpPr>
        <p:grpSpPr>
          <a:xfrm>
            <a:off x="2627784" y="1915096"/>
            <a:ext cx="4004175" cy="1819402"/>
            <a:chOff x="2656057" y="1839563"/>
            <a:chExt cx="4004175" cy="1819402"/>
          </a:xfrm>
        </p:grpSpPr>
        <p:cxnSp>
          <p:nvCxnSpPr>
            <p:cNvPr id="17" name="Google Shape;17;p22"/>
            <p:cNvCxnSpPr/>
            <p:nvPr/>
          </p:nvCxnSpPr>
          <p:spPr>
            <a:xfrm>
              <a:off x="2656057" y="2125453"/>
              <a:ext cx="3572127" cy="0"/>
            </a:xfrm>
            <a:prstGeom prst="straightConnector1">
              <a:avLst/>
            </a:prstGeom>
            <a:noFill/>
            <a:ln w="15875" cap="rnd" cmpd="sng">
              <a:solidFill>
                <a:srgbClr val="F2F2F2">
                  <a:alpha val="93725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8" name="Google Shape;18;p22"/>
            <p:cNvCxnSpPr/>
            <p:nvPr/>
          </p:nvCxnSpPr>
          <p:spPr>
            <a:xfrm>
              <a:off x="3088105" y="3446018"/>
              <a:ext cx="3572127" cy="0"/>
            </a:xfrm>
            <a:prstGeom prst="straightConnector1">
              <a:avLst/>
            </a:prstGeom>
            <a:noFill/>
            <a:ln w="15875" cap="rnd" cmpd="sng">
              <a:solidFill>
                <a:srgbClr val="F2F2F2">
                  <a:alpha val="93725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9" name="Google Shape;19;p22"/>
            <p:cNvCxnSpPr/>
            <p:nvPr/>
          </p:nvCxnSpPr>
          <p:spPr>
            <a:xfrm>
              <a:off x="6256760" y="2675622"/>
              <a:ext cx="0" cy="967468"/>
            </a:xfrm>
            <a:prstGeom prst="straightConnector1">
              <a:avLst/>
            </a:prstGeom>
            <a:noFill/>
            <a:ln w="15875" cap="rnd" cmpd="sng">
              <a:solidFill>
                <a:srgbClr val="F2F2F2">
                  <a:alpha val="93725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0" name="Google Shape;20;p22"/>
            <p:cNvCxnSpPr/>
            <p:nvPr/>
          </p:nvCxnSpPr>
          <p:spPr>
            <a:xfrm>
              <a:off x="3016097" y="1839563"/>
              <a:ext cx="3641" cy="1400956"/>
            </a:xfrm>
            <a:prstGeom prst="straightConnector1">
              <a:avLst/>
            </a:prstGeom>
            <a:noFill/>
            <a:ln w="15875" cap="rnd" cmpd="sng">
              <a:solidFill>
                <a:srgbClr val="F2F2F2">
                  <a:alpha val="93725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1" name="Google Shape;21;p22"/>
            <p:cNvSpPr/>
            <p:nvPr/>
          </p:nvSpPr>
          <p:spPr>
            <a:xfrm>
              <a:off x="3563953" y="3449439"/>
              <a:ext cx="2072640" cy="209526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0" i="0" u="none" strike="noStrike" cap="none">
                <a:solidFill>
                  <a:srgbClr val="008DF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80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제목 슬라이드">
  <p:cSld name="1_제목 슬라이드">
    <p:bg>
      <p:bgPr>
        <a:solidFill>
          <a:schemeClr val="lt1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3"/>
          <p:cNvSpPr/>
          <p:nvPr/>
        </p:nvSpPr>
        <p:spPr>
          <a:xfrm rot="10800000" flipH="1">
            <a:off x="-1612" y="0"/>
            <a:ext cx="4573612" cy="5881836"/>
          </a:xfrm>
          <a:prstGeom prst="rect">
            <a:avLst/>
          </a:prstGeom>
          <a:gradFill>
            <a:gsLst>
              <a:gs pos="0">
                <a:srgbClr val="1099FF"/>
              </a:gs>
              <a:gs pos="100000">
                <a:srgbClr val="0070C0"/>
              </a:gs>
            </a:gsLst>
            <a:lin ang="135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" name="Google Shape;24;p23"/>
          <p:cNvGrpSpPr/>
          <p:nvPr/>
        </p:nvGrpSpPr>
        <p:grpSpPr>
          <a:xfrm>
            <a:off x="398292" y="2216904"/>
            <a:ext cx="3735145" cy="1320052"/>
            <a:chOff x="398198" y="2216904"/>
            <a:chExt cx="3735145" cy="1320052"/>
          </a:xfrm>
        </p:grpSpPr>
        <p:cxnSp>
          <p:nvCxnSpPr>
            <p:cNvPr id="25" name="Google Shape;25;p23"/>
            <p:cNvCxnSpPr/>
            <p:nvPr/>
          </p:nvCxnSpPr>
          <p:spPr>
            <a:xfrm>
              <a:off x="398198" y="2478074"/>
              <a:ext cx="3526393" cy="0"/>
            </a:xfrm>
            <a:prstGeom prst="straightConnector1">
              <a:avLst/>
            </a:prstGeom>
            <a:noFill/>
            <a:ln w="15875" cap="rnd" cmpd="sng">
              <a:solidFill>
                <a:srgbClr val="F2F2F2">
                  <a:alpha val="93725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26" name="Google Shape;26;p23"/>
            <p:cNvGrpSpPr/>
            <p:nvPr/>
          </p:nvGrpSpPr>
          <p:grpSpPr>
            <a:xfrm>
              <a:off x="558965" y="2940918"/>
              <a:ext cx="3574378" cy="596038"/>
              <a:chOff x="658771" y="2940918"/>
              <a:chExt cx="3574378" cy="596038"/>
            </a:xfrm>
          </p:grpSpPr>
          <p:cxnSp>
            <p:nvCxnSpPr>
              <p:cNvPr id="27" name="Google Shape;27;p23"/>
              <p:cNvCxnSpPr/>
              <p:nvPr/>
            </p:nvCxnSpPr>
            <p:spPr>
              <a:xfrm>
                <a:off x="658771" y="3240847"/>
                <a:ext cx="3574378" cy="0"/>
              </a:xfrm>
              <a:prstGeom prst="straightConnector1">
                <a:avLst/>
              </a:prstGeom>
              <a:noFill/>
              <a:ln w="15875" cap="rnd" cmpd="sng">
                <a:solidFill>
                  <a:srgbClr val="F2F2F2">
                    <a:alpha val="93725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8" name="Google Shape;28;p23"/>
              <p:cNvCxnSpPr/>
              <p:nvPr/>
            </p:nvCxnSpPr>
            <p:spPr>
              <a:xfrm>
                <a:off x="4100181" y="2940918"/>
                <a:ext cx="0" cy="596038"/>
              </a:xfrm>
              <a:prstGeom prst="straightConnector1">
                <a:avLst/>
              </a:prstGeom>
              <a:noFill/>
              <a:ln w="15875" cap="rnd" cmpd="sng">
                <a:solidFill>
                  <a:srgbClr val="F2F2F2">
                    <a:alpha val="93725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29" name="Google Shape;29;p23"/>
            <p:cNvCxnSpPr/>
            <p:nvPr/>
          </p:nvCxnSpPr>
          <p:spPr>
            <a:xfrm>
              <a:off x="499781" y="2216904"/>
              <a:ext cx="1682" cy="863100"/>
            </a:xfrm>
            <a:prstGeom prst="straightConnector1">
              <a:avLst/>
            </a:prstGeom>
            <a:noFill/>
            <a:ln w="15875" cap="rnd" cmpd="sng">
              <a:solidFill>
                <a:srgbClr val="F2F2F2">
                  <a:alpha val="93725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80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>
  <p:cSld name="제목 및 내용">
    <p:bg>
      <p:bgPr>
        <a:solidFill>
          <a:schemeClr val="lt1"/>
        </a:soli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4"/>
          <p:cNvSpPr/>
          <p:nvPr/>
        </p:nvSpPr>
        <p:spPr>
          <a:xfrm rot="10800000" flipH="1">
            <a:off x="-1612" y="0"/>
            <a:ext cx="9145612" cy="522846"/>
          </a:xfrm>
          <a:prstGeom prst="rect">
            <a:avLst/>
          </a:prstGeom>
          <a:gradFill>
            <a:gsLst>
              <a:gs pos="0">
                <a:srgbClr val="75C6FF"/>
              </a:gs>
              <a:gs pos="100000">
                <a:srgbClr val="0070C0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" name="Google Shape;32;p24"/>
          <p:cNvGrpSpPr/>
          <p:nvPr/>
        </p:nvGrpSpPr>
        <p:grpSpPr>
          <a:xfrm>
            <a:off x="36513" y="35237"/>
            <a:ext cx="1500982" cy="455302"/>
            <a:chOff x="2628134" y="1664071"/>
            <a:chExt cx="4352249" cy="2097170"/>
          </a:xfrm>
        </p:grpSpPr>
        <p:cxnSp>
          <p:nvCxnSpPr>
            <p:cNvPr id="33" name="Google Shape;33;p24"/>
            <p:cNvCxnSpPr/>
            <p:nvPr/>
          </p:nvCxnSpPr>
          <p:spPr>
            <a:xfrm>
              <a:off x="2628134" y="1787482"/>
              <a:ext cx="3571694" cy="0"/>
            </a:xfrm>
            <a:prstGeom prst="straightConnector1">
              <a:avLst/>
            </a:prstGeom>
            <a:noFill/>
            <a:ln w="12700" cap="rnd" cmpd="sng">
              <a:solidFill>
                <a:srgbClr val="F2F2F2">
                  <a:alpha val="93725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4" name="Google Shape;34;p24"/>
            <p:cNvCxnSpPr/>
            <p:nvPr/>
          </p:nvCxnSpPr>
          <p:spPr>
            <a:xfrm>
              <a:off x="3408689" y="3621510"/>
              <a:ext cx="3571694" cy="0"/>
            </a:xfrm>
            <a:prstGeom prst="straightConnector1">
              <a:avLst/>
            </a:prstGeom>
            <a:noFill/>
            <a:ln w="12700" cap="rnd" cmpd="sng">
              <a:solidFill>
                <a:srgbClr val="F2F2F2">
                  <a:alpha val="93725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5" name="Google Shape;35;p24"/>
            <p:cNvCxnSpPr/>
            <p:nvPr/>
          </p:nvCxnSpPr>
          <p:spPr>
            <a:xfrm>
              <a:off x="6891879" y="2793774"/>
              <a:ext cx="0" cy="967467"/>
            </a:xfrm>
            <a:prstGeom prst="straightConnector1">
              <a:avLst/>
            </a:prstGeom>
            <a:noFill/>
            <a:ln w="12700" cap="rnd" cmpd="sng">
              <a:solidFill>
                <a:srgbClr val="F2F2F2">
                  <a:alpha val="93725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6" name="Google Shape;36;p24"/>
            <p:cNvCxnSpPr/>
            <p:nvPr/>
          </p:nvCxnSpPr>
          <p:spPr>
            <a:xfrm>
              <a:off x="2711683" y="1664071"/>
              <a:ext cx="3639" cy="1400957"/>
            </a:xfrm>
            <a:prstGeom prst="straightConnector1">
              <a:avLst/>
            </a:prstGeom>
            <a:noFill/>
            <a:ln w="12700" cap="rnd" cmpd="sng">
              <a:solidFill>
                <a:srgbClr val="F2F2F2">
                  <a:alpha val="93725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37" name="Google Shape;37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68072" y="78007"/>
            <a:ext cx="361396" cy="3784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0"/>
          </a:schemeClr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1"/>
          <p:cNvSpPr txBox="1">
            <a:spLocks noGrp="1"/>
          </p:cNvSpPr>
          <p:nvPr>
            <p:ph type="title"/>
          </p:nvPr>
        </p:nvSpPr>
        <p:spPr>
          <a:xfrm>
            <a:off x="1793290" y="3643473"/>
            <a:ext cx="6512511" cy="9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Clr>
                <a:srgbClr val="393939"/>
              </a:buClr>
              <a:buSzPts val="5888"/>
              <a:buFont typeface="Georgia"/>
              <a:buChar char="*"/>
              <a:defRPr sz="46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1"/>
          <p:cNvSpPr txBox="1">
            <a:spLocks noGrp="1"/>
          </p:cNvSpPr>
          <p:nvPr>
            <p:ph type="dt" idx="10"/>
          </p:nvPr>
        </p:nvSpPr>
        <p:spPr>
          <a:xfrm>
            <a:off x="6172200" y="5143500"/>
            <a:ext cx="2514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1"/>
          <p:cNvSpPr txBox="1">
            <a:spLocks noGrp="1"/>
          </p:cNvSpPr>
          <p:nvPr>
            <p:ph type="ftr" idx="11"/>
          </p:nvPr>
        </p:nvSpPr>
        <p:spPr>
          <a:xfrm>
            <a:off x="467545" y="5137754"/>
            <a:ext cx="3352801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21"/>
          <p:cNvSpPr txBox="1">
            <a:spLocks noGrp="1"/>
          </p:cNvSpPr>
          <p:nvPr>
            <p:ph type="sldNum" idx="12"/>
          </p:nvPr>
        </p:nvSpPr>
        <p:spPr>
          <a:xfrm>
            <a:off x="3810000" y="5143500"/>
            <a:ext cx="18288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pic>
        <p:nvPicPr>
          <p:cNvPr id="14" name="Google Shape;14;p2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668072" y="78007"/>
            <a:ext cx="361396" cy="378444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BBBFE"/>
            </a:gs>
            <a:gs pos="100000">
              <a:srgbClr val="0070C0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43;p1"/>
          <p:cNvGrpSpPr/>
          <p:nvPr/>
        </p:nvGrpSpPr>
        <p:grpSpPr>
          <a:xfrm>
            <a:off x="2936110" y="2281821"/>
            <a:ext cx="3177516" cy="1066970"/>
            <a:chOff x="3357961" y="2121801"/>
            <a:chExt cx="2924400" cy="1066970"/>
          </a:xfrm>
        </p:grpSpPr>
        <p:sp>
          <p:nvSpPr>
            <p:cNvPr id="44" name="Google Shape;44;p1"/>
            <p:cNvSpPr txBox="1"/>
            <p:nvPr/>
          </p:nvSpPr>
          <p:spPr>
            <a:xfrm>
              <a:off x="3357961" y="2121801"/>
              <a:ext cx="2924400" cy="83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4800" b="0" i="0" u="none" strike="noStrike" cap="none">
                  <a:solidFill>
                    <a:srgbClr val="F2F2F2"/>
                  </a:solidFill>
                  <a:latin typeface="Arial"/>
                  <a:ea typeface="Arial"/>
                  <a:cs typeface="Arial"/>
                  <a:sym typeface="Arial"/>
                </a:rPr>
                <a:t>DaViz</a:t>
              </a:r>
              <a:endParaRPr sz="4800" b="0" i="0" u="none" strike="noStrike" cap="non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1"/>
            <p:cNvSpPr txBox="1"/>
            <p:nvPr/>
          </p:nvSpPr>
          <p:spPr>
            <a:xfrm>
              <a:off x="3397821" y="2850071"/>
              <a:ext cx="19092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600" b="0" i="0" u="none" strike="noStrike" cap="none">
                  <a:solidFill>
                    <a:srgbClr val="F2F2F2"/>
                  </a:solidFill>
                  <a:latin typeface="Arial"/>
                  <a:ea typeface="Arial"/>
                  <a:cs typeface="Arial"/>
                  <a:sym typeface="Arial"/>
                </a:rPr>
                <a:t>Data + Visualization</a:t>
              </a:r>
              <a:endParaRPr sz="1600" b="0" i="0" u="none" strike="noStrike" cap="non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" name="Google Shape;46;p1"/>
          <p:cNvSpPr/>
          <p:nvPr/>
        </p:nvSpPr>
        <p:spPr>
          <a:xfrm>
            <a:off x="3527884" y="3487168"/>
            <a:ext cx="208823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 err="1">
                <a:solidFill>
                  <a:srgbClr val="008DF2"/>
                </a:solidFill>
                <a:latin typeface="+mn-ea"/>
                <a:ea typeface="+mn-ea"/>
              </a:rPr>
              <a:t>신한은행</a:t>
            </a:r>
            <a:r>
              <a:rPr lang="ko-KR" sz="1200" dirty="0">
                <a:solidFill>
                  <a:srgbClr val="008DF2"/>
                </a:solidFill>
                <a:latin typeface="+mn-ea"/>
                <a:ea typeface="+mn-ea"/>
              </a:rPr>
              <a:t> 기업연계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47" name="Google Shape;47;p1"/>
          <p:cNvSpPr txBox="1"/>
          <p:nvPr/>
        </p:nvSpPr>
        <p:spPr>
          <a:xfrm>
            <a:off x="4864167" y="3969164"/>
            <a:ext cx="17094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 i="0" u="none" strike="noStrike" cap="none" dirty="0">
                <a:solidFill>
                  <a:srgbClr val="F2F2F2"/>
                </a:solidFill>
                <a:latin typeface="+mn-ea"/>
                <a:ea typeface="+mn-ea"/>
                <a:sym typeface="Arial"/>
              </a:rPr>
              <a:t>발표자 </a:t>
            </a:r>
            <a:r>
              <a:rPr lang="ko-KR" sz="1600" b="1" dirty="0">
                <a:solidFill>
                  <a:srgbClr val="F2F2F2"/>
                </a:solidFill>
                <a:latin typeface="+mn-ea"/>
                <a:ea typeface="+mn-ea"/>
              </a:rPr>
              <a:t>이규정</a:t>
            </a:r>
            <a:r>
              <a:rPr lang="ko-KR" sz="1600" b="1" i="0" u="none" strike="noStrike" cap="none" dirty="0">
                <a:solidFill>
                  <a:srgbClr val="F2F2F2"/>
                </a:solidFill>
                <a:latin typeface="+mn-ea"/>
                <a:ea typeface="+mn-ea"/>
                <a:sym typeface="Arial"/>
              </a:rPr>
              <a:t> 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6" name="AutoShape 12" descr="Tropical blue pie chart icon - Free tropical blue chart icon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20" descr="Tropical blue pie chart icon - Free tropical blue chart icon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3867" y="2922561"/>
            <a:ext cx="2637366" cy="26373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"/>
          <p:cNvSpPr txBox="1"/>
          <p:nvPr/>
        </p:nvSpPr>
        <p:spPr>
          <a:xfrm>
            <a:off x="558800" y="2595890"/>
            <a:ext cx="331675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 b="1" i="0" u="none" strike="noStrike" cap="non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프로젝트 개요</a:t>
            </a:r>
            <a:endParaRPr sz="2800" b="0" i="0" u="none" strike="noStrike" cap="non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" name="Google Shape;55;p2" descr="C:\Users\user\Desktop\imgres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52804" y="1227339"/>
            <a:ext cx="166230" cy="254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56;p2" descr="C:\Users\user\Desktop\imgres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52804" y="1955416"/>
            <a:ext cx="166230" cy="254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57;p2" descr="C:\Users\user\Desktop\imgres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52804" y="2653860"/>
            <a:ext cx="166230" cy="254146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59;p2"/>
          <p:cNvSpPr/>
          <p:nvPr/>
        </p:nvSpPr>
        <p:spPr>
          <a:xfrm>
            <a:off x="5419034" y="855809"/>
            <a:ext cx="3383096" cy="3785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solidFill>
                  <a:srgbClr val="0F96FA"/>
                </a:solidFill>
              </a:rPr>
              <a:t>intro</a:t>
            </a:r>
            <a:endParaRPr sz="2400" b="0" i="0" u="none" strike="noStrike" cap="none" dirty="0">
              <a:solidFill>
                <a:srgbClr val="0F96FA"/>
              </a:solidFill>
              <a:sym typeface="Arial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0" i="0" u="none" strike="noStrike" cap="none" dirty="0" smtClean="0">
                <a:solidFill>
                  <a:srgbClr val="0F96FA"/>
                </a:solidFill>
                <a:latin typeface="Arial"/>
                <a:ea typeface="Arial"/>
                <a:cs typeface="Arial"/>
                <a:sym typeface="Arial"/>
              </a:rPr>
              <a:t>팀원 소개</a:t>
            </a:r>
            <a:endParaRPr lang="en-US" altLang="ko-KR" sz="2400" b="0" i="0" u="none" strike="noStrike" cap="none" dirty="0" smtClean="0">
              <a:solidFill>
                <a:srgbClr val="0F96FA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0" i="0" u="none" strike="noStrike" cap="none" dirty="0" smtClean="0">
                <a:solidFill>
                  <a:srgbClr val="0F96FA"/>
                </a:solidFill>
                <a:latin typeface="Arial"/>
                <a:ea typeface="Arial"/>
                <a:cs typeface="Arial"/>
                <a:sym typeface="Arial"/>
              </a:rPr>
              <a:t>프로젝트 </a:t>
            </a:r>
            <a:r>
              <a:rPr lang="ko-KR" altLang="en-US" sz="2400" b="0" i="0" u="none" strike="noStrike" cap="none" dirty="0" smtClean="0">
                <a:solidFill>
                  <a:srgbClr val="0F96FA"/>
                </a:solidFill>
                <a:latin typeface="Arial"/>
                <a:ea typeface="Arial"/>
                <a:cs typeface="Arial"/>
                <a:sym typeface="Arial"/>
              </a:rPr>
              <a:t>개요</a:t>
            </a:r>
            <a:endParaRPr lang="en-US" altLang="ko-KR" sz="2400" b="0" i="0" u="none" strike="noStrike" cap="none" dirty="0" smtClean="0">
              <a:solidFill>
                <a:srgbClr val="0F96FA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0" i="0" u="none" strike="noStrike" cap="none" dirty="0" smtClea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핵심 기능 및 기술</a:t>
            </a:r>
            <a:endParaRPr sz="2400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dirty="0" smtClean="0">
                <a:solidFill>
                  <a:srgbClr val="7F7F7F"/>
                </a:solidFill>
              </a:rPr>
              <a:t>라이브 시연 </a:t>
            </a:r>
            <a:r>
              <a:rPr lang="en-US" altLang="ko-KR" sz="2400" dirty="0" smtClean="0">
                <a:solidFill>
                  <a:srgbClr val="7F7F7F"/>
                </a:solidFill>
              </a:rPr>
              <a:t>(5</a:t>
            </a:r>
            <a:r>
              <a:rPr lang="ko-KR" altLang="en-US" sz="2400" dirty="0" smtClean="0">
                <a:solidFill>
                  <a:srgbClr val="7F7F7F"/>
                </a:solidFill>
              </a:rPr>
              <a:t>분</a:t>
            </a:r>
            <a:r>
              <a:rPr lang="en-US" altLang="ko-KR" sz="2400" dirty="0" smtClean="0">
                <a:solidFill>
                  <a:srgbClr val="7F7F7F"/>
                </a:solidFill>
              </a:rPr>
              <a:t>)</a:t>
            </a:r>
            <a:endParaRPr sz="2400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53;p2"/>
          <p:cNvSpPr txBox="1"/>
          <p:nvPr/>
        </p:nvSpPr>
        <p:spPr>
          <a:xfrm>
            <a:off x="498023" y="2171581"/>
            <a:ext cx="2232249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 smtClean="0">
                <a:solidFill>
                  <a:srgbClr val="F2F2F2"/>
                </a:solidFill>
              </a:rPr>
              <a:t>Why</a:t>
            </a:r>
            <a:endParaRPr sz="1200" b="0" i="0" u="none" strike="noStrike" cap="none" dirty="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6"/>
          <p:cNvSpPr txBox="1"/>
          <p:nvPr/>
        </p:nvSpPr>
        <p:spPr>
          <a:xfrm>
            <a:off x="2286000" y="2672834"/>
            <a:ext cx="4572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ko-K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6"/>
          <p:cNvSpPr txBox="1"/>
          <p:nvPr/>
        </p:nvSpPr>
        <p:spPr>
          <a:xfrm>
            <a:off x="414616" y="879032"/>
            <a:ext cx="45720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lang="ko-KR" sz="2500" b="1" i="0" u="none" strike="noStrike" cap="none" dirty="0" err="1">
                <a:solidFill>
                  <a:schemeClr val="dk1"/>
                </a:solidFill>
                <a:highlight>
                  <a:srgbClr val="75C6FF"/>
                </a:highlight>
                <a:latin typeface="Arial"/>
                <a:ea typeface="Arial"/>
                <a:cs typeface="Arial"/>
                <a:sym typeface="Arial"/>
              </a:rPr>
              <a:t>신한은행의</a:t>
            </a:r>
            <a:r>
              <a:rPr lang="ko-KR" sz="2500" b="1" i="0" u="none" strike="noStrike" cap="none" dirty="0">
                <a:solidFill>
                  <a:schemeClr val="dk1"/>
                </a:solidFill>
                <a:highlight>
                  <a:srgbClr val="75C6FF"/>
                </a:highlight>
                <a:latin typeface="Arial"/>
                <a:ea typeface="Arial"/>
                <a:cs typeface="Arial"/>
                <a:sym typeface="Arial"/>
              </a:rPr>
              <a:t> 고민은 무엇일까? </a:t>
            </a:r>
            <a:endParaRPr sz="2500" b="1" i="0" u="none" strike="noStrike" cap="none" dirty="0">
              <a:solidFill>
                <a:schemeClr val="dk1"/>
              </a:solidFill>
              <a:highlight>
                <a:srgbClr val="75C6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6"/>
          <p:cNvSpPr/>
          <p:nvPr/>
        </p:nvSpPr>
        <p:spPr>
          <a:xfrm>
            <a:off x="95249" y="142359"/>
            <a:ext cx="1488018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0" rIns="36000" bIns="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b="1" i="0" u="none" strike="noStrike" cap="none" dirty="0" smtClean="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프로젝트 개요</a:t>
            </a:r>
            <a:endParaRPr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62356" y="1681658"/>
            <a:ext cx="23086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외부 </a:t>
            </a:r>
            <a:r>
              <a:rPr lang="ko-KR" altLang="en-US" b="1" dirty="0" err="1" smtClean="0"/>
              <a:t>데이터셋</a:t>
            </a:r>
            <a:r>
              <a:rPr lang="ko-KR" altLang="en-US" b="1" dirty="0" smtClean="0"/>
              <a:t> 활용의 증가</a:t>
            </a:r>
            <a:endParaRPr lang="ko-KR" alt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147007" y="2187032"/>
            <a:ext cx="24881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데이터 분석 작업의 번거로움</a:t>
            </a:r>
            <a:endParaRPr lang="ko-KR" alt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962356" y="3679734"/>
            <a:ext cx="23086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일률적이지 않은 분석 기법</a:t>
            </a:r>
            <a:endParaRPr lang="ko-KR" alt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5147007" y="4266536"/>
            <a:ext cx="15905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낮은 </a:t>
            </a:r>
            <a:r>
              <a:rPr lang="ko-KR" altLang="en-US" b="1" dirty="0" err="1" smtClean="0"/>
              <a:t>가독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가시성</a:t>
            </a:r>
            <a:endParaRPr lang="ko-KR" altLang="en-US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4473" y="4656667"/>
            <a:ext cx="815567" cy="81556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7056" y="2525571"/>
            <a:ext cx="1154163" cy="115416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572" y="4124321"/>
            <a:ext cx="1347913" cy="134791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157" y="2036800"/>
            <a:ext cx="1065432" cy="10654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6"/>
          <p:cNvSpPr txBox="1"/>
          <p:nvPr/>
        </p:nvSpPr>
        <p:spPr>
          <a:xfrm>
            <a:off x="414616" y="879032"/>
            <a:ext cx="45720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lang="ko-KR" altLang="en-US" sz="2500" b="1" i="0" u="none" strike="noStrike" cap="none" dirty="0" smtClean="0">
                <a:solidFill>
                  <a:schemeClr val="dk1"/>
                </a:solidFill>
                <a:highlight>
                  <a:srgbClr val="75C6FF"/>
                </a:highlight>
                <a:latin typeface="Arial"/>
                <a:ea typeface="Arial"/>
                <a:cs typeface="Arial"/>
                <a:sym typeface="Arial"/>
              </a:rPr>
              <a:t>그래서 우리가 준비한 것은</a:t>
            </a:r>
            <a:r>
              <a:rPr lang="en-US" altLang="ko-KR" sz="2500" b="1" i="0" u="none" strike="noStrike" cap="none" dirty="0" smtClean="0">
                <a:solidFill>
                  <a:schemeClr val="dk1"/>
                </a:solidFill>
                <a:highlight>
                  <a:srgbClr val="75C6FF"/>
                </a:highlight>
                <a:latin typeface="Arial"/>
                <a:ea typeface="Arial"/>
                <a:cs typeface="Arial"/>
                <a:sym typeface="Arial"/>
              </a:rPr>
              <a:t>?</a:t>
            </a:r>
            <a:endParaRPr sz="2500" b="1" i="0" u="none" strike="noStrike" cap="none" dirty="0">
              <a:solidFill>
                <a:schemeClr val="dk1"/>
              </a:solidFill>
              <a:highlight>
                <a:srgbClr val="75C6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6"/>
          <p:cNvSpPr/>
          <p:nvPr/>
        </p:nvSpPr>
        <p:spPr>
          <a:xfrm>
            <a:off x="95249" y="142359"/>
            <a:ext cx="1488018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0" rIns="36000" bIns="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b="1" i="0" u="none" strike="noStrike" cap="none" dirty="0" smtClean="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프로젝트 개요</a:t>
            </a:r>
            <a:endParaRPr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127125" y="2108201"/>
            <a:ext cx="1871133" cy="1202267"/>
          </a:xfrm>
          <a:prstGeom prst="rect">
            <a:avLst/>
          </a:prstGeom>
          <a:noFill/>
          <a:ln>
            <a:solidFill>
              <a:srgbClr val="268C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658129" y="2116685"/>
            <a:ext cx="1871133" cy="1202267"/>
          </a:xfrm>
          <a:prstGeom prst="rect">
            <a:avLst/>
          </a:prstGeom>
          <a:noFill/>
          <a:ln>
            <a:solidFill>
              <a:srgbClr val="268C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189134" y="2108200"/>
            <a:ext cx="1871133" cy="1202267"/>
          </a:xfrm>
          <a:prstGeom prst="rect">
            <a:avLst/>
          </a:prstGeom>
          <a:noFill/>
          <a:ln>
            <a:solidFill>
              <a:srgbClr val="268C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805" y="2334447"/>
            <a:ext cx="749772" cy="74977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513" y="2410984"/>
            <a:ext cx="671220" cy="67122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3850" y="2410984"/>
            <a:ext cx="671220" cy="67122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1098" y="2334447"/>
            <a:ext cx="772483" cy="772483"/>
          </a:xfrm>
          <a:prstGeom prst="rect">
            <a:avLst/>
          </a:prstGeom>
        </p:spPr>
      </p:pic>
      <p:sp>
        <p:nvSpPr>
          <p:cNvPr id="19" name="오른쪽 화살표 18"/>
          <p:cNvSpPr/>
          <p:nvPr/>
        </p:nvSpPr>
        <p:spPr>
          <a:xfrm>
            <a:off x="3191933" y="2607734"/>
            <a:ext cx="313267" cy="203200"/>
          </a:xfrm>
          <a:prstGeom prst="rightArrow">
            <a:avLst/>
          </a:prstGeom>
          <a:noFill/>
          <a:ln>
            <a:solidFill>
              <a:srgbClr val="268C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오른쪽 화살표 22"/>
          <p:cNvSpPr/>
          <p:nvPr/>
        </p:nvSpPr>
        <p:spPr>
          <a:xfrm>
            <a:off x="5721641" y="2644994"/>
            <a:ext cx="313267" cy="203200"/>
          </a:xfrm>
          <a:prstGeom prst="rightArrow">
            <a:avLst/>
          </a:prstGeom>
          <a:noFill/>
          <a:ln>
            <a:solidFill>
              <a:srgbClr val="268C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453389" y="3557934"/>
            <a:ext cx="12186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dataset </a:t>
            </a:r>
            <a:r>
              <a:rPr lang="ko-KR" altLang="en-US" b="1" dirty="0" smtClean="0"/>
              <a:t>입력</a:t>
            </a:r>
            <a:endParaRPr lang="en-US" altLang="ko-KR" b="1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4083826" y="3557934"/>
            <a:ext cx="9670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자동 분석</a:t>
            </a:r>
            <a:endParaRPr lang="en-US" altLang="ko-KR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6278894" y="3557934"/>
            <a:ext cx="19134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분석 결과 시각화</a:t>
            </a:r>
            <a:endParaRPr lang="ko-KR" altLang="en-US" b="1" dirty="0"/>
          </a:p>
        </p:txBody>
      </p:sp>
      <p:sp>
        <p:nvSpPr>
          <p:cNvPr id="29" name="Google Shape;100;p6"/>
          <p:cNvSpPr txBox="1"/>
          <p:nvPr/>
        </p:nvSpPr>
        <p:spPr>
          <a:xfrm>
            <a:off x="1127125" y="4266232"/>
            <a:ext cx="1934633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lang="ko-KR" altLang="en-US" sz="1800" b="1" dirty="0" smtClean="0">
                <a:solidFill>
                  <a:schemeClr val="dk1"/>
                </a:solidFill>
                <a:highlight>
                  <a:srgbClr val="75C6FF"/>
                </a:highlight>
              </a:rPr>
              <a:t>업무 효율성 증대</a:t>
            </a:r>
            <a:endParaRPr sz="1800" b="1" i="0" u="none" strike="noStrike" cap="none" dirty="0">
              <a:solidFill>
                <a:schemeClr val="dk1"/>
              </a:solidFill>
              <a:highlight>
                <a:srgbClr val="75C6FF"/>
              </a:highlight>
              <a:sym typeface="Arial"/>
            </a:endParaRPr>
          </a:p>
        </p:txBody>
      </p:sp>
      <p:sp>
        <p:nvSpPr>
          <p:cNvPr id="30" name="Google Shape;100;p6"/>
          <p:cNvSpPr txBox="1"/>
          <p:nvPr/>
        </p:nvSpPr>
        <p:spPr>
          <a:xfrm>
            <a:off x="6381513" y="4266231"/>
            <a:ext cx="1934633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lang="ko-KR" altLang="en-US" sz="1800" b="1" dirty="0" smtClean="0">
                <a:solidFill>
                  <a:schemeClr val="dk1"/>
                </a:solidFill>
                <a:highlight>
                  <a:srgbClr val="75C6FF"/>
                </a:highlight>
              </a:rPr>
              <a:t>가시성 개선</a:t>
            </a:r>
            <a:endParaRPr sz="1800" b="1" i="0" u="none" strike="noStrike" cap="none" dirty="0">
              <a:solidFill>
                <a:schemeClr val="dk1"/>
              </a:solidFill>
              <a:highlight>
                <a:srgbClr val="75C6FF"/>
              </a:highlight>
              <a:sym typeface="Arial"/>
            </a:endParaRPr>
          </a:p>
        </p:txBody>
      </p:sp>
      <p:sp>
        <p:nvSpPr>
          <p:cNvPr id="31" name="Google Shape;100;p6"/>
          <p:cNvSpPr txBox="1"/>
          <p:nvPr/>
        </p:nvSpPr>
        <p:spPr>
          <a:xfrm>
            <a:off x="3822991" y="4266231"/>
            <a:ext cx="2211917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lang="ko-KR" altLang="en-US" sz="1800" b="1" dirty="0" smtClean="0">
                <a:solidFill>
                  <a:schemeClr val="dk1"/>
                </a:solidFill>
                <a:highlight>
                  <a:srgbClr val="75C6FF"/>
                </a:highlight>
              </a:rPr>
              <a:t>분석의 일관성</a:t>
            </a:r>
            <a:endParaRPr sz="1800" b="1" i="0" u="none" strike="noStrike" cap="none" dirty="0">
              <a:solidFill>
                <a:schemeClr val="dk1"/>
              </a:solidFill>
              <a:highlight>
                <a:srgbClr val="75C6FF"/>
              </a:highlight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41187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"/>
          <p:cNvSpPr txBox="1"/>
          <p:nvPr/>
        </p:nvSpPr>
        <p:spPr>
          <a:xfrm>
            <a:off x="558800" y="2595890"/>
            <a:ext cx="331675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800" b="1" dirty="0" smtClean="0">
                <a:solidFill>
                  <a:srgbClr val="F2F2F2"/>
                </a:solidFill>
              </a:rPr>
              <a:t>핵심 기능 및 기술</a:t>
            </a:r>
            <a:endParaRPr sz="2800" b="0" i="0" u="none" strike="noStrike" cap="none" dirty="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" name="Google Shape;55;p2" descr="C:\Users\user\Desktop\imgres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52804" y="1227339"/>
            <a:ext cx="166230" cy="254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56;p2" descr="C:\Users\user\Desktop\imgres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52804" y="1955416"/>
            <a:ext cx="166230" cy="254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57;p2" descr="C:\Users\user\Desktop\imgres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52804" y="2653860"/>
            <a:ext cx="166230" cy="254146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59;p2"/>
          <p:cNvSpPr/>
          <p:nvPr/>
        </p:nvSpPr>
        <p:spPr>
          <a:xfrm>
            <a:off x="5419034" y="855809"/>
            <a:ext cx="3383096" cy="3785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solidFill>
                  <a:srgbClr val="0F96FA"/>
                </a:solidFill>
              </a:rPr>
              <a:t>intro</a:t>
            </a:r>
            <a:endParaRPr sz="2400" b="0" i="0" u="none" strike="noStrike" cap="none" dirty="0">
              <a:solidFill>
                <a:srgbClr val="0F96FA"/>
              </a:solidFill>
              <a:sym typeface="Arial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0" i="0" u="none" strike="noStrike" cap="none" dirty="0" smtClean="0">
                <a:solidFill>
                  <a:srgbClr val="0F96FA"/>
                </a:solidFill>
                <a:latin typeface="Arial"/>
                <a:ea typeface="Arial"/>
                <a:cs typeface="Arial"/>
                <a:sym typeface="Arial"/>
              </a:rPr>
              <a:t>팀원 소개</a:t>
            </a:r>
            <a:endParaRPr lang="en-US" altLang="ko-KR" sz="2400" b="0" i="0" u="none" strike="noStrike" cap="none" dirty="0" smtClean="0">
              <a:solidFill>
                <a:srgbClr val="0F96FA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0" i="0" u="none" strike="noStrike" cap="none" dirty="0" smtClean="0">
                <a:solidFill>
                  <a:srgbClr val="0F96FA"/>
                </a:solidFill>
                <a:latin typeface="Arial"/>
                <a:ea typeface="Arial"/>
                <a:cs typeface="Arial"/>
                <a:sym typeface="Arial"/>
              </a:rPr>
              <a:t>프로젝트 </a:t>
            </a:r>
            <a:r>
              <a:rPr lang="ko-KR" altLang="en-US" sz="2400" b="0" i="0" u="none" strike="noStrike" cap="none" dirty="0" smtClean="0">
                <a:solidFill>
                  <a:srgbClr val="0F96FA"/>
                </a:solidFill>
                <a:latin typeface="Arial"/>
                <a:ea typeface="Arial"/>
                <a:cs typeface="Arial"/>
                <a:sym typeface="Arial"/>
              </a:rPr>
              <a:t>개요</a:t>
            </a:r>
            <a:endParaRPr lang="en-US" altLang="ko-KR" sz="2400" b="0" i="0" u="none" strike="noStrike" cap="none" dirty="0" smtClean="0">
              <a:solidFill>
                <a:srgbClr val="0F96FA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0" i="0" u="none" strike="noStrike" cap="none" dirty="0" smtClean="0">
                <a:solidFill>
                  <a:srgbClr val="0F96FA"/>
                </a:solidFill>
                <a:latin typeface="Arial"/>
                <a:ea typeface="Arial"/>
                <a:cs typeface="Arial"/>
                <a:sym typeface="Arial"/>
              </a:rPr>
              <a:t>핵심 기능 및 기술</a:t>
            </a:r>
            <a:endParaRPr sz="2400" b="0" i="0" u="none" strike="noStrike" cap="none" dirty="0">
              <a:solidFill>
                <a:srgbClr val="0F96FA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dirty="0" smtClean="0">
                <a:solidFill>
                  <a:srgbClr val="7F7F7F"/>
                </a:solidFill>
              </a:rPr>
              <a:t>라이브 시연 </a:t>
            </a:r>
            <a:r>
              <a:rPr lang="en-US" altLang="ko-KR" sz="2400" dirty="0" smtClean="0">
                <a:solidFill>
                  <a:srgbClr val="7F7F7F"/>
                </a:solidFill>
              </a:rPr>
              <a:t>(5</a:t>
            </a:r>
            <a:r>
              <a:rPr lang="ko-KR" altLang="en-US" sz="2400" dirty="0" smtClean="0">
                <a:solidFill>
                  <a:srgbClr val="7F7F7F"/>
                </a:solidFill>
              </a:rPr>
              <a:t>분</a:t>
            </a:r>
            <a:r>
              <a:rPr lang="en-US" altLang="ko-KR" sz="2400" dirty="0" smtClean="0">
                <a:solidFill>
                  <a:srgbClr val="7F7F7F"/>
                </a:solidFill>
              </a:rPr>
              <a:t>)</a:t>
            </a:r>
            <a:endParaRPr sz="2400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53;p2"/>
          <p:cNvSpPr txBox="1"/>
          <p:nvPr/>
        </p:nvSpPr>
        <p:spPr>
          <a:xfrm>
            <a:off x="498023" y="2171581"/>
            <a:ext cx="2232249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b="1" i="0" u="none" strike="noStrike" cap="none" dirty="0" smtClean="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How</a:t>
            </a:r>
            <a:endParaRPr sz="1200" b="0" i="0" u="none" strike="noStrike" cap="none" dirty="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Google Shape;57;p2" descr="C:\Users\user\Desktop\imgres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52804" y="3393494"/>
            <a:ext cx="166230" cy="2541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5469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아마존 AWS S3란? AWS S3 Glacier 에서 파일 꺼내는 방법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636" y="1733328"/>
            <a:ext cx="3241321" cy="2430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0" name="Google Shape;130;p9"/>
          <p:cNvSpPr/>
          <p:nvPr/>
        </p:nvSpPr>
        <p:spPr>
          <a:xfrm>
            <a:off x="95250" y="142359"/>
            <a:ext cx="136525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0" rIns="36000" bIns="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 i="0" u="none" strike="noStrike" cap="non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주요 기능</a:t>
            </a:r>
            <a:endParaRPr sz="1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2" name="Google Shape;132;p9"/>
          <p:cNvGrpSpPr/>
          <p:nvPr/>
        </p:nvGrpSpPr>
        <p:grpSpPr>
          <a:xfrm>
            <a:off x="187274" y="2055885"/>
            <a:ext cx="4320524" cy="588533"/>
            <a:chOff x="1685874" y="3094625"/>
            <a:chExt cx="4320524" cy="588533"/>
          </a:xfrm>
        </p:grpSpPr>
        <p:sp>
          <p:nvSpPr>
            <p:cNvPr id="133" name="Google Shape;133;p9"/>
            <p:cNvSpPr/>
            <p:nvPr/>
          </p:nvSpPr>
          <p:spPr>
            <a:xfrm>
              <a:off x="2158209" y="3094625"/>
              <a:ext cx="3848189" cy="588533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 b="0" i="0" u="none" strike="noStrike" cap="none" dirty="0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데이터 특성 파악</a:t>
              </a:r>
              <a:endParaRPr dirty="0"/>
            </a:p>
          </p:txBody>
        </p:sp>
        <p:pic>
          <p:nvPicPr>
            <p:cNvPr id="134" name="Google Shape;134;p9" descr="C:\Users\user\Desktop\imgres.jpg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685874" y="3233104"/>
              <a:ext cx="468055" cy="31157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5" name="Google Shape;135;p9"/>
          <p:cNvGrpSpPr/>
          <p:nvPr/>
        </p:nvGrpSpPr>
        <p:grpSpPr>
          <a:xfrm>
            <a:off x="182996" y="3238944"/>
            <a:ext cx="3888470" cy="588533"/>
            <a:chOff x="1681596" y="3193066"/>
            <a:chExt cx="3888470" cy="588533"/>
          </a:xfrm>
        </p:grpSpPr>
        <p:sp>
          <p:nvSpPr>
            <p:cNvPr id="136" name="Google Shape;136;p9"/>
            <p:cNvSpPr/>
            <p:nvPr/>
          </p:nvSpPr>
          <p:spPr>
            <a:xfrm>
              <a:off x="2153929" y="3193066"/>
              <a:ext cx="3416137" cy="588533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 dirty="0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아웃 </a:t>
              </a:r>
              <a:r>
                <a:rPr lang="ko-KR" sz="1800" dirty="0" err="1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라이어</a:t>
              </a:r>
              <a:r>
                <a:rPr lang="ko-KR" sz="1800" dirty="0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 분석</a:t>
              </a:r>
              <a:endParaRPr dirty="0"/>
            </a:p>
          </p:txBody>
        </p:sp>
        <p:pic>
          <p:nvPicPr>
            <p:cNvPr id="137" name="Google Shape;137;p9" descr="C:\Users\user\Desktop\imgres.jpg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681596" y="3335709"/>
              <a:ext cx="468053" cy="31157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8" name="Google Shape;138;p9"/>
          <p:cNvGrpSpPr/>
          <p:nvPr/>
        </p:nvGrpSpPr>
        <p:grpSpPr>
          <a:xfrm>
            <a:off x="182996" y="4557291"/>
            <a:ext cx="3613863" cy="588533"/>
            <a:chOff x="1671305" y="5317029"/>
            <a:chExt cx="3613863" cy="588533"/>
          </a:xfrm>
        </p:grpSpPr>
        <p:sp>
          <p:nvSpPr>
            <p:cNvPr id="139" name="Google Shape;139;p9"/>
            <p:cNvSpPr/>
            <p:nvPr/>
          </p:nvSpPr>
          <p:spPr>
            <a:xfrm>
              <a:off x="2125929" y="5317029"/>
              <a:ext cx="3159239" cy="588533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 dirty="0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분석 결과 시각화</a:t>
              </a:r>
              <a:endParaRPr dirty="0"/>
            </a:p>
          </p:txBody>
        </p:sp>
        <p:pic>
          <p:nvPicPr>
            <p:cNvPr id="140" name="Google Shape;140;p9" descr="C:\Users\user\Desktop\imgres.jpg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671305" y="5415078"/>
              <a:ext cx="468053" cy="31157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5" name="Google Shape;133;p9"/>
          <p:cNvSpPr/>
          <p:nvPr/>
        </p:nvSpPr>
        <p:spPr>
          <a:xfrm>
            <a:off x="640758" y="875405"/>
            <a:ext cx="3848189" cy="588533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 smtClean="0">
                <a:solidFill>
                  <a:srgbClr val="595959"/>
                </a:solidFill>
              </a:rPr>
              <a:t>데이터 업로드 </a:t>
            </a:r>
            <a:r>
              <a:rPr lang="en-US" altLang="ko-KR" sz="1800" dirty="0" smtClean="0">
                <a:solidFill>
                  <a:srgbClr val="595959"/>
                </a:solidFill>
              </a:rPr>
              <a:t>&amp; </a:t>
            </a:r>
            <a:r>
              <a:rPr lang="ko-KR" altLang="en-US" sz="1800" dirty="0" smtClean="0">
                <a:solidFill>
                  <a:srgbClr val="595959"/>
                </a:solidFill>
              </a:rPr>
              <a:t>다운로드</a:t>
            </a:r>
            <a:endParaRPr dirty="0"/>
          </a:p>
        </p:txBody>
      </p:sp>
      <p:pic>
        <p:nvPicPr>
          <p:cNvPr id="26" name="Google Shape;134;p9" descr="C:\Users\user\Desktop\imgres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8423" y="1013884"/>
            <a:ext cx="468055" cy="311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6" name="Picture 6" descr="pandas (software) - Wikipedi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1462" y="1733328"/>
            <a:ext cx="3431686" cy="1386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073162" y="3176487"/>
            <a:ext cx="174966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기본 통계치</a:t>
            </a:r>
            <a:endParaRPr lang="en-US" altLang="ko-KR" b="1" dirty="0" smtClean="0"/>
          </a:p>
          <a:p>
            <a:endParaRPr lang="en-US" altLang="ko-KR" b="1" dirty="0"/>
          </a:p>
          <a:p>
            <a:r>
              <a:rPr lang="en-US" altLang="ko-KR" b="1" dirty="0" err="1" smtClean="0"/>
              <a:t>OutLier</a:t>
            </a:r>
            <a:endParaRPr lang="en-US" altLang="ko-KR" b="1" dirty="0" smtClean="0"/>
          </a:p>
          <a:p>
            <a:endParaRPr lang="en-US" altLang="ko-KR" b="1" dirty="0"/>
          </a:p>
          <a:p>
            <a:r>
              <a:rPr lang="en-US" altLang="ko-KR" b="1" dirty="0" smtClean="0"/>
              <a:t>Null </a:t>
            </a:r>
          </a:p>
          <a:p>
            <a:endParaRPr lang="en-US" altLang="ko-KR" b="1" dirty="0"/>
          </a:p>
          <a:p>
            <a:r>
              <a:rPr lang="en-US" altLang="ko-KR" b="1" dirty="0" smtClean="0"/>
              <a:t>…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071696" y="2644418"/>
            <a:ext cx="174966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Z – test</a:t>
            </a:r>
          </a:p>
          <a:p>
            <a:endParaRPr lang="en-US" altLang="ko-KR" sz="2000" b="1" dirty="0" smtClean="0"/>
          </a:p>
          <a:p>
            <a:r>
              <a:rPr lang="en-US" altLang="ko-KR" sz="2000" b="1" dirty="0" smtClean="0"/>
              <a:t>IQR</a:t>
            </a:r>
          </a:p>
          <a:p>
            <a:endParaRPr lang="en-US" altLang="ko-KR" sz="2000" b="1" dirty="0" smtClean="0"/>
          </a:p>
          <a:p>
            <a:r>
              <a:rPr lang="en-US" altLang="ko-KR" sz="2000" b="1" dirty="0" smtClean="0"/>
              <a:t>SIQR</a:t>
            </a:r>
            <a:endParaRPr lang="ko-KR" altLang="en-US" sz="2000" b="1" dirty="0"/>
          </a:p>
        </p:txBody>
      </p:sp>
      <p:sp>
        <p:nvSpPr>
          <p:cNvPr id="6" name="AutoShape 10" descr="Produce graphs in Javascript with chartjs - A.I. Shel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648" y="1795692"/>
            <a:ext cx="2886503" cy="2886503"/>
          </a:xfrm>
          <a:prstGeom prst="rect">
            <a:avLst/>
          </a:prstGeom>
        </p:spPr>
      </p:pic>
      <p:pic>
        <p:nvPicPr>
          <p:cNvPr id="5134" name="Picture 14" descr="Chart.JS: HTML5 Charts Generator | Bypeopl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8617" y="2065461"/>
            <a:ext cx="4219358" cy="2109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5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" grpId="0"/>
      <p:bldP spid="2" grpId="1"/>
      <p:bldP spid="31" grpId="0"/>
      <p:bldP spid="31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"/>
          <p:cNvSpPr txBox="1"/>
          <p:nvPr/>
        </p:nvSpPr>
        <p:spPr>
          <a:xfrm>
            <a:off x="558800" y="2595890"/>
            <a:ext cx="331675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800" b="1" dirty="0" smtClean="0">
                <a:solidFill>
                  <a:srgbClr val="F2F2F2"/>
                </a:solidFill>
              </a:rPr>
              <a:t>라이브 시연</a:t>
            </a:r>
            <a:endParaRPr sz="2800" b="0" i="0" u="none" strike="noStrike" cap="none" dirty="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" name="Google Shape;55;p2" descr="C:\Users\user\Desktop\imgres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52804" y="1227339"/>
            <a:ext cx="166230" cy="254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56;p2" descr="C:\Users\user\Desktop\imgres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52804" y="1955416"/>
            <a:ext cx="166230" cy="254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57;p2" descr="C:\Users\user\Desktop\imgres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52804" y="2653860"/>
            <a:ext cx="166230" cy="254146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59;p2"/>
          <p:cNvSpPr/>
          <p:nvPr/>
        </p:nvSpPr>
        <p:spPr>
          <a:xfrm>
            <a:off x="5419034" y="855809"/>
            <a:ext cx="3383096" cy="3785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solidFill>
                  <a:srgbClr val="0F96FA"/>
                </a:solidFill>
              </a:rPr>
              <a:t>intro</a:t>
            </a:r>
            <a:endParaRPr sz="2400" b="0" i="0" u="none" strike="noStrike" cap="none" dirty="0">
              <a:solidFill>
                <a:srgbClr val="0F96FA"/>
              </a:solidFill>
              <a:sym typeface="Arial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0" i="0" u="none" strike="noStrike" cap="none" dirty="0" smtClean="0">
                <a:solidFill>
                  <a:srgbClr val="0F96FA"/>
                </a:solidFill>
                <a:latin typeface="Arial"/>
                <a:ea typeface="Arial"/>
                <a:cs typeface="Arial"/>
                <a:sym typeface="Arial"/>
              </a:rPr>
              <a:t>팀원 소개</a:t>
            </a:r>
            <a:endParaRPr lang="en-US" altLang="ko-KR" sz="2400" b="0" i="0" u="none" strike="noStrike" cap="none" dirty="0" smtClean="0">
              <a:solidFill>
                <a:srgbClr val="0F96FA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0" i="0" u="none" strike="noStrike" cap="none" dirty="0" smtClean="0">
                <a:solidFill>
                  <a:srgbClr val="0F96FA"/>
                </a:solidFill>
                <a:latin typeface="Arial"/>
                <a:ea typeface="Arial"/>
                <a:cs typeface="Arial"/>
                <a:sym typeface="Arial"/>
              </a:rPr>
              <a:t>프로젝트 </a:t>
            </a:r>
            <a:r>
              <a:rPr lang="ko-KR" altLang="en-US" sz="2400" b="0" i="0" u="none" strike="noStrike" cap="none" dirty="0" smtClean="0">
                <a:solidFill>
                  <a:srgbClr val="0F96FA"/>
                </a:solidFill>
                <a:latin typeface="Arial"/>
                <a:ea typeface="Arial"/>
                <a:cs typeface="Arial"/>
                <a:sym typeface="Arial"/>
              </a:rPr>
              <a:t>개요</a:t>
            </a:r>
            <a:endParaRPr lang="en-US" altLang="ko-KR" sz="2400" b="0" i="0" u="none" strike="noStrike" cap="none" dirty="0" smtClean="0">
              <a:solidFill>
                <a:srgbClr val="0F96FA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0" i="0" u="none" strike="noStrike" cap="none" dirty="0" smtClean="0">
                <a:solidFill>
                  <a:srgbClr val="0F96FA"/>
                </a:solidFill>
                <a:latin typeface="Arial"/>
                <a:ea typeface="Arial"/>
                <a:cs typeface="Arial"/>
                <a:sym typeface="Arial"/>
              </a:rPr>
              <a:t>핵심 기능 및 기술</a:t>
            </a:r>
            <a:endParaRPr sz="2400" b="0" i="0" u="none" strike="noStrike" cap="none" dirty="0">
              <a:solidFill>
                <a:srgbClr val="0F96FA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dirty="0" smtClean="0">
                <a:solidFill>
                  <a:srgbClr val="0F96FA"/>
                </a:solidFill>
              </a:rPr>
              <a:t>라이브 시연</a:t>
            </a:r>
            <a:endParaRPr sz="2400" b="0" i="0" u="none" strike="noStrike" cap="none" dirty="0">
              <a:solidFill>
                <a:srgbClr val="0F96FA"/>
              </a:solidFill>
              <a:sym typeface="Arial"/>
            </a:endParaRPr>
          </a:p>
        </p:txBody>
      </p:sp>
      <p:sp>
        <p:nvSpPr>
          <p:cNvPr id="18" name="Google Shape;53;p2"/>
          <p:cNvSpPr txBox="1"/>
          <p:nvPr/>
        </p:nvSpPr>
        <p:spPr>
          <a:xfrm>
            <a:off x="498023" y="2171581"/>
            <a:ext cx="2232249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b="1" i="0" u="none" strike="noStrike" cap="none" dirty="0" smtClean="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만나 보시죠</a:t>
            </a:r>
            <a:r>
              <a:rPr lang="en-US" altLang="ko-KR" sz="1200" b="1" i="0" u="none" strike="noStrike" cap="none" dirty="0" smtClean="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!</a:t>
            </a:r>
            <a:endParaRPr sz="1200" b="0" i="0" u="none" strike="noStrike" cap="none" dirty="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Google Shape;57;p2" descr="C:\Users\user\Desktop\imgres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52804" y="3393494"/>
            <a:ext cx="166230" cy="254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57;p2" descr="C:\Users\user\Desktop\imgres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52804" y="4089301"/>
            <a:ext cx="166230" cy="2541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06069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0"/>
          <p:cNvSpPr txBox="1"/>
          <p:nvPr/>
        </p:nvSpPr>
        <p:spPr>
          <a:xfrm>
            <a:off x="2983229" y="2442001"/>
            <a:ext cx="3485303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800" dirty="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감사합니다</a:t>
            </a:r>
            <a:endParaRPr dirty="0"/>
          </a:p>
        </p:txBody>
      </p:sp>
      <p:sp>
        <p:nvSpPr>
          <p:cNvPr id="240" name="Google Shape;240;p20"/>
          <p:cNvSpPr/>
          <p:nvPr/>
        </p:nvSpPr>
        <p:spPr>
          <a:xfrm>
            <a:off x="3527884" y="3494882"/>
            <a:ext cx="2088232" cy="261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dirty="0" err="1">
                <a:solidFill>
                  <a:srgbClr val="008DF2"/>
                </a:solidFill>
                <a:latin typeface="Arial"/>
                <a:ea typeface="Arial"/>
                <a:cs typeface="Arial"/>
                <a:sym typeface="Arial"/>
              </a:rPr>
              <a:t>신한은행</a:t>
            </a:r>
            <a:r>
              <a:rPr lang="ko-KR" sz="1100" dirty="0">
                <a:solidFill>
                  <a:srgbClr val="008DF2"/>
                </a:solidFill>
                <a:latin typeface="Arial"/>
                <a:ea typeface="Arial"/>
                <a:cs typeface="Arial"/>
                <a:sym typeface="Arial"/>
              </a:rPr>
              <a:t> 기업연계 프로젝트</a:t>
            </a:r>
            <a:endParaRPr sz="1200" dirty="0"/>
          </a:p>
        </p:txBody>
      </p:sp>
      <p:sp>
        <p:nvSpPr>
          <p:cNvPr id="241" name="Google Shape;241;p20"/>
          <p:cNvSpPr txBox="1"/>
          <p:nvPr/>
        </p:nvSpPr>
        <p:spPr>
          <a:xfrm>
            <a:off x="2983230" y="1795670"/>
            <a:ext cx="108471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DaViz</a:t>
            </a:r>
            <a:endParaRPr sz="180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"/>
          <p:cNvSpPr txBox="1"/>
          <p:nvPr/>
        </p:nvSpPr>
        <p:spPr>
          <a:xfrm>
            <a:off x="498023" y="2171581"/>
            <a:ext cx="2232249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 i="0" u="none" strike="noStrike" cap="none" dirty="0" err="1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신한은행</a:t>
            </a:r>
            <a:r>
              <a:rPr lang="ko-KR" sz="1200" b="1" i="0" u="none" strike="noStrike" cap="none" dirty="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 기업연계 프로젝트</a:t>
            </a:r>
            <a:endParaRPr sz="1200" b="0" i="0" u="none" strike="noStrike" cap="none" dirty="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2"/>
          <p:cNvSpPr txBox="1"/>
          <p:nvPr/>
        </p:nvSpPr>
        <p:spPr>
          <a:xfrm>
            <a:off x="558800" y="2595890"/>
            <a:ext cx="331675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 b="1" i="0" u="none" strike="noStrike" cap="none" dirty="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INDEX</a:t>
            </a:r>
            <a:endParaRPr sz="2800" b="0" i="0" u="none" strike="noStrike" cap="none" dirty="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2"/>
          <p:cNvSpPr/>
          <p:nvPr/>
        </p:nvSpPr>
        <p:spPr>
          <a:xfrm>
            <a:off x="5419034" y="855809"/>
            <a:ext cx="3383096" cy="3785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solidFill>
                  <a:srgbClr val="7F7F7F"/>
                </a:solidFill>
              </a:rPr>
              <a:t>intro</a:t>
            </a:r>
            <a:endParaRPr sz="2400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0" i="0" u="none" strike="noStrike" cap="none" dirty="0" smtClea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팀원 소개</a:t>
            </a:r>
            <a:endParaRPr lang="en-US" altLang="ko-KR" sz="2400" b="0" i="0" u="none" strike="noStrike" cap="none" dirty="0" smtClean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0" i="0" u="none" strike="noStrike" cap="none" dirty="0" smtClea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프로젝트 </a:t>
            </a:r>
            <a:r>
              <a:rPr lang="ko-KR" altLang="en-US" sz="2400" b="0" i="0" u="none" strike="noStrike" cap="none" dirty="0" smtClea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개요</a:t>
            </a:r>
            <a:endParaRPr lang="en-US" altLang="ko-KR" sz="2400" b="0" i="0" u="none" strike="noStrike" cap="none" dirty="0" smtClean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0" i="0" u="none" strike="noStrike" cap="none" dirty="0" smtClea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핵심 기능 및 기술</a:t>
            </a:r>
            <a:endParaRPr sz="2400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dirty="0" smtClean="0">
                <a:solidFill>
                  <a:srgbClr val="7F7F7F"/>
                </a:solidFill>
              </a:rPr>
              <a:t>라이브 시연 </a:t>
            </a:r>
            <a:endParaRPr sz="2400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"/>
          <p:cNvSpPr txBox="1"/>
          <p:nvPr/>
        </p:nvSpPr>
        <p:spPr>
          <a:xfrm>
            <a:off x="558800" y="2595890"/>
            <a:ext cx="331675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800" b="1" i="0" u="none" strike="noStrike" cap="none" dirty="0" smtClean="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Intro.</a:t>
            </a:r>
            <a:endParaRPr sz="2800" b="0" i="0" u="none" strike="noStrike" cap="none" dirty="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Google Shape;55;p2" descr="C:\Users\user\Desktop\imgres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52804" y="1227339"/>
            <a:ext cx="166230" cy="254146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59;p2"/>
          <p:cNvSpPr/>
          <p:nvPr/>
        </p:nvSpPr>
        <p:spPr>
          <a:xfrm>
            <a:off x="5419034" y="855809"/>
            <a:ext cx="3383096" cy="3785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solidFill>
                  <a:srgbClr val="0F96FA"/>
                </a:solidFill>
              </a:rPr>
              <a:t>intro</a:t>
            </a:r>
            <a:endParaRPr sz="2400" b="0" i="0" u="none" strike="noStrike" cap="none" dirty="0">
              <a:solidFill>
                <a:srgbClr val="0F96FA"/>
              </a:solidFill>
              <a:sym typeface="Arial"/>
            </a:endParaRPr>
          </a:p>
          <a:p>
            <a:pPr lvl="0">
              <a:lnSpc>
                <a:spcPct val="200000"/>
              </a:lnSpc>
            </a:pPr>
            <a:r>
              <a:rPr lang="ko-KR" altLang="en-US" sz="2400" dirty="0" smtClean="0">
                <a:solidFill>
                  <a:srgbClr val="7F7F7F"/>
                </a:solidFill>
              </a:rPr>
              <a:t>팀원 소개 </a:t>
            </a:r>
            <a:endParaRPr lang="en-US" altLang="ko-KR" sz="2400" dirty="0" smtClean="0">
              <a:solidFill>
                <a:srgbClr val="7F7F7F"/>
              </a:solidFill>
            </a:endParaRPr>
          </a:p>
          <a:p>
            <a:pPr lvl="0">
              <a:lnSpc>
                <a:spcPct val="200000"/>
              </a:lnSpc>
            </a:pPr>
            <a:r>
              <a:rPr lang="ko-KR" sz="2400" b="0" i="0" u="none" strike="noStrike" cap="none" dirty="0" smtClea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프로젝트 </a:t>
            </a:r>
            <a:r>
              <a:rPr lang="ko-KR" altLang="en-US" sz="2400" b="0" i="0" u="none" strike="noStrike" cap="none" dirty="0" smtClea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개요</a:t>
            </a:r>
            <a:endParaRPr lang="en-US" altLang="ko-KR" sz="2400" b="0" i="0" u="none" strike="noStrike" cap="none" dirty="0" smtClean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0" i="0" u="none" strike="noStrike" cap="none" dirty="0" smtClea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핵심 기능 및 기술</a:t>
            </a:r>
            <a:endParaRPr sz="2400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dirty="0" smtClean="0">
                <a:solidFill>
                  <a:srgbClr val="7F7F7F"/>
                </a:solidFill>
              </a:rPr>
              <a:t>라이브 시연 </a:t>
            </a:r>
            <a:r>
              <a:rPr lang="en-US" altLang="ko-KR" sz="2400" dirty="0" smtClean="0">
                <a:solidFill>
                  <a:srgbClr val="7F7F7F"/>
                </a:solidFill>
              </a:rPr>
              <a:t>(5</a:t>
            </a:r>
            <a:r>
              <a:rPr lang="ko-KR" altLang="en-US" sz="2400" dirty="0" smtClean="0">
                <a:solidFill>
                  <a:srgbClr val="7F7F7F"/>
                </a:solidFill>
              </a:rPr>
              <a:t>분</a:t>
            </a:r>
            <a:r>
              <a:rPr lang="en-US" altLang="ko-KR" sz="2400" dirty="0" smtClean="0">
                <a:solidFill>
                  <a:srgbClr val="7F7F7F"/>
                </a:solidFill>
              </a:rPr>
              <a:t>)</a:t>
            </a:r>
            <a:endParaRPr sz="2400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53;p2"/>
          <p:cNvSpPr txBox="1"/>
          <p:nvPr/>
        </p:nvSpPr>
        <p:spPr>
          <a:xfrm>
            <a:off x="498023" y="2171581"/>
            <a:ext cx="2232249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b="1" i="0" u="none" strike="noStrike" cap="none" dirty="0" smtClean="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What do we make?</a:t>
            </a:r>
            <a:endParaRPr sz="1200" b="0" i="0" u="none" strike="noStrike" cap="none" dirty="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39820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"/>
          <p:cNvSpPr/>
          <p:nvPr/>
        </p:nvSpPr>
        <p:spPr>
          <a:xfrm>
            <a:off x="95250" y="142359"/>
            <a:ext cx="1365250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0" rIns="36000" bIns="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b="1" i="0" u="none" strike="noStrike" cap="none" dirty="0" smtClean="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Intro</a:t>
            </a:r>
            <a:endParaRPr sz="14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78455" y="2514600"/>
            <a:ext cx="465223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b="1" dirty="0" smtClean="0"/>
              <a:t>평균의 함정</a:t>
            </a:r>
            <a:endParaRPr lang="ko-KR" altLang="en-US" sz="6600" b="1" dirty="0"/>
          </a:p>
        </p:txBody>
      </p:sp>
    </p:spTree>
    <p:extLst>
      <p:ext uri="{BB962C8B-B14F-4D97-AF65-F5344CB8AC3E}">
        <p14:creationId xmlns:p14="http://schemas.microsoft.com/office/powerpoint/2010/main" val="967067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"/>
          <p:cNvSpPr/>
          <p:nvPr/>
        </p:nvSpPr>
        <p:spPr>
          <a:xfrm>
            <a:off x="95250" y="142359"/>
            <a:ext cx="1365250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0" rIns="36000" bIns="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b="1" i="0" u="none" strike="noStrike" cap="none" dirty="0" smtClean="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Intro</a:t>
            </a:r>
            <a:endParaRPr sz="14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688" y="2045005"/>
            <a:ext cx="1781928" cy="1781928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905" y="2045003"/>
            <a:ext cx="1781928" cy="1781928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962124" y="1585490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809504" y="1585490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</a:t>
            </a:r>
            <a:endParaRPr lang="ko-KR" altLang="en-US" dirty="0"/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194" y="4313051"/>
            <a:ext cx="488751" cy="488751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5128" y="4313047"/>
            <a:ext cx="488751" cy="488751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2507644" y="914401"/>
            <a:ext cx="38170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/>
              <a:t>어떤 기업을 선택하시겠습니까</a:t>
            </a:r>
            <a:r>
              <a:rPr lang="en-US" altLang="ko-KR" sz="2000" b="1" dirty="0" smtClean="0"/>
              <a:t>?</a:t>
            </a:r>
            <a:endParaRPr lang="ko-KR" altLang="en-US" sz="2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460500" y="4313047"/>
            <a:ext cx="17588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직원 수 </a:t>
            </a:r>
            <a:r>
              <a:rPr lang="en-US" altLang="ko-KR" dirty="0" smtClean="0"/>
              <a:t>: 11</a:t>
            </a:r>
            <a:r>
              <a:rPr lang="ko-KR" altLang="en-US" dirty="0" smtClean="0"/>
              <a:t>명</a:t>
            </a:r>
            <a:endParaRPr lang="en-US" altLang="ko-KR" dirty="0" smtClean="0"/>
          </a:p>
          <a:p>
            <a:r>
              <a:rPr lang="ko-KR" altLang="en-US" b="1" dirty="0" smtClean="0"/>
              <a:t>평균 급여 </a:t>
            </a:r>
            <a:r>
              <a:rPr lang="en-US" altLang="ko-KR" b="1" dirty="0" smtClean="0"/>
              <a:t>: 455</a:t>
            </a:r>
            <a:r>
              <a:rPr lang="ko-KR" altLang="en-US" b="1" dirty="0" smtClean="0"/>
              <a:t>만원</a:t>
            </a:r>
            <a:endParaRPr lang="ko-KR" altLang="en-US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6114396" y="4313047"/>
            <a:ext cx="17588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직원 수 </a:t>
            </a:r>
            <a:r>
              <a:rPr lang="en-US" altLang="ko-KR" dirty="0" smtClean="0"/>
              <a:t>: 11</a:t>
            </a:r>
            <a:r>
              <a:rPr lang="ko-KR" altLang="en-US" dirty="0" smtClean="0"/>
              <a:t>명</a:t>
            </a:r>
            <a:endParaRPr lang="en-US" altLang="ko-KR" dirty="0" smtClean="0"/>
          </a:p>
          <a:p>
            <a:r>
              <a:rPr lang="ko-KR" altLang="en-US" b="1" dirty="0" smtClean="0"/>
              <a:t>평균 급여 </a:t>
            </a:r>
            <a:r>
              <a:rPr lang="en-US" altLang="ko-KR" b="1" dirty="0" smtClean="0"/>
              <a:t>: 350</a:t>
            </a:r>
            <a:r>
              <a:rPr lang="ko-KR" altLang="en-US" b="1" dirty="0" smtClean="0"/>
              <a:t>만원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981062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"/>
          <p:cNvSpPr/>
          <p:nvPr/>
        </p:nvSpPr>
        <p:spPr>
          <a:xfrm>
            <a:off x="95250" y="142359"/>
            <a:ext cx="1365250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0" rIns="36000" bIns="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b="1" i="0" u="none" strike="noStrike" cap="none" dirty="0" smtClean="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Intro</a:t>
            </a:r>
            <a:endParaRPr sz="14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52" name="Picture 4" descr="통계이야기] 2. 평균의 의미 &amp;lt; 로컬와이드 &amp;lt; 기사본문 - 강원도민일보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7130" y="1207209"/>
            <a:ext cx="5238750" cy="264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25855" y="914401"/>
            <a:ext cx="1132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평균의 함정</a:t>
            </a:r>
            <a:endParaRPr lang="ko-KR" alt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2363663" y="4312461"/>
            <a:ext cx="234274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평균값</a:t>
            </a:r>
            <a:r>
              <a:rPr lang="en-US" altLang="ko-KR" b="1" dirty="0" smtClean="0"/>
              <a:t> </a:t>
            </a:r>
            <a:r>
              <a:rPr lang="en-US" altLang="ko-KR" b="1" dirty="0"/>
              <a:t>: </a:t>
            </a:r>
            <a:r>
              <a:rPr lang="en-US" altLang="ko-KR" b="1" dirty="0" smtClean="0"/>
              <a:t>455</a:t>
            </a:r>
            <a:r>
              <a:rPr lang="ko-KR" altLang="en-US" b="1" dirty="0" smtClean="0"/>
              <a:t>만원</a:t>
            </a:r>
            <a:endParaRPr lang="en-US" altLang="ko-KR" b="1" dirty="0" smtClean="0"/>
          </a:p>
          <a:p>
            <a:endParaRPr lang="en-US" altLang="ko-KR" dirty="0"/>
          </a:p>
          <a:p>
            <a:r>
              <a:rPr lang="ko-KR" altLang="en-US" dirty="0" smtClean="0"/>
              <a:t>중앙값</a:t>
            </a:r>
            <a:r>
              <a:rPr lang="en-US" altLang="ko-KR" dirty="0"/>
              <a:t> </a:t>
            </a:r>
            <a:r>
              <a:rPr lang="en-US" altLang="ko-KR" dirty="0" smtClean="0"/>
              <a:t>: 300</a:t>
            </a:r>
            <a:r>
              <a:rPr lang="ko-KR" altLang="en-US" dirty="0" smtClean="0"/>
              <a:t>만원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최빈값</a:t>
            </a:r>
            <a:r>
              <a:rPr lang="en-US" altLang="ko-KR" dirty="0"/>
              <a:t> </a:t>
            </a:r>
            <a:r>
              <a:rPr lang="en-US" altLang="ko-KR" dirty="0" smtClean="0"/>
              <a:t>: 300</a:t>
            </a:r>
            <a:r>
              <a:rPr lang="ko-KR" altLang="en-US" dirty="0" smtClean="0"/>
              <a:t>만원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12" y="2027184"/>
            <a:ext cx="503462" cy="50346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12" y="3966330"/>
            <a:ext cx="504000" cy="504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12" y="3351160"/>
            <a:ext cx="504000" cy="5040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12" y="2693467"/>
            <a:ext cx="504000" cy="504000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5218293" y="4312461"/>
            <a:ext cx="234274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평균값</a:t>
            </a:r>
            <a:r>
              <a:rPr lang="en-US" altLang="ko-KR" b="1" dirty="0" smtClean="0"/>
              <a:t> </a:t>
            </a:r>
            <a:r>
              <a:rPr lang="en-US" altLang="ko-KR" b="1" dirty="0"/>
              <a:t>: </a:t>
            </a:r>
            <a:r>
              <a:rPr lang="en-US" altLang="ko-KR" b="1" dirty="0" smtClean="0"/>
              <a:t>350</a:t>
            </a:r>
            <a:r>
              <a:rPr lang="ko-KR" altLang="en-US" b="1" dirty="0" smtClean="0"/>
              <a:t>만원</a:t>
            </a:r>
            <a:endParaRPr lang="en-US" altLang="ko-KR" b="1" dirty="0" smtClean="0"/>
          </a:p>
          <a:p>
            <a:endParaRPr lang="en-US" altLang="ko-KR" dirty="0"/>
          </a:p>
          <a:p>
            <a:r>
              <a:rPr lang="ko-KR" altLang="en-US" dirty="0" smtClean="0"/>
              <a:t>중앙값</a:t>
            </a:r>
            <a:r>
              <a:rPr lang="en-US" altLang="ko-KR" dirty="0"/>
              <a:t> </a:t>
            </a:r>
            <a:r>
              <a:rPr lang="en-US" altLang="ko-KR" dirty="0" smtClean="0"/>
              <a:t>: 350</a:t>
            </a:r>
            <a:r>
              <a:rPr lang="ko-KR" altLang="en-US" dirty="0" smtClean="0"/>
              <a:t>만원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최빈값</a:t>
            </a:r>
            <a:r>
              <a:rPr lang="en-US" altLang="ko-KR" dirty="0"/>
              <a:t> </a:t>
            </a:r>
            <a:r>
              <a:rPr lang="en-US" altLang="ko-KR" dirty="0" smtClean="0"/>
              <a:t>: 350</a:t>
            </a:r>
            <a:r>
              <a:rPr lang="ko-KR" altLang="en-US" dirty="0" smtClean="0"/>
              <a:t>만원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363663" y="3943303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5218293" y="3929922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14" name="모서리가 둥근 사각형 설명선 13"/>
          <p:cNvSpPr/>
          <p:nvPr/>
        </p:nvSpPr>
        <p:spPr>
          <a:xfrm>
            <a:off x="1647311" y="1343005"/>
            <a:ext cx="918090" cy="223328"/>
          </a:xfrm>
          <a:prstGeom prst="wedgeRoundRectCallout">
            <a:avLst/>
          </a:prstGeom>
          <a:noFill/>
          <a:ln>
            <a:solidFill>
              <a:srgbClr val="268C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58385" y="1354633"/>
            <a:ext cx="5469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smtClean="0"/>
              <a:t>이상치</a:t>
            </a:r>
            <a:endParaRPr lang="ko-KR" altLang="en-US" sz="900" b="1" dirty="0"/>
          </a:p>
        </p:txBody>
      </p:sp>
    </p:spTree>
    <p:extLst>
      <p:ext uri="{BB962C8B-B14F-4D97-AF65-F5344CB8AC3E}">
        <p14:creationId xmlns:p14="http://schemas.microsoft.com/office/powerpoint/2010/main" val="1077614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"/>
          <p:cNvSpPr/>
          <p:nvPr/>
        </p:nvSpPr>
        <p:spPr>
          <a:xfrm>
            <a:off x="95250" y="142359"/>
            <a:ext cx="1365250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0" rIns="36000" bIns="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b="1" i="0" u="none" strike="noStrike" cap="none" dirty="0" smtClean="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Intro</a:t>
            </a:r>
            <a:endParaRPr sz="14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5855" y="914401"/>
            <a:ext cx="17203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올바른 데이터 해석</a:t>
            </a:r>
            <a:endParaRPr lang="ko-KR" alt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865063" y="1671488"/>
            <a:ext cx="234274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평균값</a:t>
            </a:r>
            <a:r>
              <a:rPr lang="en-US" altLang="ko-KR" dirty="0" smtClean="0"/>
              <a:t> </a:t>
            </a:r>
            <a:r>
              <a:rPr lang="en-US" altLang="ko-KR" dirty="0"/>
              <a:t>: </a:t>
            </a:r>
            <a:r>
              <a:rPr lang="en-US" altLang="ko-KR" dirty="0" smtClean="0"/>
              <a:t>455</a:t>
            </a:r>
            <a:r>
              <a:rPr lang="ko-KR" altLang="en-US" dirty="0" smtClean="0"/>
              <a:t>만원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중앙값</a:t>
            </a:r>
            <a:r>
              <a:rPr lang="en-US" altLang="ko-KR" dirty="0"/>
              <a:t> </a:t>
            </a:r>
            <a:r>
              <a:rPr lang="en-US" altLang="ko-KR" dirty="0" smtClean="0"/>
              <a:t>: 300</a:t>
            </a:r>
            <a:r>
              <a:rPr lang="ko-KR" altLang="en-US" dirty="0" smtClean="0"/>
              <a:t>만원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최빈값</a:t>
            </a:r>
            <a:r>
              <a:rPr lang="en-US" altLang="ko-KR" dirty="0"/>
              <a:t> </a:t>
            </a:r>
            <a:r>
              <a:rPr lang="en-US" altLang="ko-KR" dirty="0" smtClean="0"/>
              <a:t>: 300</a:t>
            </a:r>
            <a:r>
              <a:rPr lang="ko-KR" altLang="en-US" dirty="0" smtClean="0"/>
              <a:t>만원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65063" y="4312461"/>
            <a:ext cx="234274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평균값</a:t>
            </a:r>
            <a:r>
              <a:rPr lang="en-US" altLang="ko-KR" dirty="0" smtClean="0"/>
              <a:t> </a:t>
            </a:r>
            <a:r>
              <a:rPr lang="en-US" altLang="ko-KR" dirty="0"/>
              <a:t>: </a:t>
            </a:r>
            <a:r>
              <a:rPr lang="en-US" altLang="ko-KR" dirty="0" smtClean="0"/>
              <a:t>350</a:t>
            </a:r>
            <a:r>
              <a:rPr lang="ko-KR" altLang="en-US" dirty="0" smtClean="0"/>
              <a:t>만원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중앙값</a:t>
            </a:r>
            <a:r>
              <a:rPr lang="en-US" altLang="ko-KR" dirty="0"/>
              <a:t> </a:t>
            </a:r>
            <a:r>
              <a:rPr lang="en-US" altLang="ko-KR" dirty="0" smtClean="0"/>
              <a:t>: 350</a:t>
            </a:r>
            <a:r>
              <a:rPr lang="ko-KR" altLang="en-US" dirty="0" smtClean="0"/>
              <a:t>만원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최빈값</a:t>
            </a:r>
            <a:r>
              <a:rPr lang="en-US" altLang="ko-KR" dirty="0"/>
              <a:t> </a:t>
            </a:r>
            <a:r>
              <a:rPr lang="en-US" altLang="ko-KR" dirty="0" smtClean="0"/>
              <a:t>: 350</a:t>
            </a:r>
            <a:r>
              <a:rPr lang="ko-KR" altLang="en-US" dirty="0" smtClean="0"/>
              <a:t>만원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65063" y="1302330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865063" y="3929922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555597" y="1671488"/>
            <a:ext cx="234274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평균값</a:t>
            </a:r>
            <a:r>
              <a:rPr lang="en-US" altLang="ko-KR" b="1" dirty="0" smtClean="0"/>
              <a:t> </a:t>
            </a:r>
            <a:r>
              <a:rPr lang="en-US" altLang="ko-KR" b="1" dirty="0"/>
              <a:t>: </a:t>
            </a:r>
            <a:r>
              <a:rPr lang="en-US" altLang="ko-KR" b="1" dirty="0" smtClean="0"/>
              <a:t>300</a:t>
            </a:r>
            <a:r>
              <a:rPr lang="ko-KR" altLang="en-US" b="1" dirty="0" smtClean="0"/>
              <a:t>만원</a:t>
            </a:r>
            <a:endParaRPr lang="en-US" altLang="ko-KR" b="1" dirty="0" smtClean="0"/>
          </a:p>
          <a:p>
            <a:endParaRPr lang="en-US" altLang="ko-KR" dirty="0"/>
          </a:p>
          <a:p>
            <a:r>
              <a:rPr lang="ko-KR" altLang="en-US" dirty="0" smtClean="0"/>
              <a:t>중앙값</a:t>
            </a:r>
            <a:r>
              <a:rPr lang="en-US" altLang="ko-KR" dirty="0"/>
              <a:t> </a:t>
            </a:r>
            <a:r>
              <a:rPr lang="en-US" altLang="ko-KR" dirty="0" smtClean="0"/>
              <a:t>: 300</a:t>
            </a:r>
            <a:r>
              <a:rPr lang="ko-KR" altLang="en-US" dirty="0" smtClean="0"/>
              <a:t>만원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최빈값</a:t>
            </a:r>
            <a:r>
              <a:rPr lang="en-US" altLang="ko-KR" dirty="0"/>
              <a:t> </a:t>
            </a:r>
            <a:r>
              <a:rPr lang="en-US" altLang="ko-KR" dirty="0" smtClean="0"/>
              <a:t>: 300</a:t>
            </a:r>
            <a:r>
              <a:rPr lang="ko-KR" altLang="en-US" dirty="0" smtClean="0"/>
              <a:t>만원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555596" y="4312461"/>
            <a:ext cx="234274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평균값</a:t>
            </a:r>
            <a:r>
              <a:rPr lang="en-US" altLang="ko-KR" b="1" dirty="0" smtClean="0"/>
              <a:t> </a:t>
            </a:r>
            <a:r>
              <a:rPr lang="en-US" altLang="ko-KR" b="1" dirty="0"/>
              <a:t>: </a:t>
            </a:r>
            <a:r>
              <a:rPr lang="en-US" altLang="ko-KR" b="1" dirty="0" smtClean="0"/>
              <a:t>350</a:t>
            </a:r>
            <a:r>
              <a:rPr lang="ko-KR" altLang="en-US" b="1" dirty="0" smtClean="0"/>
              <a:t>만원</a:t>
            </a:r>
            <a:endParaRPr lang="en-US" altLang="ko-KR" b="1" dirty="0" smtClean="0"/>
          </a:p>
          <a:p>
            <a:endParaRPr lang="en-US" altLang="ko-KR" dirty="0"/>
          </a:p>
          <a:p>
            <a:r>
              <a:rPr lang="ko-KR" altLang="en-US" dirty="0" smtClean="0"/>
              <a:t>중앙값</a:t>
            </a:r>
            <a:r>
              <a:rPr lang="en-US" altLang="ko-KR" dirty="0"/>
              <a:t> </a:t>
            </a:r>
            <a:r>
              <a:rPr lang="en-US" altLang="ko-KR" dirty="0" smtClean="0"/>
              <a:t>: 350</a:t>
            </a:r>
            <a:r>
              <a:rPr lang="ko-KR" altLang="en-US" dirty="0" smtClean="0"/>
              <a:t>만원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최빈값</a:t>
            </a:r>
            <a:r>
              <a:rPr lang="en-US" altLang="ko-KR" dirty="0"/>
              <a:t> </a:t>
            </a:r>
            <a:r>
              <a:rPr lang="en-US" altLang="ko-KR" dirty="0" smtClean="0"/>
              <a:t>: 350</a:t>
            </a:r>
            <a:r>
              <a:rPr lang="ko-KR" altLang="en-US" dirty="0" smtClean="0"/>
              <a:t>만원</a:t>
            </a:r>
          </a:p>
        </p:txBody>
      </p:sp>
      <p:sp>
        <p:nvSpPr>
          <p:cNvPr id="2" name="오른쪽 화살표 1"/>
          <p:cNvSpPr/>
          <p:nvPr/>
        </p:nvSpPr>
        <p:spPr>
          <a:xfrm>
            <a:off x="3602769" y="2120796"/>
            <a:ext cx="778933" cy="270933"/>
          </a:xfrm>
          <a:prstGeom prst="rightArrow">
            <a:avLst/>
          </a:prstGeom>
          <a:solidFill>
            <a:srgbClr val="0D91F2"/>
          </a:solidFill>
          <a:ln>
            <a:solidFill>
              <a:srgbClr val="268C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오른쪽 화살표 16"/>
          <p:cNvSpPr/>
          <p:nvPr/>
        </p:nvSpPr>
        <p:spPr>
          <a:xfrm>
            <a:off x="3602769" y="4761769"/>
            <a:ext cx="778933" cy="270933"/>
          </a:xfrm>
          <a:prstGeom prst="rightArrow">
            <a:avLst/>
          </a:prstGeom>
          <a:solidFill>
            <a:srgbClr val="0D91F2"/>
          </a:solidFill>
          <a:ln>
            <a:solidFill>
              <a:srgbClr val="268C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474159" y="1727826"/>
            <a:ext cx="1132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이상치 제거</a:t>
            </a:r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0" y="2985612"/>
            <a:ext cx="9144000" cy="799737"/>
          </a:xfrm>
          <a:prstGeom prst="roundRect">
            <a:avLst/>
          </a:prstGeom>
          <a:solidFill>
            <a:srgbClr val="0F96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2507644" y="3185185"/>
            <a:ext cx="38170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chemeClr val="bg1"/>
                </a:solidFill>
              </a:rPr>
              <a:t>어떤 기업을 선택하시겠습니까</a:t>
            </a:r>
            <a:r>
              <a:rPr lang="en-US" altLang="ko-KR" sz="2000" b="1" dirty="0" smtClean="0">
                <a:solidFill>
                  <a:schemeClr val="bg1"/>
                </a:solidFill>
              </a:rPr>
              <a:t>?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2271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"/>
          <p:cNvSpPr txBox="1"/>
          <p:nvPr/>
        </p:nvSpPr>
        <p:spPr>
          <a:xfrm>
            <a:off x="558800" y="2595890"/>
            <a:ext cx="331675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800" b="1" dirty="0" smtClean="0">
                <a:solidFill>
                  <a:srgbClr val="F2F2F2"/>
                </a:solidFill>
              </a:rPr>
              <a:t>팀원 소개</a:t>
            </a:r>
            <a:endParaRPr sz="2800" b="0" i="0" u="none" strike="noStrike" cap="none" dirty="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" name="Google Shape;55;p2" descr="C:\Users\user\Desktop\imgres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52804" y="1227339"/>
            <a:ext cx="166230" cy="254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56;p2" descr="C:\Users\user\Desktop\imgres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52804" y="1955416"/>
            <a:ext cx="166230" cy="254146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59;p2"/>
          <p:cNvSpPr/>
          <p:nvPr/>
        </p:nvSpPr>
        <p:spPr>
          <a:xfrm>
            <a:off x="5419034" y="855809"/>
            <a:ext cx="3383096" cy="3785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solidFill>
                  <a:srgbClr val="0F96FA"/>
                </a:solidFill>
              </a:rPr>
              <a:t>intro</a:t>
            </a:r>
            <a:endParaRPr sz="2400" b="0" i="0" u="none" strike="noStrike" cap="none" dirty="0">
              <a:solidFill>
                <a:srgbClr val="0F96FA"/>
              </a:solidFill>
              <a:sym typeface="Arial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0" i="0" u="none" strike="noStrike" cap="none" dirty="0" smtClean="0">
                <a:solidFill>
                  <a:srgbClr val="0F96FA"/>
                </a:solidFill>
                <a:latin typeface="Arial"/>
                <a:ea typeface="Arial"/>
                <a:cs typeface="Arial"/>
                <a:sym typeface="Arial"/>
              </a:rPr>
              <a:t>팀원 소개</a:t>
            </a:r>
            <a:endParaRPr lang="en-US" altLang="ko-KR" sz="2400" b="0" i="0" u="none" strike="noStrike" cap="none" dirty="0" smtClean="0">
              <a:solidFill>
                <a:srgbClr val="0F96FA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0" i="0" u="none" strike="noStrike" cap="none" dirty="0" smtClea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프로젝트 </a:t>
            </a:r>
            <a:r>
              <a:rPr lang="ko-KR" altLang="en-US" sz="2400" b="0" i="0" u="none" strike="noStrike" cap="none" dirty="0" smtClea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개요</a:t>
            </a:r>
            <a:endParaRPr lang="en-US" altLang="ko-KR" sz="2400" b="0" i="0" u="none" strike="noStrike" cap="none" dirty="0" smtClean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0" i="0" u="none" strike="noStrike" cap="none" dirty="0" smtClea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핵심 기능 및 기술</a:t>
            </a:r>
            <a:endParaRPr sz="2400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dirty="0" smtClean="0">
                <a:solidFill>
                  <a:srgbClr val="7F7F7F"/>
                </a:solidFill>
              </a:rPr>
              <a:t>라이브 시연 </a:t>
            </a:r>
            <a:r>
              <a:rPr lang="en-US" altLang="ko-KR" sz="2400" dirty="0" smtClean="0">
                <a:solidFill>
                  <a:srgbClr val="7F7F7F"/>
                </a:solidFill>
              </a:rPr>
              <a:t>(5</a:t>
            </a:r>
            <a:r>
              <a:rPr lang="ko-KR" altLang="en-US" sz="2400" dirty="0" smtClean="0">
                <a:solidFill>
                  <a:srgbClr val="7F7F7F"/>
                </a:solidFill>
              </a:rPr>
              <a:t>분</a:t>
            </a:r>
            <a:r>
              <a:rPr lang="en-US" altLang="ko-KR" sz="2400" dirty="0" smtClean="0">
                <a:solidFill>
                  <a:srgbClr val="7F7F7F"/>
                </a:solidFill>
              </a:rPr>
              <a:t>)</a:t>
            </a:r>
            <a:endParaRPr sz="2400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53;p2"/>
          <p:cNvSpPr txBox="1"/>
          <p:nvPr/>
        </p:nvSpPr>
        <p:spPr>
          <a:xfrm>
            <a:off x="498023" y="2171581"/>
            <a:ext cx="2232249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b="1" i="0" u="none" strike="noStrike" cap="none" dirty="0" smtClean="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With who</a:t>
            </a:r>
            <a:endParaRPr sz="1200" b="0" i="0" u="none" strike="noStrike" cap="none" dirty="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08761" y="1859573"/>
            <a:ext cx="1689210" cy="2078639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97971" y="1725650"/>
            <a:ext cx="1393839" cy="2189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790482" y="1725650"/>
            <a:ext cx="1506814" cy="2166044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69856" y="1765362"/>
            <a:ext cx="1637489" cy="216604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4"/>
          <p:cNvSpPr/>
          <p:nvPr/>
        </p:nvSpPr>
        <p:spPr>
          <a:xfrm>
            <a:off x="187633" y="3908868"/>
            <a:ext cx="8613931" cy="184370"/>
          </a:xfrm>
          <a:prstGeom prst="rect">
            <a:avLst/>
          </a:prstGeom>
          <a:solidFill>
            <a:srgbClr val="71C3F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4"/>
          <p:cNvSpPr/>
          <p:nvPr/>
        </p:nvSpPr>
        <p:spPr>
          <a:xfrm>
            <a:off x="1822917" y="4324331"/>
            <a:ext cx="1474379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800" dirty="0" smtClean="0">
                <a:solidFill>
                  <a:schemeClr val="dk1"/>
                </a:solidFill>
              </a:rPr>
              <a:t>정희진</a:t>
            </a:r>
            <a:endParaRPr sz="2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>
                <a:solidFill>
                  <a:schemeClr val="dk1"/>
                </a:solidFill>
              </a:rPr>
              <a:t>DATA&amp;</a:t>
            </a:r>
            <a:r>
              <a:rPr lang="en-US" sz="2000" dirty="0" smtClean="0">
                <a:solidFill>
                  <a:schemeClr val="dk1"/>
                </a:solidFill>
              </a:rPr>
              <a:t>BE</a:t>
            </a:r>
            <a:endParaRPr dirty="0"/>
          </a:p>
        </p:txBody>
      </p:sp>
      <p:sp>
        <p:nvSpPr>
          <p:cNvPr id="80" name="Google Shape;80;p4"/>
          <p:cNvSpPr/>
          <p:nvPr/>
        </p:nvSpPr>
        <p:spPr>
          <a:xfrm>
            <a:off x="417123" y="4324331"/>
            <a:ext cx="1271503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8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이규정</a:t>
            </a:r>
            <a:endParaRPr sz="2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팀장&amp;</a:t>
            </a:r>
            <a:r>
              <a:rPr lang="en-US" altLang="ko-KR" sz="2000" dirty="0" smtClean="0">
                <a:solidFill>
                  <a:schemeClr val="dk1"/>
                </a:solidFill>
              </a:rPr>
              <a:t>BE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4"/>
          <p:cNvSpPr/>
          <p:nvPr/>
        </p:nvSpPr>
        <p:spPr>
          <a:xfrm>
            <a:off x="4227664" y="4331816"/>
            <a:ext cx="1652312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800" dirty="0" err="1" smtClean="0">
                <a:solidFill>
                  <a:schemeClr val="dk1"/>
                </a:solidFill>
              </a:rPr>
              <a:t>김예찬</a:t>
            </a:r>
            <a:endParaRPr lang="en-US" altLang="ko-KR" sz="2800" dirty="0" smtClean="0">
              <a:solidFill>
                <a:schemeClr val="dk1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 smtClean="0">
                <a:solidFill>
                  <a:schemeClr val="dk1"/>
                </a:solidFill>
              </a:rPr>
              <a:t>전 팀장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4"/>
          <p:cNvSpPr/>
          <p:nvPr/>
        </p:nvSpPr>
        <p:spPr>
          <a:xfrm>
            <a:off x="7257700" y="4331775"/>
            <a:ext cx="1474379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800" b="0" i="0" u="none" strike="noStrike" cap="non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방지환</a:t>
            </a:r>
            <a:endParaRPr lang="en-US" altLang="ko-KR" sz="2800" b="0" i="0" u="none" strike="noStrike" cap="non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>
                <a:solidFill>
                  <a:schemeClr val="dk1"/>
                </a:solidFill>
              </a:rPr>
              <a:t>FE</a:t>
            </a:r>
            <a:endParaRPr dirty="0"/>
          </a:p>
        </p:txBody>
      </p:sp>
      <p:sp>
        <p:nvSpPr>
          <p:cNvPr id="84" name="Google Shape;84;p4"/>
          <p:cNvSpPr/>
          <p:nvPr/>
        </p:nvSpPr>
        <p:spPr>
          <a:xfrm>
            <a:off x="95250" y="142359"/>
            <a:ext cx="1365250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0" rIns="36000" bIns="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 i="0" u="none" strike="noStrike" cap="none" dirty="0" err="1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팀원소개</a:t>
            </a:r>
            <a:endParaRPr sz="14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 descr="https://lh6.googleusercontent.com/lrd05tlrTABU3GAwvyvwy-Uk5R3huT0Nb5mzH7pKUL9zSoKtrDl8OtDtwB7DFSKa3E4glZH5uNbiKpUVS4McqRgAekxmAdweiUMMi9KELc1eoZR1oa-E51tUwxpl6jlnChg2vfY"/>
          <p:cNvPicPr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9620" y="1724494"/>
            <a:ext cx="1508400" cy="21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Google Shape;82;p4"/>
          <p:cNvSpPr/>
          <p:nvPr/>
        </p:nvSpPr>
        <p:spPr>
          <a:xfrm>
            <a:off x="5649030" y="4331775"/>
            <a:ext cx="1652312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800" dirty="0" smtClean="0">
                <a:solidFill>
                  <a:schemeClr val="dk1"/>
                </a:solidFill>
              </a:rPr>
              <a:t>김윤서</a:t>
            </a:r>
            <a:endParaRPr lang="en-US" altLang="ko-KR" sz="2800" dirty="0" smtClean="0">
              <a:solidFill>
                <a:schemeClr val="dk1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DATA&amp;FE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모서리가 둥근 사각형 설명선 1"/>
          <p:cNvSpPr/>
          <p:nvPr/>
        </p:nvSpPr>
        <p:spPr>
          <a:xfrm>
            <a:off x="6019549" y="1037168"/>
            <a:ext cx="1929349" cy="612648"/>
          </a:xfrm>
          <a:prstGeom prst="wedgeRoundRect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060825" y="1189603"/>
            <a:ext cx="17700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그동안 즐거웠어요</a:t>
            </a:r>
            <a:r>
              <a:rPr lang="en-US" altLang="ko-KR" dirty="0" smtClean="0"/>
              <a:t>..</a:t>
            </a:r>
            <a:endParaRPr lang="ko-KR" altLang="en-US" dirty="0"/>
          </a:p>
        </p:txBody>
      </p:sp>
      <p:sp>
        <p:nvSpPr>
          <p:cNvPr id="23" name="모서리가 둥근 사각형 설명선 22"/>
          <p:cNvSpPr/>
          <p:nvPr/>
        </p:nvSpPr>
        <p:spPr>
          <a:xfrm>
            <a:off x="842672" y="1037168"/>
            <a:ext cx="1929349" cy="612648"/>
          </a:xfrm>
          <a:prstGeom prst="wedgeRoundRect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807713" y="1189603"/>
            <a:ext cx="19992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어떻게 사랑이 변하니</a:t>
            </a:r>
            <a:r>
              <a:rPr lang="en-US" altLang="ko-KR" dirty="0" smtClean="0"/>
              <a:t>..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류">
  <a:themeElements>
    <a:clrScheme name="회색조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</TotalTime>
  <Words>523</Words>
  <Application>Microsoft Office PowerPoint</Application>
  <PresentationFormat>화면 슬라이드 쇼(16:10)</PresentationFormat>
  <Paragraphs>187</Paragraphs>
  <Slides>16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Malgun Gothic</vt:lpstr>
      <vt:lpstr>Malgun Gothic</vt:lpstr>
      <vt:lpstr>Arial</vt:lpstr>
      <vt:lpstr>Georgia</vt:lpstr>
      <vt:lpstr>기류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Adstore.Tistory.com</dc:creator>
  <cp:lastModifiedBy>multicampus</cp:lastModifiedBy>
  <cp:revision>30</cp:revision>
  <dcterms:created xsi:type="dcterms:W3CDTF">2013-06-09T12:01:59Z</dcterms:created>
  <dcterms:modified xsi:type="dcterms:W3CDTF">2021-11-18T09:43:54Z</dcterms:modified>
</cp:coreProperties>
</file>