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2" r:id="rId2"/>
    <p:sldId id="263" r:id="rId3"/>
    <p:sldId id="978" r:id="rId4"/>
    <p:sldId id="959" r:id="rId5"/>
    <p:sldId id="1005" r:id="rId6"/>
    <p:sldId id="979" r:id="rId7"/>
    <p:sldId id="985" r:id="rId8"/>
    <p:sldId id="991" r:id="rId9"/>
    <p:sldId id="986" r:id="rId10"/>
    <p:sldId id="992" r:id="rId11"/>
    <p:sldId id="993" r:id="rId12"/>
    <p:sldId id="997" r:id="rId13"/>
    <p:sldId id="994" r:id="rId14"/>
    <p:sldId id="995" r:id="rId15"/>
    <p:sldId id="996" r:id="rId16"/>
    <p:sldId id="998" r:id="rId17"/>
    <p:sldId id="999" r:id="rId18"/>
    <p:sldId id="1000" r:id="rId19"/>
    <p:sldId id="1004" r:id="rId20"/>
    <p:sldId id="1002" r:id="rId21"/>
    <p:sldId id="1003" r:id="rId22"/>
    <p:sldId id="984" r:id="rId23"/>
    <p:sldId id="1006" r:id="rId24"/>
    <p:sldId id="1001" r:id="rId25"/>
    <p:sldId id="69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7476" initials="7" lastIdx="1" clrIdx="0">
    <p:extLst>
      <p:ext uri="{19B8F6BF-5375-455C-9EA6-DF929625EA0E}">
        <p15:presenceInfo xmlns:p15="http://schemas.microsoft.com/office/powerpoint/2012/main" userId="747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FF"/>
    <a:srgbClr val="134F5C"/>
    <a:srgbClr val="4097FF"/>
    <a:srgbClr val="FC6545"/>
    <a:srgbClr val="9296A2"/>
    <a:srgbClr val="F2F2F2"/>
    <a:srgbClr val="2B224B"/>
    <a:srgbClr val="014BB4"/>
    <a:srgbClr val="D8D8D8"/>
    <a:srgbClr val="CBFA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10" autoAdjust="0"/>
    <p:restoredTop sz="96730" autoAdjust="0"/>
  </p:normalViewPr>
  <p:slideViewPr>
    <p:cSldViewPr snapToGrid="0">
      <p:cViewPr varScale="1">
        <p:scale>
          <a:sx n="110" d="100"/>
          <a:sy n="110" d="100"/>
        </p:scale>
        <p:origin x="96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83B4A-CB6F-452C-80D1-39926932AFE3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D310D-B92F-4C3E-B8A1-77CC78405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0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①②③④⑤⑥⑦⑧⑨⑩⑪⑬⑭⑮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D310D-B92F-4C3E-B8A1-77CC784056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149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①②③④⑤⑥⑦⑧⑨⑩⑪⑬⑭⑮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D310D-B92F-4C3E-B8A1-77CC784056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86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①②③④⑤⑥⑦⑧⑨⑩⑪⑬⑭⑮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D310D-B92F-4C3E-B8A1-77CC784056D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295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84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76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69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35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16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94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59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65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93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9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7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D4569-71CE-490B-9325-13ED59CA990E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9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svg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19" Type="http://schemas.openxmlformats.org/officeDocument/2006/relationships/image" Target="../media/image28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Relationship Id="rId22" Type="http://schemas.openxmlformats.org/officeDocument/2006/relationships/image" Target="../media/image3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2.png"/><Relationship Id="rId7" Type="http://schemas.openxmlformats.org/officeDocument/2006/relationships/image" Target="../media/image3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27.svg"/><Relationship Id="rId4" Type="http://schemas.openxmlformats.org/officeDocument/2006/relationships/image" Target="../media/image23.sv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2.png"/><Relationship Id="rId7" Type="http://schemas.openxmlformats.org/officeDocument/2006/relationships/image" Target="../media/image30.png"/><Relationship Id="rId12" Type="http://schemas.openxmlformats.org/officeDocument/2006/relationships/image" Target="../media/image19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27.svg"/><Relationship Id="rId4" Type="http://schemas.openxmlformats.org/officeDocument/2006/relationships/image" Target="../media/image23.sv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54.png"/><Relationship Id="rId12" Type="http://schemas.openxmlformats.org/officeDocument/2006/relationships/image" Target="../media/image27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26.png"/><Relationship Id="rId5" Type="http://schemas.openxmlformats.org/officeDocument/2006/relationships/image" Target="../media/image12.png"/><Relationship Id="rId10" Type="http://schemas.openxmlformats.org/officeDocument/2006/relationships/image" Target="../media/image55.png"/><Relationship Id="rId4" Type="http://schemas.openxmlformats.org/officeDocument/2006/relationships/image" Target="../media/image23.svg"/><Relationship Id="rId9" Type="http://schemas.openxmlformats.org/officeDocument/2006/relationships/image" Target="../media/image31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57.png"/><Relationship Id="rId7" Type="http://schemas.openxmlformats.org/officeDocument/2006/relationships/image" Target="../media/image2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9.svg"/><Relationship Id="rId4" Type="http://schemas.openxmlformats.org/officeDocument/2006/relationships/image" Target="../media/image58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2037923" y="1256080"/>
            <a:ext cx="8116154" cy="2469258"/>
            <a:chOff x="894923" y="1862983"/>
            <a:chExt cx="8116154" cy="2469258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894923" y="1862983"/>
              <a:ext cx="8116154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894923" y="3298677"/>
              <a:ext cx="8116154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2"/>
            <p:cNvSpPr txBox="1">
              <a:spLocks noChangeArrowheads="1"/>
            </p:cNvSpPr>
            <p:nvPr/>
          </p:nvSpPr>
          <p:spPr bwMode="auto">
            <a:xfrm>
              <a:off x="2149993" y="3511265"/>
              <a:ext cx="5606015" cy="522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15" rIns="0" bIns="45715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  <a:cs typeface="+mj-cs"/>
                </a:defRPr>
              </a:lvl1pPr>
              <a:lvl2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ts val="18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2024.01.10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661393" y="4101409"/>
              <a:ext cx="2583215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Document Version </a:t>
              </a:r>
              <a:r>
                <a:rPr lang="en-US" altLang="ko-KR" sz="9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1.0</a:t>
              </a:r>
              <a:endPara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Rectangle 22"/>
            <p:cNvSpPr txBox="1">
              <a:spLocks noChangeArrowheads="1"/>
            </p:cNvSpPr>
            <p:nvPr/>
          </p:nvSpPr>
          <p:spPr bwMode="auto">
            <a:xfrm>
              <a:off x="1519946" y="2767596"/>
              <a:ext cx="6866108" cy="318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15" rIns="0" bIns="45715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  <a:cs typeface="+mj-cs"/>
                </a:defRPr>
              </a:lvl1pPr>
              <a:lvl2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457109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914217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1371326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1828434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ctr" eaLnBrk="1" hangingPunct="1">
                <a:lnSpc>
                  <a:spcPts val="4000"/>
                </a:lnSpc>
                <a:spcBef>
                  <a:spcPts val="0"/>
                </a:spcBef>
              </a:pPr>
              <a:r>
                <a:rPr lang="ko-KR" altLang="en-US" sz="1400" b="1" kern="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애플리케이션 스토리보드</a:t>
              </a:r>
              <a:endParaRPr lang="en-US" altLang="ko-KR" sz="1400" b="1" kern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692415" y="1492012"/>
            <a:ext cx="2807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/>
              <a:t>Health Kiosk</a:t>
            </a:r>
          </a:p>
        </p:txBody>
      </p:sp>
    </p:spTree>
    <p:extLst>
      <p:ext uri="{BB962C8B-B14F-4D97-AF65-F5344CB8AC3E}">
        <p14:creationId xmlns:p14="http://schemas.microsoft.com/office/powerpoint/2010/main" val="21048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C00D77-A8F3-3D87-EDEA-F8256FD99138}"/>
              </a:ext>
            </a:extLst>
          </p:cNvPr>
          <p:cNvSpPr txBox="1"/>
          <p:nvPr/>
        </p:nvSpPr>
        <p:spPr>
          <a:xfrm>
            <a:off x="0" y="280173"/>
            <a:ext cx="2535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홈 페이지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0F585E-13A6-22D7-8C92-413D6F603ECA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0" y="680283"/>
            <a:ext cx="126769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5731FCA-70D4-0C70-FA47-75A5FA2DA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4" y="755011"/>
            <a:ext cx="6804956" cy="564797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79E73CF-5602-233B-C8EB-63744B51A90E}"/>
              </a:ext>
            </a:extLst>
          </p:cNvPr>
          <p:cNvSpPr/>
          <p:nvPr/>
        </p:nvSpPr>
        <p:spPr>
          <a:xfrm>
            <a:off x="7021783" y="214226"/>
            <a:ext cx="4822601" cy="6188761"/>
          </a:xfrm>
          <a:prstGeom prst="rect">
            <a:avLst/>
          </a:prstGeom>
          <a:solidFill>
            <a:srgbClr val="134F5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E52246-ED31-BE97-D445-C85118B02133}"/>
              </a:ext>
            </a:extLst>
          </p:cNvPr>
          <p:cNvSpPr txBox="1"/>
          <p:nvPr/>
        </p:nvSpPr>
        <p:spPr>
          <a:xfrm>
            <a:off x="7201783" y="1576476"/>
            <a:ext cx="4451192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설명</a:t>
            </a:r>
            <a:endParaRPr lang="en-US" altLang="ko-KR" sz="2500" dirty="0">
              <a:solidFill>
                <a:schemeClr val="bg1"/>
              </a:solidFill>
            </a:endParaRPr>
          </a:p>
          <a:p>
            <a:endParaRPr lang="en-US" altLang="ko-KR" sz="2500" dirty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500" dirty="0">
                <a:solidFill>
                  <a:schemeClr val="bg1"/>
                </a:solidFill>
              </a:rPr>
              <a:t>로그아웃 </a:t>
            </a:r>
            <a:r>
              <a:rPr lang="en-US" altLang="ko-KR" sz="1500" dirty="0">
                <a:solidFill>
                  <a:schemeClr val="bg1"/>
                </a:solidFill>
              </a:rPr>
              <a:t>-&gt; </a:t>
            </a:r>
            <a:r>
              <a:rPr lang="ko-KR" altLang="en-US" sz="1500" dirty="0">
                <a:solidFill>
                  <a:schemeClr val="bg1"/>
                </a:solidFill>
              </a:rPr>
              <a:t>로그인 페이지 </a:t>
            </a:r>
            <a:r>
              <a:rPr lang="en-US" altLang="ko-KR" sz="1500" dirty="0">
                <a:solidFill>
                  <a:schemeClr val="bg1"/>
                </a:solidFill>
              </a:rPr>
              <a:t>(8page)</a:t>
            </a:r>
          </a:p>
          <a:p>
            <a:pPr marL="228600" indent="-228600">
              <a:buAutoNum type="arabicPeriod"/>
            </a:pPr>
            <a:r>
              <a:rPr lang="ko-KR" altLang="en-US" sz="1500" dirty="0">
                <a:solidFill>
                  <a:schemeClr val="bg1"/>
                </a:solidFill>
              </a:rPr>
              <a:t>홈 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è"/>
            </a:pPr>
            <a:r>
              <a:rPr lang="ko-KR" altLang="en-US" sz="1500" dirty="0">
                <a:solidFill>
                  <a:schemeClr val="bg1"/>
                </a:solidFill>
              </a:rPr>
              <a:t>현재 등록된 회원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ko-KR" altLang="en-US" sz="1500" dirty="0">
                <a:solidFill>
                  <a:schemeClr val="bg1"/>
                </a:solidFill>
              </a:rPr>
              <a:t>활성화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비활성화 상태</a:t>
            </a:r>
            <a:r>
              <a:rPr lang="en-US" altLang="ko-KR" sz="1500" dirty="0">
                <a:solidFill>
                  <a:schemeClr val="bg1"/>
                </a:solidFill>
              </a:rPr>
              <a:t>)</a:t>
            </a:r>
          </a:p>
          <a:p>
            <a:pPr marL="628650" lvl="1" indent="-171450">
              <a:buFont typeface="Wingdings" panose="05000000000000000000" pitchFamily="2" charset="2"/>
              <a:buChar char="è"/>
            </a:pPr>
            <a:r>
              <a:rPr lang="ko-KR" altLang="en-US" sz="1500" dirty="0">
                <a:solidFill>
                  <a:schemeClr val="bg1"/>
                </a:solidFill>
              </a:rPr>
              <a:t>활성회원 </a:t>
            </a:r>
            <a:r>
              <a:rPr lang="ko-KR" altLang="en-US" sz="1500" dirty="0" err="1">
                <a:solidFill>
                  <a:schemeClr val="bg1"/>
                </a:solidFill>
              </a:rPr>
              <a:t>성별비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 err="1">
                <a:solidFill>
                  <a:schemeClr val="bg1"/>
                </a:solidFill>
              </a:rPr>
              <a:t>락커</a:t>
            </a:r>
            <a:r>
              <a:rPr lang="ko-KR" altLang="en-US" sz="1500" dirty="0">
                <a:solidFill>
                  <a:schemeClr val="bg1"/>
                </a:solidFill>
              </a:rPr>
              <a:t> 현황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è"/>
            </a:pPr>
            <a:r>
              <a:rPr lang="ko-KR" altLang="en-US" sz="1500" dirty="0">
                <a:solidFill>
                  <a:schemeClr val="bg1"/>
                </a:solidFill>
              </a:rPr>
              <a:t>현재 사용중인 </a:t>
            </a:r>
            <a:r>
              <a:rPr lang="ko-KR" altLang="en-US" sz="1500" dirty="0" err="1">
                <a:solidFill>
                  <a:schemeClr val="bg1"/>
                </a:solidFill>
              </a:rPr>
              <a:t>락커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ko-KR" altLang="en-US" sz="1500" dirty="0">
                <a:solidFill>
                  <a:schemeClr val="bg1"/>
                </a:solidFill>
              </a:rPr>
              <a:t>활성화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비활성화 상태</a:t>
            </a:r>
            <a:r>
              <a:rPr lang="en-US" altLang="ko-KR" sz="1500" dirty="0">
                <a:solidFill>
                  <a:schemeClr val="bg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500" dirty="0">
                <a:solidFill>
                  <a:schemeClr val="bg1"/>
                </a:solidFill>
              </a:rPr>
              <a:t>회원추가 </a:t>
            </a:r>
            <a:r>
              <a:rPr lang="en-US" altLang="ko-KR" sz="1500" dirty="0">
                <a:solidFill>
                  <a:schemeClr val="bg1"/>
                </a:solidFill>
              </a:rPr>
              <a:t>-&gt; </a:t>
            </a:r>
            <a:r>
              <a:rPr lang="ko-KR" altLang="en-US" sz="1500" dirty="0">
                <a:solidFill>
                  <a:schemeClr val="bg1"/>
                </a:solidFill>
              </a:rPr>
              <a:t>회원추가 페이지 </a:t>
            </a:r>
            <a:r>
              <a:rPr lang="en-US" altLang="ko-KR" sz="1500" dirty="0">
                <a:solidFill>
                  <a:schemeClr val="bg1"/>
                </a:solidFill>
              </a:rPr>
              <a:t>(12page)</a:t>
            </a:r>
          </a:p>
          <a:p>
            <a:pPr marL="228600" indent="-228600">
              <a:buAutoNum type="arabicPeriod"/>
            </a:pPr>
            <a:r>
              <a:rPr lang="ko-KR" altLang="en-US" sz="1500" dirty="0">
                <a:solidFill>
                  <a:schemeClr val="bg1"/>
                </a:solidFill>
              </a:rPr>
              <a:t>회원관리 </a:t>
            </a:r>
            <a:r>
              <a:rPr lang="en-US" altLang="ko-KR" sz="1500" dirty="0">
                <a:solidFill>
                  <a:schemeClr val="bg1"/>
                </a:solidFill>
              </a:rPr>
              <a:t>-&gt; </a:t>
            </a:r>
            <a:r>
              <a:rPr lang="ko-KR" altLang="en-US" sz="1500" dirty="0">
                <a:solidFill>
                  <a:schemeClr val="bg1"/>
                </a:solidFill>
              </a:rPr>
              <a:t>회원관리 페이지 </a:t>
            </a:r>
            <a:r>
              <a:rPr lang="en-US" altLang="ko-KR" sz="1500" dirty="0">
                <a:solidFill>
                  <a:schemeClr val="bg1"/>
                </a:solidFill>
              </a:rPr>
              <a:t>(14page)</a:t>
            </a:r>
          </a:p>
          <a:p>
            <a:pPr marL="228600" indent="-228600">
              <a:buAutoNum type="arabicPeriod"/>
            </a:pPr>
            <a:r>
              <a:rPr lang="ko-KR" altLang="en-US" sz="1500" dirty="0">
                <a:solidFill>
                  <a:schemeClr val="bg1"/>
                </a:solidFill>
              </a:rPr>
              <a:t>출석부 </a:t>
            </a:r>
            <a:r>
              <a:rPr lang="en-US" altLang="ko-KR" sz="1500" dirty="0">
                <a:solidFill>
                  <a:schemeClr val="bg1"/>
                </a:solidFill>
              </a:rPr>
              <a:t>-&gt; </a:t>
            </a:r>
            <a:r>
              <a:rPr lang="ko-KR" altLang="en-US" sz="1500" dirty="0">
                <a:solidFill>
                  <a:schemeClr val="bg1"/>
                </a:solidFill>
              </a:rPr>
              <a:t>출석부 페이지 </a:t>
            </a:r>
            <a:r>
              <a:rPr lang="en-US" altLang="ko-KR" sz="1500" dirty="0">
                <a:solidFill>
                  <a:schemeClr val="bg1"/>
                </a:solidFill>
              </a:rPr>
              <a:t>(16page)</a:t>
            </a:r>
          </a:p>
          <a:p>
            <a:pPr marL="228600" indent="-228600">
              <a:buAutoNum type="arabicPeriod"/>
            </a:pPr>
            <a:r>
              <a:rPr lang="ko-KR" altLang="en-US" sz="1500" dirty="0" err="1">
                <a:solidFill>
                  <a:schemeClr val="bg1"/>
                </a:solidFill>
              </a:rPr>
              <a:t>락커</a:t>
            </a:r>
            <a:r>
              <a:rPr lang="ko-KR" altLang="en-US" sz="1500" dirty="0">
                <a:solidFill>
                  <a:schemeClr val="bg1"/>
                </a:solidFill>
              </a:rPr>
              <a:t> </a:t>
            </a:r>
            <a:r>
              <a:rPr lang="en-US" altLang="ko-KR" sz="1500" dirty="0">
                <a:solidFill>
                  <a:schemeClr val="bg1"/>
                </a:solidFill>
              </a:rPr>
              <a:t>-&gt; </a:t>
            </a:r>
            <a:r>
              <a:rPr lang="ko-KR" altLang="en-US" sz="1500" dirty="0" err="1">
                <a:solidFill>
                  <a:schemeClr val="bg1"/>
                </a:solidFill>
              </a:rPr>
              <a:t>락커</a:t>
            </a:r>
            <a:r>
              <a:rPr lang="ko-KR" altLang="en-US" sz="1500" dirty="0">
                <a:solidFill>
                  <a:schemeClr val="bg1"/>
                </a:solidFill>
              </a:rPr>
              <a:t> 페이지</a:t>
            </a:r>
            <a:r>
              <a:rPr lang="en-US" altLang="ko-KR" sz="1500" dirty="0">
                <a:solidFill>
                  <a:schemeClr val="bg1"/>
                </a:solidFill>
              </a:rPr>
              <a:t>(View</a:t>
            </a:r>
            <a:r>
              <a:rPr lang="ko-KR" altLang="en-US" sz="1500" dirty="0">
                <a:solidFill>
                  <a:schemeClr val="bg1"/>
                </a:solidFill>
              </a:rPr>
              <a:t>만</a:t>
            </a:r>
            <a:r>
              <a:rPr lang="en-US" altLang="ko-KR" sz="1500" dirty="0">
                <a:solidFill>
                  <a:schemeClr val="bg1"/>
                </a:solidFill>
              </a:rPr>
              <a:t>) (20page)</a:t>
            </a:r>
          </a:p>
          <a:p>
            <a:pPr marL="228600" indent="-228600">
              <a:buAutoNum type="arabicPeriod"/>
            </a:pPr>
            <a:r>
              <a:rPr lang="ko-KR" altLang="en-US" sz="1500" dirty="0">
                <a:solidFill>
                  <a:schemeClr val="bg1"/>
                </a:solidFill>
              </a:rPr>
              <a:t>매출관리 </a:t>
            </a:r>
            <a:r>
              <a:rPr lang="en-US" altLang="ko-KR" sz="1500" dirty="0">
                <a:solidFill>
                  <a:schemeClr val="bg1"/>
                </a:solidFill>
              </a:rPr>
              <a:t>-&gt; </a:t>
            </a:r>
            <a:r>
              <a:rPr lang="ko-KR" altLang="en-US" sz="1500" dirty="0">
                <a:solidFill>
                  <a:schemeClr val="bg1"/>
                </a:solidFill>
              </a:rPr>
              <a:t>매출관리 페이지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ko-KR" altLang="en-US" sz="1500" dirty="0" err="1">
                <a:solidFill>
                  <a:schemeClr val="bg1"/>
                </a:solidFill>
              </a:rPr>
              <a:t>미구현</a:t>
            </a:r>
            <a:r>
              <a:rPr lang="en-US" altLang="ko-KR" sz="1500" dirty="0">
                <a:solidFill>
                  <a:schemeClr val="bg1"/>
                </a:solidFill>
              </a:rPr>
              <a:t>) </a:t>
            </a:r>
          </a:p>
          <a:p>
            <a:pPr marL="228600" indent="-228600">
              <a:buAutoNum type="arabicPeriod"/>
            </a:pPr>
            <a:r>
              <a:rPr lang="ko-KR" altLang="en-US" sz="1500" dirty="0">
                <a:solidFill>
                  <a:schemeClr val="bg1"/>
                </a:solidFill>
              </a:rPr>
              <a:t>매출통계 </a:t>
            </a:r>
            <a:r>
              <a:rPr lang="en-US" altLang="ko-KR" sz="1500" dirty="0">
                <a:solidFill>
                  <a:schemeClr val="bg1"/>
                </a:solidFill>
              </a:rPr>
              <a:t>-&gt; </a:t>
            </a:r>
            <a:r>
              <a:rPr lang="ko-KR" altLang="en-US" sz="1500" dirty="0">
                <a:solidFill>
                  <a:schemeClr val="bg1"/>
                </a:solidFill>
              </a:rPr>
              <a:t>매출통계 페이지</a:t>
            </a:r>
            <a:r>
              <a:rPr lang="en-US" altLang="ko-KR" sz="1500" dirty="0">
                <a:solidFill>
                  <a:schemeClr val="bg1"/>
                </a:solidFill>
              </a:rPr>
              <a:t>(View</a:t>
            </a:r>
            <a:r>
              <a:rPr lang="ko-KR" altLang="en-US" sz="1500" dirty="0">
                <a:solidFill>
                  <a:schemeClr val="bg1"/>
                </a:solidFill>
              </a:rPr>
              <a:t>만</a:t>
            </a:r>
            <a:r>
              <a:rPr lang="en-US" altLang="ko-KR" sz="1500" dirty="0">
                <a:solidFill>
                  <a:schemeClr val="bg1"/>
                </a:solidFill>
              </a:rPr>
              <a:t>) (21page)</a:t>
            </a:r>
          </a:p>
          <a:p>
            <a:pPr marL="228600" indent="-228600">
              <a:buAutoNum type="arabicPeriod"/>
            </a:pPr>
            <a:r>
              <a:rPr lang="ko-KR" altLang="en-US" sz="1500" dirty="0">
                <a:solidFill>
                  <a:schemeClr val="bg1"/>
                </a:solidFill>
              </a:rPr>
              <a:t>로그인한 매니저 상태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500" dirty="0">
                <a:solidFill>
                  <a:schemeClr val="bg1"/>
                </a:solidFill>
              </a:rPr>
              <a:t> </a:t>
            </a:r>
            <a:r>
              <a:rPr lang="ko-KR" altLang="en-US" sz="1500" dirty="0">
                <a:solidFill>
                  <a:schemeClr val="bg1"/>
                </a:solidFill>
              </a:rPr>
              <a:t>종료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3" name="그래픽 12" descr="배지 윤곽선">
            <a:extLst>
              <a:ext uri="{FF2B5EF4-FFF2-40B4-BE49-F238E27FC236}">
                <a16:creationId xmlns:a16="http://schemas.microsoft.com/office/drawing/2014/main" id="{2632A327-B6ED-041F-7A3A-B80F722C3B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7788" y="3045168"/>
            <a:ext cx="360000" cy="360000"/>
          </a:xfrm>
          <a:prstGeom prst="rect">
            <a:avLst/>
          </a:prstGeom>
        </p:spPr>
      </p:pic>
      <p:pic>
        <p:nvPicPr>
          <p:cNvPr id="15" name="그래픽 14" descr="배지 10 윤곽선">
            <a:extLst>
              <a:ext uri="{FF2B5EF4-FFF2-40B4-BE49-F238E27FC236}">
                <a16:creationId xmlns:a16="http://schemas.microsoft.com/office/drawing/2014/main" id="{D6F57B35-712D-77D9-A266-4E287FAB14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9652" y="575011"/>
            <a:ext cx="360000" cy="360000"/>
          </a:xfrm>
          <a:prstGeom prst="rect">
            <a:avLst/>
          </a:prstGeom>
        </p:spPr>
      </p:pic>
      <p:pic>
        <p:nvPicPr>
          <p:cNvPr id="17" name="그래픽 16" descr="배지 9 윤곽선">
            <a:extLst>
              <a:ext uri="{FF2B5EF4-FFF2-40B4-BE49-F238E27FC236}">
                <a16:creationId xmlns:a16="http://schemas.microsoft.com/office/drawing/2014/main" id="{F13F36AE-5D30-A883-B1F3-6B7A092F63B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97788" y="930455"/>
            <a:ext cx="360000" cy="360000"/>
          </a:xfrm>
          <a:prstGeom prst="rect">
            <a:avLst/>
          </a:prstGeom>
        </p:spPr>
      </p:pic>
      <p:pic>
        <p:nvPicPr>
          <p:cNvPr id="19" name="그래픽 18" descr="배지 5 윤곽선">
            <a:extLst>
              <a:ext uri="{FF2B5EF4-FFF2-40B4-BE49-F238E27FC236}">
                <a16:creationId xmlns:a16="http://schemas.microsoft.com/office/drawing/2014/main" id="{D2B04CCD-DA5D-D0E8-A91A-11501231744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8301" y="1890400"/>
            <a:ext cx="360000" cy="360000"/>
          </a:xfrm>
          <a:prstGeom prst="rect">
            <a:avLst/>
          </a:prstGeom>
        </p:spPr>
      </p:pic>
      <p:pic>
        <p:nvPicPr>
          <p:cNvPr id="21" name="그래픽 20" descr="배지 6 윤곽선">
            <a:extLst>
              <a:ext uri="{FF2B5EF4-FFF2-40B4-BE49-F238E27FC236}">
                <a16:creationId xmlns:a16="http://schemas.microsoft.com/office/drawing/2014/main" id="{EA340C2C-CD4F-E291-2BB1-D85F3220CD3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3845" y="2133564"/>
            <a:ext cx="360000" cy="360000"/>
          </a:xfrm>
          <a:prstGeom prst="rect">
            <a:avLst/>
          </a:prstGeom>
        </p:spPr>
      </p:pic>
      <p:pic>
        <p:nvPicPr>
          <p:cNvPr id="24" name="그래픽 23" descr="배지 1 윤곽선">
            <a:extLst>
              <a:ext uri="{FF2B5EF4-FFF2-40B4-BE49-F238E27FC236}">
                <a16:creationId xmlns:a16="http://schemas.microsoft.com/office/drawing/2014/main" id="{03B03066-51B3-7085-B0F8-C9AA5A9AC9F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57654" y="930455"/>
            <a:ext cx="360000" cy="360000"/>
          </a:xfrm>
          <a:prstGeom prst="rect">
            <a:avLst/>
          </a:prstGeom>
        </p:spPr>
      </p:pic>
      <p:pic>
        <p:nvPicPr>
          <p:cNvPr id="30" name="그래픽 29" descr="배지 8 윤곽선">
            <a:extLst>
              <a:ext uri="{FF2B5EF4-FFF2-40B4-BE49-F238E27FC236}">
                <a16:creationId xmlns:a16="http://schemas.microsoft.com/office/drawing/2014/main" id="{0478AF53-FFD1-46C7-95E8-3582F151E40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8301" y="2806334"/>
            <a:ext cx="360000" cy="360000"/>
          </a:xfrm>
          <a:prstGeom prst="rect">
            <a:avLst/>
          </a:prstGeom>
        </p:spPr>
      </p:pic>
      <p:pic>
        <p:nvPicPr>
          <p:cNvPr id="32" name="그래픽 31" descr="배지 4 윤곽선">
            <a:extLst>
              <a:ext uri="{FF2B5EF4-FFF2-40B4-BE49-F238E27FC236}">
                <a16:creationId xmlns:a16="http://schemas.microsoft.com/office/drawing/2014/main" id="{E77E2F17-EB91-F03C-D6B6-A52C7D40F583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301" y="1653309"/>
            <a:ext cx="360000" cy="360000"/>
          </a:xfrm>
          <a:prstGeom prst="rect">
            <a:avLst/>
          </a:prstGeom>
        </p:spPr>
      </p:pic>
      <p:pic>
        <p:nvPicPr>
          <p:cNvPr id="34" name="그래픽 33" descr="배지 7 윤곽선">
            <a:extLst>
              <a:ext uri="{FF2B5EF4-FFF2-40B4-BE49-F238E27FC236}">
                <a16:creationId xmlns:a16="http://schemas.microsoft.com/office/drawing/2014/main" id="{1081B1E2-F622-52C4-1081-A2BEAE697233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8301" y="2576577"/>
            <a:ext cx="360000" cy="360000"/>
          </a:xfrm>
          <a:prstGeom prst="rect">
            <a:avLst/>
          </a:prstGeom>
        </p:spPr>
      </p:pic>
      <p:pic>
        <p:nvPicPr>
          <p:cNvPr id="36" name="그래픽 35" descr="배지 3 윤곽선">
            <a:extLst>
              <a:ext uri="{FF2B5EF4-FFF2-40B4-BE49-F238E27FC236}">
                <a16:creationId xmlns:a16="http://schemas.microsoft.com/office/drawing/2014/main" id="{E2F55E1C-9596-1A98-D0F6-85A96B2CCBA8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62074" y="128174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95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EE07E86-EC07-AD4E-6C18-EB2E4CA0E6D3}"/>
              </a:ext>
            </a:extLst>
          </p:cNvPr>
          <p:cNvSpPr/>
          <p:nvPr/>
        </p:nvSpPr>
        <p:spPr>
          <a:xfrm>
            <a:off x="172687" y="1483227"/>
            <a:ext cx="7908867" cy="4482144"/>
          </a:xfrm>
          <a:prstGeom prst="rect">
            <a:avLst/>
          </a:prstGeom>
          <a:solidFill>
            <a:srgbClr val="134F5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00D77-A8F3-3D87-EDEA-F8256FD99138}"/>
              </a:ext>
            </a:extLst>
          </p:cNvPr>
          <p:cNvSpPr txBox="1"/>
          <p:nvPr/>
        </p:nvSpPr>
        <p:spPr>
          <a:xfrm>
            <a:off x="0" y="280173"/>
            <a:ext cx="2535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회원등록 </a:t>
            </a:r>
            <a:r>
              <a:rPr lang="en-US" altLang="ko-KR" sz="2000" b="1" dirty="0"/>
              <a:t>DB </a:t>
            </a:r>
            <a:r>
              <a:rPr lang="ko-KR" altLang="en-US" sz="2000" b="1" dirty="0"/>
              <a:t>구성도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0F585E-13A6-22D7-8C92-413D6F603ECA}"/>
              </a:ext>
            </a:extLst>
          </p:cNvPr>
          <p:cNvCxnSpPr>
            <a:cxnSpLocks/>
          </p:cNvCxnSpPr>
          <p:nvPr/>
        </p:nvCxnSpPr>
        <p:spPr>
          <a:xfrm>
            <a:off x="0" y="680283"/>
            <a:ext cx="240356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34EF1FB3-51B7-A4EB-6DDC-42B72DD0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13" y="2031031"/>
            <a:ext cx="1581371" cy="33437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D92467-D9A9-B4E5-E9CB-3E0B4E47BDA1}"/>
              </a:ext>
            </a:extLst>
          </p:cNvPr>
          <p:cNvSpPr txBox="1"/>
          <p:nvPr/>
        </p:nvSpPr>
        <p:spPr>
          <a:xfrm>
            <a:off x="2760618" y="2440784"/>
            <a:ext cx="508580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u="sng" dirty="0">
                <a:solidFill>
                  <a:schemeClr val="bg1"/>
                </a:solidFill>
              </a:rPr>
              <a:t>설명</a:t>
            </a:r>
            <a:r>
              <a:rPr lang="en-US" altLang="ko-KR" sz="2500" b="1" u="sng" dirty="0">
                <a:solidFill>
                  <a:schemeClr val="bg1"/>
                </a:solidFill>
              </a:rPr>
              <a:t>(Description)</a:t>
            </a:r>
          </a:p>
          <a:p>
            <a:endParaRPr lang="en-US" altLang="ko-KR" sz="3000" b="1" dirty="0">
              <a:solidFill>
                <a:schemeClr val="bg1"/>
              </a:solidFill>
            </a:endParaRPr>
          </a:p>
          <a:p>
            <a:r>
              <a:rPr lang="en-US" altLang="ko-KR" sz="1200" dirty="0" err="1">
                <a:solidFill>
                  <a:schemeClr val="bg1"/>
                </a:solidFill>
              </a:rPr>
              <a:t>userName</a:t>
            </a:r>
            <a:r>
              <a:rPr lang="en-US" altLang="ko-KR" sz="1200" dirty="0">
                <a:solidFill>
                  <a:schemeClr val="bg1"/>
                </a:solidFill>
              </a:rPr>
              <a:t> : </a:t>
            </a:r>
            <a:r>
              <a:rPr lang="ko-KR" altLang="en-US" sz="1200" dirty="0">
                <a:solidFill>
                  <a:schemeClr val="bg1"/>
                </a:solidFill>
              </a:rPr>
              <a:t>회원 이름 </a:t>
            </a:r>
            <a:r>
              <a:rPr lang="en-US" altLang="ko-KR" sz="1200" dirty="0">
                <a:solidFill>
                  <a:schemeClr val="bg1"/>
                </a:solidFill>
              </a:rPr>
              <a:t>(2 ~ 20</a:t>
            </a:r>
            <a:r>
              <a:rPr lang="ko-KR" altLang="en-US" sz="1200" dirty="0">
                <a:solidFill>
                  <a:schemeClr val="bg1"/>
                </a:solidFill>
              </a:rPr>
              <a:t>자리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영어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숫자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한글</a:t>
            </a:r>
            <a:r>
              <a:rPr lang="en-US" altLang="ko-KR" sz="1200" dirty="0">
                <a:solidFill>
                  <a:schemeClr val="bg1"/>
                </a:solidFill>
              </a:rPr>
              <a:t>) (</a:t>
            </a:r>
            <a:r>
              <a:rPr lang="ko-KR" altLang="en-US" sz="1200" dirty="0">
                <a:solidFill>
                  <a:schemeClr val="bg1"/>
                </a:solidFill>
              </a:rPr>
              <a:t>특수문자 </a:t>
            </a:r>
            <a:r>
              <a:rPr lang="en-US" altLang="ko-KR" sz="1200" dirty="0">
                <a:solidFill>
                  <a:schemeClr val="bg1"/>
                </a:solidFill>
              </a:rPr>
              <a:t>x)</a:t>
            </a:r>
          </a:p>
          <a:p>
            <a:r>
              <a:rPr lang="en-US" altLang="ko-KR" sz="1200" dirty="0" err="1">
                <a:solidFill>
                  <a:schemeClr val="bg1"/>
                </a:solidFill>
              </a:rPr>
              <a:t>userRegDate</a:t>
            </a:r>
            <a:r>
              <a:rPr lang="en-US" altLang="ko-KR" sz="1200" dirty="0">
                <a:solidFill>
                  <a:schemeClr val="bg1"/>
                </a:solidFill>
              </a:rPr>
              <a:t> : </a:t>
            </a:r>
            <a:r>
              <a:rPr lang="ko-KR" altLang="en-US" sz="1200" dirty="0">
                <a:solidFill>
                  <a:schemeClr val="bg1"/>
                </a:solidFill>
              </a:rPr>
              <a:t>회원 등록 날짜 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정보 </a:t>
            </a:r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년 유지 또는 </a:t>
            </a:r>
            <a:r>
              <a:rPr lang="en-US" altLang="ko-KR" sz="1200" dirty="0">
                <a:solidFill>
                  <a:schemeClr val="bg1"/>
                </a:solidFill>
              </a:rPr>
              <a:t>1</a:t>
            </a:r>
            <a:r>
              <a:rPr lang="ko-KR" altLang="en-US" sz="1200" dirty="0">
                <a:solidFill>
                  <a:schemeClr val="bg1"/>
                </a:solidFill>
              </a:rPr>
              <a:t>년 유지 정책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200" dirty="0" err="1">
                <a:solidFill>
                  <a:schemeClr val="bg1"/>
                </a:solidFill>
              </a:rPr>
              <a:t>userGender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성별</a:t>
            </a:r>
            <a:r>
              <a:rPr lang="en-US" altLang="ko-KR" sz="1200" dirty="0">
                <a:solidFill>
                  <a:schemeClr val="bg1"/>
                </a:solidFill>
              </a:rPr>
              <a:t> (</a:t>
            </a:r>
            <a:r>
              <a:rPr lang="ko-KR" altLang="en-US" sz="1200" dirty="0">
                <a:solidFill>
                  <a:schemeClr val="bg1"/>
                </a:solidFill>
              </a:rPr>
              <a:t>남자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여자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200" dirty="0" err="1">
                <a:solidFill>
                  <a:schemeClr val="bg1"/>
                </a:solidFill>
              </a:rPr>
              <a:t>phoneHeader</a:t>
            </a:r>
            <a:r>
              <a:rPr lang="en-US" altLang="ko-KR" sz="1200" dirty="0">
                <a:solidFill>
                  <a:schemeClr val="bg1"/>
                </a:solidFill>
              </a:rPr>
              <a:t> : 010, 019, 011 </a:t>
            </a:r>
            <a:r>
              <a:rPr lang="en-US" altLang="ko-KR" sz="1200" dirty="0" err="1">
                <a:solidFill>
                  <a:schemeClr val="bg1"/>
                </a:solidFill>
              </a:rPr>
              <a:t>etc</a:t>
            </a:r>
            <a:r>
              <a:rPr lang="en-US" altLang="ko-KR" sz="1200" dirty="0">
                <a:solidFill>
                  <a:schemeClr val="bg1"/>
                </a:solidFill>
              </a:rPr>
              <a:t>… (3</a:t>
            </a:r>
            <a:r>
              <a:rPr lang="ko-KR" altLang="en-US" sz="1200" dirty="0">
                <a:solidFill>
                  <a:schemeClr val="bg1"/>
                </a:solidFill>
              </a:rPr>
              <a:t>자리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200" dirty="0" err="1">
                <a:solidFill>
                  <a:schemeClr val="bg1"/>
                </a:solidFill>
              </a:rPr>
              <a:t>phoneMiddle</a:t>
            </a:r>
            <a:r>
              <a:rPr lang="en-US" altLang="ko-KR" sz="1200" dirty="0">
                <a:solidFill>
                  <a:schemeClr val="bg1"/>
                </a:solidFill>
              </a:rPr>
              <a:t> : </a:t>
            </a:r>
            <a:r>
              <a:rPr lang="ko-KR" altLang="en-US" sz="1200" dirty="0">
                <a:solidFill>
                  <a:schemeClr val="bg1"/>
                </a:solidFill>
              </a:rPr>
              <a:t>휴대폰 지역별 할당번호 </a:t>
            </a:r>
            <a:r>
              <a:rPr lang="en-US" altLang="ko-KR" sz="1200" dirty="0">
                <a:solidFill>
                  <a:schemeClr val="bg1"/>
                </a:solidFill>
              </a:rPr>
              <a:t>(4</a:t>
            </a:r>
            <a:r>
              <a:rPr lang="ko-KR" altLang="en-US" sz="1200" dirty="0">
                <a:solidFill>
                  <a:schemeClr val="bg1"/>
                </a:solidFill>
              </a:rPr>
              <a:t>자리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200" dirty="0" err="1">
                <a:solidFill>
                  <a:schemeClr val="bg1"/>
                </a:solidFill>
              </a:rPr>
              <a:t>phoneTail</a:t>
            </a:r>
            <a:r>
              <a:rPr lang="en-US" altLang="ko-KR" sz="1200" dirty="0">
                <a:solidFill>
                  <a:schemeClr val="bg1"/>
                </a:solidFill>
              </a:rPr>
              <a:t> : </a:t>
            </a:r>
            <a:r>
              <a:rPr lang="ko-KR" altLang="en-US" sz="1200" dirty="0">
                <a:solidFill>
                  <a:schemeClr val="bg1"/>
                </a:solidFill>
              </a:rPr>
              <a:t>휴대폰 뒷자리 </a:t>
            </a:r>
            <a:r>
              <a:rPr lang="en-US" altLang="ko-KR" sz="1200" dirty="0">
                <a:solidFill>
                  <a:schemeClr val="bg1"/>
                </a:solidFill>
              </a:rPr>
              <a:t>(4</a:t>
            </a:r>
            <a:r>
              <a:rPr lang="ko-KR" altLang="en-US" sz="1200" dirty="0">
                <a:solidFill>
                  <a:schemeClr val="bg1"/>
                </a:solidFill>
              </a:rPr>
              <a:t>자리</a:t>
            </a:r>
            <a:r>
              <a:rPr lang="en-US" altLang="ko-KR" sz="1200" dirty="0">
                <a:solidFill>
                  <a:schemeClr val="bg1"/>
                </a:solidFill>
              </a:rPr>
              <a:t>) (</a:t>
            </a:r>
            <a:r>
              <a:rPr lang="ko-KR" altLang="en-US" sz="1200" dirty="0">
                <a:solidFill>
                  <a:schemeClr val="bg1"/>
                </a:solidFill>
              </a:rPr>
              <a:t>헬스 회원 등록 코드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200" dirty="0" err="1">
                <a:solidFill>
                  <a:schemeClr val="bg1"/>
                </a:solidFill>
              </a:rPr>
              <a:t>userStatus</a:t>
            </a:r>
            <a:r>
              <a:rPr lang="en-US" altLang="ko-KR" sz="1200" dirty="0">
                <a:solidFill>
                  <a:schemeClr val="bg1"/>
                </a:solidFill>
              </a:rPr>
              <a:t> : </a:t>
            </a:r>
            <a:r>
              <a:rPr lang="ko-KR" altLang="en-US" sz="1200" dirty="0">
                <a:solidFill>
                  <a:schemeClr val="bg1"/>
                </a:solidFill>
              </a:rPr>
              <a:t>유저 활성화 상태</a:t>
            </a:r>
            <a:r>
              <a:rPr lang="en-US" altLang="ko-KR" sz="1200" dirty="0">
                <a:solidFill>
                  <a:schemeClr val="bg1"/>
                </a:solidFill>
              </a:rPr>
              <a:t> (</a:t>
            </a:r>
            <a:r>
              <a:rPr lang="ko-KR" altLang="en-US" sz="1200" dirty="0">
                <a:solidFill>
                  <a:schemeClr val="bg1"/>
                </a:solidFill>
              </a:rPr>
              <a:t>회원권 등록 후 시작 날짜가 되면 활성화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membership : </a:t>
            </a:r>
            <a:r>
              <a:rPr lang="ko-KR" altLang="en-US" sz="1200" dirty="0">
                <a:solidFill>
                  <a:schemeClr val="bg1"/>
                </a:solidFill>
              </a:rPr>
              <a:t>회원권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 err="1">
                <a:solidFill>
                  <a:schemeClr val="bg1"/>
                </a:solidFill>
              </a:rPr>
              <a:t>startDate</a:t>
            </a:r>
            <a:r>
              <a:rPr lang="en-US" altLang="ko-KR" sz="1200" dirty="0">
                <a:solidFill>
                  <a:schemeClr val="bg1"/>
                </a:solidFill>
              </a:rPr>
              <a:t> : </a:t>
            </a:r>
            <a:r>
              <a:rPr lang="ko-KR" altLang="en-US" sz="1200" dirty="0">
                <a:solidFill>
                  <a:schemeClr val="bg1"/>
                </a:solidFill>
              </a:rPr>
              <a:t>헬스 시작 날짜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 err="1">
                <a:solidFill>
                  <a:schemeClr val="bg1"/>
                </a:solidFill>
              </a:rPr>
              <a:t>endDate</a:t>
            </a:r>
            <a:r>
              <a:rPr lang="en-US" altLang="ko-KR" sz="1200" dirty="0">
                <a:solidFill>
                  <a:schemeClr val="bg1"/>
                </a:solidFill>
              </a:rPr>
              <a:t> : </a:t>
            </a:r>
            <a:r>
              <a:rPr lang="ko-KR" altLang="en-US" sz="1200" dirty="0">
                <a:solidFill>
                  <a:schemeClr val="bg1"/>
                </a:solidFill>
              </a:rPr>
              <a:t>헬스 마감 날짜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962A9A-1835-4019-D409-E59042732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620" y="1126176"/>
            <a:ext cx="3893407" cy="491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52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C00D77-A8F3-3D87-EDEA-F8256FD99138}"/>
              </a:ext>
            </a:extLst>
          </p:cNvPr>
          <p:cNvSpPr txBox="1"/>
          <p:nvPr/>
        </p:nvSpPr>
        <p:spPr>
          <a:xfrm>
            <a:off x="0" y="280173"/>
            <a:ext cx="2535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회원등록 페이지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0F585E-13A6-22D7-8C92-413D6F603ECA}"/>
              </a:ext>
            </a:extLst>
          </p:cNvPr>
          <p:cNvCxnSpPr>
            <a:cxnSpLocks/>
          </p:cNvCxnSpPr>
          <p:nvPr/>
        </p:nvCxnSpPr>
        <p:spPr>
          <a:xfrm>
            <a:off x="0" y="680283"/>
            <a:ext cx="195942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247C9FA-6735-DCB4-72E4-768EB68BF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10" y="1903298"/>
            <a:ext cx="2658550" cy="33841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FB2172-2BB2-3BCC-8D74-737A1D00C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464" y="1381299"/>
            <a:ext cx="2717229" cy="42965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E71BE01-7E94-3F54-806A-50572B091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127" y="1512881"/>
            <a:ext cx="3039121" cy="41649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5B4A1A-AFE9-A6F9-3A7A-7E1D586A8170}"/>
              </a:ext>
            </a:extLst>
          </p:cNvPr>
          <p:cNvSpPr txBox="1"/>
          <p:nvPr/>
        </p:nvSpPr>
        <p:spPr>
          <a:xfrm>
            <a:off x="2073816" y="1687853"/>
            <a:ext cx="686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조건 실패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72F56D-58E8-DCB3-43DC-ACCF199F8C59}"/>
              </a:ext>
            </a:extLst>
          </p:cNvPr>
          <p:cNvSpPr txBox="1"/>
          <p:nvPr/>
        </p:nvSpPr>
        <p:spPr>
          <a:xfrm>
            <a:off x="5655609" y="1072460"/>
            <a:ext cx="686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조건 실패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1EA9F7-8C00-533F-C165-C43780C1010F}"/>
              </a:ext>
            </a:extLst>
          </p:cNvPr>
          <p:cNvSpPr txBox="1"/>
          <p:nvPr/>
        </p:nvSpPr>
        <p:spPr>
          <a:xfrm>
            <a:off x="9404649" y="1273577"/>
            <a:ext cx="686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조건 성공</a:t>
            </a:r>
          </a:p>
        </p:txBody>
      </p:sp>
    </p:spTree>
    <p:extLst>
      <p:ext uri="{BB962C8B-B14F-4D97-AF65-F5344CB8AC3E}">
        <p14:creationId xmlns:p14="http://schemas.microsoft.com/office/powerpoint/2010/main" val="1734227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C00D77-A8F3-3D87-EDEA-F8256FD99138}"/>
              </a:ext>
            </a:extLst>
          </p:cNvPr>
          <p:cNvSpPr txBox="1"/>
          <p:nvPr/>
        </p:nvSpPr>
        <p:spPr>
          <a:xfrm>
            <a:off x="0" y="280173"/>
            <a:ext cx="2535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회원권등록 페이지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0F585E-13A6-22D7-8C92-413D6F603ECA}"/>
              </a:ext>
            </a:extLst>
          </p:cNvPr>
          <p:cNvCxnSpPr>
            <a:cxnSpLocks/>
          </p:cNvCxnSpPr>
          <p:nvPr/>
        </p:nvCxnSpPr>
        <p:spPr>
          <a:xfrm>
            <a:off x="0" y="680283"/>
            <a:ext cx="195942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050B425-C03C-2426-65E0-DF72D197F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93" y="1224579"/>
            <a:ext cx="3056400" cy="44088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29B68A-B05A-B85B-A06D-E2AE58A37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245" y="2211976"/>
            <a:ext cx="3106015" cy="2649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F03AD37-9A86-5A89-65FA-10F0D4D96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736" y="2020774"/>
            <a:ext cx="3545894" cy="3032203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4E8BEEF-8988-102B-901B-FF3A3EEC8BCA}"/>
              </a:ext>
            </a:extLst>
          </p:cNvPr>
          <p:cNvCxnSpPr>
            <a:stCxn id="4" idx="3"/>
          </p:cNvCxnSpPr>
          <p:nvPr/>
        </p:nvCxnSpPr>
        <p:spPr>
          <a:xfrm>
            <a:off x="3609393" y="3429000"/>
            <a:ext cx="688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1F8779E-CCDB-23CE-257C-39F0EA8F9813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7404260" y="3536876"/>
            <a:ext cx="610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D1C7800-9526-EA16-E8A3-AC7E1ACBC63D}"/>
              </a:ext>
            </a:extLst>
          </p:cNvPr>
          <p:cNvSpPr txBox="1"/>
          <p:nvPr/>
        </p:nvSpPr>
        <p:spPr>
          <a:xfrm>
            <a:off x="5306772" y="1913052"/>
            <a:ext cx="1088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회원권 등록 페이지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5DDF15-096C-9ED8-959A-780E8DA08110}"/>
              </a:ext>
            </a:extLst>
          </p:cNvPr>
          <p:cNvSpPr txBox="1"/>
          <p:nvPr/>
        </p:nvSpPr>
        <p:spPr>
          <a:xfrm>
            <a:off x="9491241" y="1805330"/>
            <a:ext cx="7500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회원권 등록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81461C-C7C8-664C-EC0A-D9D18E63E6B3}"/>
              </a:ext>
            </a:extLst>
          </p:cNvPr>
          <p:cNvSpPr txBox="1"/>
          <p:nvPr/>
        </p:nvSpPr>
        <p:spPr>
          <a:xfrm>
            <a:off x="1536713" y="972671"/>
            <a:ext cx="1088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 등록 페이지</a:t>
            </a:r>
          </a:p>
        </p:txBody>
      </p:sp>
    </p:spTree>
    <p:extLst>
      <p:ext uri="{BB962C8B-B14F-4D97-AF65-F5344CB8AC3E}">
        <p14:creationId xmlns:p14="http://schemas.microsoft.com/office/powerpoint/2010/main" val="586187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C00D77-A8F3-3D87-EDEA-F8256FD99138}"/>
              </a:ext>
            </a:extLst>
          </p:cNvPr>
          <p:cNvSpPr txBox="1"/>
          <p:nvPr/>
        </p:nvSpPr>
        <p:spPr>
          <a:xfrm>
            <a:off x="0" y="280173"/>
            <a:ext cx="2535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고객관리 페이지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0F585E-13A6-22D7-8C92-413D6F603ECA}"/>
              </a:ext>
            </a:extLst>
          </p:cNvPr>
          <p:cNvCxnSpPr>
            <a:cxnSpLocks/>
          </p:cNvCxnSpPr>
          <p:nvPr/>
        </p:nvCxnSpPr>
        <p:spPr>
          <a:xfrm>
            <a:off x="0" y="680283"/>
            <a:ext cx="200297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9A3798C-3B80-9290-48CE-4BCC41AB9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47" y="930455"/>
            <a:ext cx="5850503" cy="54297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86E5D34-C848-F434-E7DA-EA89CC381633}"/>
              </a:ext>
            </a:extLst>
          </p:cNvPr>
          <p:cNvSpPr/>
          <p:nvPr/>
        </p:nvSpPr>
        <p:spPr>
          <a:xfrm>
            <a:off x="6546915" y="334619"/>
            <a:ext cx="5295538" cy="6188761"/>
          </a:xfrm>
          <a:prstGeom prst="rect">
            <a:avLst/>
          </a:prstGeom>
          <a:solidFill>
            <a:srgbClr val="134F5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AFA3A-7F1E-CAFA-E61F-F36C0B328B21}"/>
              </a:ext>
            </a:extLst>
          </p:cNvPr>
          <p:cNvSpPr txBox="1"/>
          <p:nvPr/>
        </p:nvSpPr>
        <p:spPr>
          <a:xfrm>
            <a:off x="6699225" y="2024668"/>
            <a:ext cx="499091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설명</a:t>
            </a:r>
            <a:endParaRPr lang="en-US" altLang="ko-KR" sz="2500" dirty="0">
              <a:solidFill>
                <a:schemeClr val="bg1"/>
              </a:solidFill>
            </a:endParaRPr>
          </a:p>
          <a:p>
            <a:endParaRPr lang="en-US" altLang="ko-KR" sz="2500" dirty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500" dirty="0">
                <a:solidFill>
                  <a:schemeClr val="bg1"/>
                </a:solidFill>
              </a:rPr>
              <a:t>등록된 회원 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ko-KR" altLang="en-US" sz="1500" dirty="0">
                <a:solidFill>
                  <a:schemeClr val="bg1"/>
                </a:solidFill>
              </a:rPr>
              <a:t>상태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이름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성별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연락처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회원등록일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시작일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종료일</a:t>
            </a:r>
            <a:r>
              <a:rPr lang="en-US" altLang="ko-KR" sz="15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altLang="ko-KR" sz="1500" dirty="0">
                <a:solidFill>
                  <a:schemeClr val="bg1"/>
                </a:solidFill>
              </a:rPr>
              <a:t>-&gt; </a:t>
            </a:r>
            <a:r>
              <a:rPr lang="ko-KR" altLang="en-US" sz="1500" dirty="0">
                <a:solidFill>
                  <a:schemeClr val="bg1"/>
                </a:solidFill>
              </a:rPr>
              <a:t>체크 박스 클릭 후 전체 메시지 구현 예정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500" dirty="0">
                <a:solidFill>
                  <a:schemeClr val="bg1"/>
                </a:solidFill>
              </a:rPr>
              <a:t>전체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활성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비활성 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ko-KR" altLang="en-US" sz="1500" dirty="0">
                <a:solidFill>
                  <a:schemeClr val="bg1"/>
                </a:solidFill>
              </a:rPr>
              <a:t>클릭하면 상태에 따라 테이블 뷰 변화</a:t>
            </a:r>
            <a:r>
              <a:rPr lang="en-US" altLang="ko-KR" sz="1500" dirty="0">
                <a:solidFill>
                  <a:schemeClr val="bg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500" dirty="0">
                <a:solidFill>
                  <a:schemeClr val="bg1"/>
                </a:solidFill>
              </a:rPr>
              <a:t>이름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연락처 검색 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ko-KR" altLang="en-US" sz="1500" dirty="0">
                <a:solidFill>
                  <a:schemeClr val="bg1"/>
                </a:solidFill>
              </a:rPr>
              <a:t>이름 또는 연락처 검색하면 그에 맞는 데이터 테이블 뷰 갱신</a:t>
            </a:r>
            <a:r>
              <a:rPr lang="en-US" altLang="ko-KR" sz="1500" dirty="0">
                <a:solidFill>
                  <a:schemeClr val="bg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500" dirty="0">
                <a:solidFill>
                  <a:schemeClr val="bg1"/>
                </a:solidFill>
              </a:rPr>
              <a:t>홈 페이지로 돌아가기</a:t>
            </a:r>
            <a:endParaRPr lang="en-US" altLang="ko-KR" sz="1500" dirty="0">
              <a:solidFill>
                <a:schemeClr val="bg1"/>
              </a:solidFill>
            </a:endParaRPr>
          </a:p>
        </p:txBody>
      </p:sp>
      <p:pic>
        <p:nvPicPr>
          <p:cNvPr id="12" name="그래픽 11" descr="배지 1 윤곽선">
            <a:extLst>
              <a:ext uri="{FF2B5EF4-FFF2-40B4-BE49-F238E27FC236}">
                <a16:creationId xmlns:a16="http://schemas.microsoft.com/office/drawing/2014/main" id="{4A0F3C57-B563-3A07-2C56-68A9C44D14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8914" y="2254158"/>
            <a:ext cx="360000" cy="360000"/>
          </a:xfrm>
          <a:prstGeom prst="rect">
            <a:avLst/>
          </a:prstGeom>
        </p:spPr>
      </p:pic>
      <p:pic>
        <p:nvPicPr>
          <p:cNvPr id="14" name="그래픽 13" descr="배지 윤곽선">
            <a:extLst>
              <a:ext uri="{FF2B5EF4-FFF2-40B4-BE49-F238E27FC236}">
                <a16:creationId xmlns:a16="http://schemas.microsoft.com/office/drawing/2014/main" id="{249F9934-BB4B-88E9-D172-039F3618C4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42268" y="1198951"/>
            <a:ext cx="360000" cy="360000"/>
          </a:xfrm>
          <a:prstGeom prst="rect">
            <a:avLst/>
          </a:prstGeom>
        </p:spPr>
      </p:pic>
      <p:pic>
        <p:nvPicPr>
          <p:cNvPr id="16" name="그래픽 15" descr="배지 3 윤곽선">
            <a:extLst>
              <a:ext uri="{FF2B5EF4-FFF2-40B4-BE49-F238E27FC236}">
                <a16:creationId xmlns:a16="http://schemas.microsoft.com/office/drawing/2014/main" id="{8E6B4D61-B91A-5AA9-8147-BF6EAD8AEC6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0859" y="1535552"/>
            <a:ext cx="360000" cy="360000"/>
          </a:xfrm>
          <a:prstGeom prst="rect">
            <a:avLst/>
          </a:prstGeom>
        </p:spPr>
      </p:pic>
      <p:pic>
        <p:nvPicPr>
          <p:cNvPr id="18" name="그래픽 17" descr="배지 4 윤곽선">
            <a:extLst>
              <a:ext uri="{FF2B5EF4-FFF2-40B4-BE49-F238E27FC236}">
                <a16:creationId xmlns:a16="http://schemas.microsoft.com/office/drawing/2014/main" id="{8EB0911B-5DA0-9FFE-6877-4D2AA1BCB8A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34943" y="1175552"/>
            <a:ext cx="360000" cy="360000"/>
          </a:xfrm>
          <a:prstGeom prst="rect">
            <a:avLst/>
          </a:prstGeom>
        </p:spPr>
      </p:pic>
      <p:pic>
        <p:nvPicPr>
          <p:cNvPr id="22" name="그래픽 21" descr="배지 4 윤곽선">
            <a:extLst>
              <a:ext uri="{FF2B5EF4-FFF2-40B4-BE49-F238E27FC236}">
                <a16:creationId xmlns:a16="http://schemas.microsoft.com/office/drawing/2014/main" id="{A3A42A0E-6C48-CC37-8521-26B06BACBE7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16000" y="778108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94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7EF9F6-3DA8-1B42-5372-10431B4FA669}"/>
              </a:ext>
            </a:extLst>
          </p:cNvPr>
          <p:cNvSpPr/>
          <p:nvPr/>
        </p:nvSpPr>
        <p:spPr>
          <a:xfrm>
            <a:off x="172688" y="1483227"/>
            <a:ext cx="6829004" cy="4482144"/>
          </a:xfrm>
          <a:prstGeom prst="rect">
            <a:avLst/>
          </a:prstGeom>
          <a:solidFill>
            <a:srgbClr val="134F5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00D77-A8F3-3D87-EDEA-F8256FD99138}"/>
              </a:ext>
            </a:extLst>
          </p:cNvPr>
          <p:cNvSpPr txBox="1"/>
          <p:nvPr/>
        </p:nvSpPr>
        <p:spPr>
          <a:xfrm>
            <a:off x="0" y="280173"/>
            <a:ext cx="2535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출석부 </a:t>
            </a:r>
            <a:r>
              <a:rPr lang="en-US" altLang="ko-KR" sz="2000" b="1" dirty="0"/>
              <a:t>DB </a:t>
            </a:r>
            <a:r>
              <a:rPr lang="ko-KR" altLang="en-US" sz="2000" b="1" dirty="0"/>
              <a:t>구성도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0F585E-13A6-22D7-8C92-413D6F603ECA}"/>
              </a:ext>
            </a:extLst>
          </p:cNvPr>
          <p:cNvCxnSpPr>
            <a:cxnSpLocks/>
          </p:cNvCxnSpPr>
          <p:nvPr/>
        </p:nvCxnSpPr>
        <p:spPr>
          <a:xfrm>
            <a:off x="0" y="680283"/>
            <a:ext cx="216843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CDA78DC8-79BF-1EA9-AD81-3AC0C63C3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493" y="1757555"/>
            <a:ext cx="4937760" cy="38894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9982B13-BE72-498B-64FA-CFABEBFC7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05" y="1801624"/>
            <a:ext cx="1288224" cy="38453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BB1790F-F88A-B9FE-B4BC-9585E6928A6E}"/>
              </a:ext>
            </a:extLst>
          </p:cNvPr>
          <p:cNvSpPr txBox="1"/>
          <p:nvPr/>
        </p:nvSpPr>
        <p:spPr>
          <a:xfrm>
            <a:off x="1995747" y="2793274"/>
            <a:ext cx="50858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u="sng" dirty="0">
                <a:solidFill>
                  <a:schemeClr val="bg1"/>
                </a:solidFill>
              </a:rPr>
              <a:t>설명</a:t>
            </a:r>
            <a:r>
              <a:rPr lang="en-US" altLang="ko-KR" sz="2500" b="1" u="sng" dirty="0">
                <a:solidFill>
                  <a:schemeClr val="bg1"/>
                </a:solidFill>
              </a:rPr>
              <a:t>(Description)</a:t>
            </a:r>
          </a:p>
          <a:p>
            <a:endParaRPr lang="en-US" altLang="ko-KR" sz="3000" b="1" dirty="0">
              <a:solidFill>
                <a:schemeClr val="bg1"/>
              </a:solidFill>
            </a:endParaRPr>
          </a:p>
          <a:p>
            <a:r>
              <a:rPr lang="en-US" altLang="ko-KR" sz="1200" dirty="0" err="1">
                <a:solidFill>
                  <a:schemeClr val="bg1"/>
                </a:solidFill>
              </a:rPr>
              <a:t>userCode</a:t>
            </a:r>
            <a:r>
              <a:rPr lang="en-US" altLang="ko-KR" sz="1200" dirty="0">
                <a:solidFill>
                  <a:schemeClr val="bg1"/>
                </a:solidFill>
              </a:rPr>
              <a:t> : </a:t>
            </a:r>
            <a:r>
              <a:rPr lang="ko-KR" altLang="en-US" sz="1200" dirty="0">
                <a:solidFill>
                  <a:schemeClr val="bg1"/>
                </a:solidFill>
              </a:rPr>
              <a:t>회원 </a:t>
            </a:r>
            <a:r>
              <a:rPr lang="en-US" altLang="ko-KR" sz="1200" dirty="0">
                <a:solidFill>
                  <a:schemeClr val="bg1"/>
                </a:solidFill>
              </a:rPr>
              <a:t>PK</a:t>
            </a:r>
            <a:r>
              <a:rPr lang="ko-KR" altLang="en-US" sz="1200" dirty="0">
                <a:solidFill>
                  <a:schemeClr val="bg1"/>
                </a:solidFill>
              </a:rPr>
              <a:t>를 받아오는 </a:t>
            </a:r>
            <a:r>
              <a:rPr lang="en-US" altLang="ko-KR" sz="1200" dirty="0">
                <a:solidFill>
                  <a:schemeClr val="bg1"/>
                </a:solidFill>
              </a:rPr>
              <a:t>FK</a:t>
            </a:r>
          </a:p>
          <a:p>
            <a:r>
              <a:rPr lang="en-US" altLang="ko-KR" sz="1200" dirty="0" err="1">
                <a:solidFill>
                  <a:schemeClr val="bg1"/>
                </a:solidFill>
              </a:rPr>
              <a:t>userName</a:t>
            </a:r>
            <a:r>
              <a:rPr lang="en-US" altLang="ko-KR" sz="1200" dirty="0">
                <a:solidFill>
                  <a:schemeClr val="bg1"/>
                </a:solidFill>
              </a:rPr>
              <a:t> : </a:t>
            </a:r>
            <a:r>
              <a:rPr lang="ko-KR" altLang="en-US" sz="1200" dirty="0">
                <a:solidFill>
                  <a:schemeClr val="bg1"/>
                </a:solidFill>
              </a:rPr>
              <a:t>회원 이름 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클라이언트와 통신을 하기 위해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200" dirty="0" err="1">
                <a:solidFill>
                  <a:schemeClr val="bg1"/>
                </a:solidFill>
              </a:rPr>
              <a:t>userTail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폰 </a:t>
            </a:r>
            <a:r>
              <a:rPr lang="ko-KR" altLang="en-US" sz="1200" dirty="0" err="1">
                <a:solidFill>
                  <a:schemeClr val="bg1"/>
                </a:solidFill>
              </a:rPr>
              <a:t>뒷</a:t>
            </a:r>
            <a:r>
              <a:rPr lang="en-US" altLang="ko-KR" sz="1200" dirty="0">
                <a:solidFill>
                  <a:schemeClr val="bg1"/>
                </a:solidFill>
              </a:rPr>
              <a:t>4</a:t>
            </a:r>
            <a:r>
              <a:rPr lang="ko-KR" altLang="en-US" sz="1200" dirty="0">
                <a:solidFill>
                  <a:schemeClr val="bg1"/>
                </a:solidFill>
              </a:rPr>
              <a:t>자리</a:t>
            </a:r>
            <a:r>
              <a:rPr lang="en-US" altLang="ko-KR" sz="1200" dirty="0">
                <a:solidFill>
                  <a:schemeClr val="bg1"/>
                </a:solidFill>
              </a:rPr>
              <a:t> (</a:t>
            </a:r>
            <a:r>
              <a:rPr lang="ko-KR" altLang="en-US" sz="1200" dirty="0">
                <a:solidFill>
                  <a:schemeClr val="bg1"/>
                </a:solidFill>
              </a:rPr>
              <a:t>클라이언트와 통신을 하기 위해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200" dirty="0" err="1">
                <a:solidFill>
                  <a:schemeClr val="bg1"/>
                </a:solidFill>
              </a:rPr>
              <a:t>doHealthDate</a:t>
            </a:r>
            <a:r>
              <a:rPr lang="en-US" altLang="ko-KR" sz="1200" dirty="0">
                <a:solidFill>
                  <a:schemeClr val="bg1"/>
                </a:solidFill>
              </a:rPr>
              <a:t> : </a:t>
            </a:r>
            <a:r>
              <a:rPr lang="ko-KR" altLang="en-US" sz="1200" dirty="0">
                <a:solidFill>
                  <a:schemeClr val="bg1"/>
                </a:solidFill>
              </a:rPr>
              <a:t>출석을 한 날짜 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클라이언트에서 정보를 받아 저장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200" dirty="0" err="1">
                <a:solidFill>
                  <a:schemeClr val="bg1"/>
                </a:solidFill>
              </a:rPr>
              <a:t>doHealthTime</a:t>
            </a:r>
            <a:r>
              <a:rPr lang="en-US" altLang="ko-KR" sz="1200" dirty="0">
                <a:solidFill>
                  <a:schemeClr val="bg1"/>
                </a:solidFill>
              </a:rPr>
              <a:t> : </a:t>
            </a:r>
            <a:r>
              <a:rPr lang="ko-KR" altLang="en-US" sz="1200" dirty="0">
                <a:solidFill>
                  <a:schemeClr val="bg1"/>
                </a:solidFill>
              </a:rPr>
              <a:t>출석을 한 시간 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클라이언트에서 정보를 받아 저장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459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C00D77-A8F3-3D87-EDEA-F8256FD99138}"/>
              </a:ext>
            </a:extLst>
          </p:cNvPr>
          <p:cNvSpPr txBox="1"/>
          <p:nvPr/>
        </p:nvSpPr>
        <p:spPr>
          <a:xfrm>
            <a:off x="0" y="280173"/>
            <a:ext cx="2535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출석부 페이지 </a:t>
            </a:r>
            <a:r>
              <a:rPr lang="en-US" altLang="ko-KR" sz="2000" b="1" dirty="0"/>
              <a:t>#1</a:t>
            </a:r>
            <a:endParaRPr lang="ko-KR" altLang="en-US" sz="20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0F585E-13A6-22D7-8C92-413D6F603ECA}"/>
              </a:ext>
            </a:extLst>
          </p:cNvPr>
          <p:cNvCxnSpPr>
            <a:cxnSpLocks/>
          </p:cNvCxnSpPr>
          <p:nvPr/>
        </p:nvCxnSpPr>
        <p:spPr>
          <a:xfrm>
            <a:off x="0" y="680283"/>
            <a:ext cx="216843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CDA78DC8-79BF-1EA9-AD81-3AC0C63C3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18" y="1322126"/>
            <a:ext cx="6137205" cy="483420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37D09AA-D26D-EE21-03B4-D8B856C721C4}"/>
              </a:ext>
            </a:extLst>
          </p:cNvPr>
          <p:cNvSpPr/>
          <p:nvPr/>
        </p:nvSpPr>
        <p:spPr>
          <a:xfrm>
            <a:off x="6546915" y="334619"/>
            <a:ext cx="5295538" cy="6188761"/>
          </a:xfrm>
          <a:prstGeom prst="rect">
            <a:avLst/>
          </a:prstGeom>
          <a:solidFill>
            <a:srgbClr val="134F5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F6E752-FDE4-D032-FFF3-D42559017186}"/>
              </a:ext>
            </a:extLst>
          </p:cNvPr>
          <p:cNvSpPr txBox="1"/>
          <p:nvPr/>
        </p:nvSpPr>
        <p:spPr>
          <a:xfrm>
            <a:off x="6699225" y="2024668"/>
            <a:ext cx="4990918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설명</a:t>
            </a:r>
            <a:endParaRPr lang="en-US" altLang="ko-KR" sz="2500" dirty="0">
              <a:solidFill>
                <a:schemeClr val="bg1"/>
              </a:solidFill>
            </a:endParaRPr>
          </a:p>
          <a:p>
            <a:endParaRPr lang="en-US" altLang="ko-KR" sz="2500" dirty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500" dirty="0">
                <a:solidFill>
                  <a:schemeClr val="bg1"/>
                </a:solidFill>
              </a:rPr>
              <a:t>출석부 </a:t>
            </a:r>
            <a:r>
              <a:rPr lang="en-US" altLang="ko-KR" sz="1500" dirty="0">
                <a:solidFill>
                  <a:schemeClr val="bg1"/>
                </a:solidFill>
              </a:rPr>
              <a:t>DB</a:t>
            </a:r>
            <a:r>
              <a:rPr lang="ko-KR" altLang="en-US" sz="1500" dirty="0">
                <a:solidFill>
                  <a:schemeClr val="bg1"/>
                </a:solidFill>
              </a:rPr>
              <a:t>에서 받아온 데이터 테이블로 출력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500" dirty="0">
                <a:solidFill>
                  <a:schemeClr val="bg1"/>
                </a:solidFill>
              </a:rPr>
              <a:t>서버 시작 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ko-KR" altLang="en-US" sz="1500" dirty="0">
                <a:solidFill>
                  <a:schemeClr val="bg1"/>
                </a:solidFill>
              </a:rPr>
              <a:t>출석부 클라이언트에서 출석시간과 타임을 실시간으로 받아오기 위한 서버</a:t>
            </a:r>
            <a:r>
              <a:rPr lang="en-US" altLang="ko-KR" sz="1500" dirty="0">
                <a:solidFill>
                  <a:schemeClr val="bg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500" dirty="0">
                <a:solidFill>
                  <a:schemeClr val="bg1"/>
                </a:solidFill>
              </a:rPr>
              <a:t>검색 날짜를 입력하면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그에 맞는 출석부 출력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500" dirty="0">
                <a:solidFill>
                  <a:schemeClr val="bg1"/>
                </a:solidFill>
              </a:rPr>
              <a:t>이름 또는 연락처 검색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500" dirty="0">
                <a:solidFill>
                  <a:schemeClr val="bg1"/>
                </a:solidFill>
              </a:rPr>
              <a:t>홈 페이지로 돌아가기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endParaRPr lang="en-US" altLang="ko-KR" sz="1500" dirty="0">
              <a:solidFill>
                <a:schemeClr val="bg1"/>
              </a:solidFill>
            </a:endParaRPr>
          </a:p>
        </p:txBody>
      </p:sp>
      <p:pic>
        <p:nvPicPr>
          <p:cNvPr id="6" name="그래픽 5" descr="배지 1 윤곽선">
            <a:extLst>
              <a:ext uri="{FF2B5EF4-FFF2-40B4-BE49-F238E27FC236}">
                <a16:creationId xmlns:a16="http://schemas.microsoft.com/office/drawing/2014/main" id="{F9AC1195-6CE4-9710-8F59-45D3534EFA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3414" y="2419621"/>
            <a:ext cx="360000" cy="360000"/>
          </a:xfrm>
          <a:prstGeom prst="rect">
            <a:avLst/>
          </a:prstGeom>
        </p:spPr>
      </p:pic>
      <p:pic>
        <p:nvPicPr>
          <p:cNvPr id="7" name="그래픽 6" descr="배지 윤곽선">
            <a:extLst>
              <a:ext uri="{FF2B5EF4-FFF2-40B4-BE49-F238E27FC236}">
                <a16:creationId xmlns:a16="http://schemas.microsoft.com/office/drawing/2014/main" id="{02EF7646-DC1E-49BB-D950-27738CF9FB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657" y="1529877"/>
            <a:ext cx="360000" cy="360000"/>
          </a:xfrm>
          <a:prstGeom prst="rect">
            <a:avLst/>
          </a:prstGeom>
        </p:spPr>
      </p:pic>
      <p:pic>
        <p:nvPicPr>
          <p:cNvPr id="8" name="그래픽 7" descr="배지 3 윤곽선">
            <a:extLst>
              <a:ext uri="{FF2B5EF4-FFF2-40B4-BE49-F238E27FC236}">
                <a16:creationId xmlns:a16="http://schemas.microsoft.com/office/drawing/2014/main" id="{AA0A25BB-F9F6-1FD3-17B1-66E1AF2F2C3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90920" y="1722865"/>
            <a:ext cx="360000" cy="360000"/>
          </a:xfrm>
          <a:prstGeom prst="rect">
            <a:avLst/>
          </a:prstGeom>
        </p:spPr>
      </p:pic>
      <p:pic>
        <p:nvPicPr>
          <p:cNvPr id="10" name="그래픽 9" descr="배지 4 윤곽선">
            <a:extLst>
              <a:ext uri="{FF2B5EF4-FFF2-40B4-BE49-F238E27FC236}">
                <a16:creationId xmlns:a16="http://schemas.microsoft.com/office/drawing/2014/main" id="{B6028473-E888-2B58-6356-416B2DF6900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4986" y="1747629"/>
            <a:ext cx="360000" cy="360000"/>
          </a:xfrm>
          <a:prstGeom prst="rect">
            <a:avLst/>
          </a:prstGeom>
        </p:spPr>
      </p:pic>
      <p:pic>
        <p:nvPicPr>
          <p:cNvPr id="13" name="그래픽 12" descr="배지 5 윤곽선">
            <a:extLst>
              <a:ext uri="{FF2B5EF4-FFF2-40B4-BE49-F238E27FC236}">
                <a16:creationId xmlns:a16="http://schemas.microsoft.com/office/drawing/2014/main" id="{442C3FCC-FF8A-CB36-B344-3FDBAD1DB58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55382" y="1529877"/>
            <a:ext cx="360000" cy="360000"/>
          </a:xfrm>
          <a:prstGeom prst="rect">
            <a:avLst/>
          </a:prstGeom>
        </p:spPr>
      </p:pic>
      <p:pic>
        <p:nvPicPr>
          <p:cNvPr id="14" name="그래픽 13" descr="배지 5 윤곽선">
            <a:extLst>
              <a:ext uri="{FF2B5EF4-FFF2-40B4-BE49-F238E27FC236}">
                <a16:creationId xmlns:a16="http://schemas.microsoft.com/office/drawing/2014/main" id="{36BE80A4-741F-A56B-7BF4-ACE1B8D6F8E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74669" y="1168515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57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C00D77-A8F3-3D87-EDEA-F8256FD99138}"/>
              </a:ext>
            </a:extLst>
          </p:cNvPr>
          <p:cNvSpPr txBox="1"/>
          <p:nvPr/>
        </p:nvSpPr>
        <p:spPr>
          <a:xfrm>
            <a:off x="0" y="280173"/>
            <a:ext cx="2535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출석부 페이지 </a:t>
            </a:r>
            <a:r>
              <a:rPr lang="en-US" altLang="ko-KR" sz="2000" b="1" dirty="0"/>
              <a:t>#2</a:t>
            </a:r>
            <a:endParaRPr lang="ko-KR" altLang="en-US" sz="20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0F585E-13A6-22D7-8C92-413D6F603ECA}"/>
              </a:ext>
            </a:extLst>
          </p:cNvPr>
          <p:cNvCxnSpPr>
            <a:cxnSpLocks/>
          </p:cNvCxnSpPr>
          <p:nvPr/>
        </p:nvCxnSpPr>
        <p:spPr>
          <a:xfrm>
            <a:off x="0" y="680283"/>
            <a:ext cx="216843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486927C7-994B-8D0B-8E7B-356818DEF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86" y="3585067"/>
            <a:ext cx="4065084" cy="31838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08D9BD-D358-BC87-E75A-21BA4CBB04BF}"/>
              </a:ext>
            </a:extLst>
          </p:cNvPr>
          <p:cNvSpPr txBox="1"/>
          <p:nvPr/>
        </p:nvSpPr>
        <p:spPr>
          <a:xfrm>
            <a:off x="1669718" y="5271224"/>
            <a:ext cx="8058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날짜 검색 시</a:t>
            </a:r>
            <a:endParaRPr lang="en-US" altLang="ko-KR" sz="8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64B76D5-D4BD-D8D6-C1ED-032CAB81C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003" y="298625"/>
            <a:ext cx="3979121" cy="31303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E6CC1B-3459-58B6-64A8-03D49D071F74}"/>
              </a:ext>
            </a:extLst>
          </p:cNvPr>
          <p:cNvSpPr txBox="1"/>
          <p:nvPr/>
        </p:nvSpPr>
        <p:spPr>
          <a:xfrm>
            <a:off x="5187957" y="1863812"/>
            <a:ext cx="8058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 검색 시</a:t>
            </a:r>
            <a:endParaRPr lang="en-US" altLang="ko-KR" sz="8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61A67C8-2F96-7736-BD05-C48623C77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292" y="3559531"/>
            <a:ext cx="4065084" cy="322650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5C7B185-BEE0-A232-D6FE-EBADE725526F}"/>
              </a:ext>
            </a:extLst>
          </p:cNvPr>
          <p:cNvSpPr txBox="1"/>
          <p:nvPr/>
        </p:nvSpPr>
        <p:spPr>
          <a:xfrm>
            <a:off x="9157039" y="5297460"/>
            <a:ext cx="13652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이름과 날짜 동시 </a:t>
            </a:r>
            <a:r>
              <a:rPr lang="ko-KR" altLang="en-US" sz="800" dirty="0" err="1"/>
              <a:t>검색시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2434786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C00D77-A8F3-3D87-EDEA-F8256FD99138}"/>
              </a:ext>
            </a:extLst>
          </p:cNvPr>
          <p:cNvSpPr txBox="1"/>
          <p:nvPr/>
        </p:nvSpPr>
        <p:spPr>
          <a:xfrm>
            <a:off x="0" y="280173"/>
            <a:ext cx="2535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출석부 페이지 </a:t>
            </a:r>
            <a:r>
              <a:rPr lang="en-US" altLang="ko-KR" sz="2000" b="1" dirty="0"/>
              <a:t>#3</a:t>
            </a:r>
            <a:endParaRPr lang="ko-KR" altLang="en-US" sz="20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0F585E-13A6-22D7-8C92-413D6F603ECA}"/>
              </a:ext>
            </a:extLst>
          </p:cNvPr>
          <p:cNvCxnSpPr>
            <a:cxnSpLocks/>
          </p:cNvCxnSpPr>
          <p:nvPr/>
        </p:nvCxnSpPr>
        <p:spPr>
          <a:xfrm>
            <a:off x="0" y="680283"/>
            <a:ext cx="216843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5097FBE-FEEB-7F32-9AA6-163F4DD2F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62" y="1848646"/>
            <a:ext cx="3998850" cy="31607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6FB45C-D4D5-720F-E4ED-0056D538E52D}"/>
              </a:ext>
            </a:extLst>
          </p:cNvPr>
          <p:cNvSpPr txBox="1"/>
          <p:nvPr/>
        </p:nvSpPr>
        <p:spPr>
          <a:xfrm>
            <a:off x="2247416" y="1505099"/>
            <a:ext cx="9939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서버 스타트 클릭</a:t>
            </a:r>
            <a:endParaRPr lang="en-US" altLang="ko-KR" sz="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DBF484E-FEFE-3638-A631-CACA035BE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801" y="1228384"/>
            <a:ext cx="3720090" cy="17031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9E15F85-6E1E-26D6-99DB-AC742DB0D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32" y="3750341"/>
            <a:ext cx="3720090" cy="16720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71B135-0A53-D365-5B45-312D8B75F505}"/>
              </a:ext>
            </a:extLst>
          </p:cNvPr>
          <p:cNvSpPr txBox="1"/>
          <p:nvPr/>
        </p:nvSpPr>
        <p:spPr>
          <a:xfrm>
            <a:off x="7300875" y="934687"/>
            <a:ext cx="9939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서버 소켓 대기</a:t>
            </a:r>
            <a:endParaRPr lang="en-US" altLang="ko-KR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E0982A-3998-98E7-BFCF-39EB4B70F2FE}"/>
              </a:ext>
            </a:extLst>
          </p:cNvPr>
          <p:cNvSpPr txBox="1"/>
          <p:nvPr/>
        </p:nvSpPr>
        <p:spPr>
          <a:xfrm>
            <a:off x="7228979" y="3461656"/>
            <a:ext cx="1137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서버 </a:t>
            </a:r>
            <a:r>
              <a:rPr lang="ko-KR" altLang="en-US" sz="800"/>
              <a:t>소켓 연결 완료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1481905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C00D77-A8F3-3D87-EDEA-F8256FD99138}"/>
              </a:ext>
            </a:extLst>
          </p:cNvPr>
          <p:cNvSpPr txBox="1"/>
          <p:nvPr/>
        </p:nvSpPr>
        <p:spPr>
          <a:xfrm>
            <a:off x="0" y="280173"/>
            <a:ext cx="2535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유저 페이지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0F585E-13A6-22D7-8C92-413D6F603ECA}"/>
              </a:ext>
            </a:extLst>
          </p:cNvPr>
          <p:cNvCxnSpPr>
            <a:cxnSpLocks/>
          </p:cNvCxnSpPr>
          <p:nvPr/>
        </p:nvCxnSpPr>
        <p:spPr>
          <a:xfrm>
            <a:off x="0" y="680283"/>
            <a:ext cx="216843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ACAFE5D-FCDA-4A48-E356-91294229A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42" y="1456348"/>
            <a:ext cx="5071013" cy="50256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9FF9BE-AE50-E104-8DF4-85D34379C297}"/>
              </a:ext>
            </a:extLst>
          </p:cNvPr>
          <p:cNvSpPr txBox="1"/>
          <p:nvPr/>
        </p:nvSpPr>
        <p:spPr>
          <a:xfrm>
            <a:off x="8587382" y="1285581"/>
            <a:ext cx="9939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 더블클릭 시</a:t>
            </a:r>
            <a:endParaRPr lang="en-US" altLang="ko-KR" sz="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FFCE1D-A32C-A5EE-5B64-E85BAF3B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847" y="1456246"/>
            <a:ext cx="5071013" cy="50255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87BAA0-FFCA-2C2B-4F23-F8371722FECB}"/>
              </a:ext>
            </a:extLst>
          </p:cNvPr>
          <p:cNvSpPr txBox="1"/>
          <p:nvPr/>
        </p:nvSpPr>
        <p:spPr>
          <a:xfrm>
            <a:off x="2610677" y="1285581"/>
            <a:ext cx="9939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 더블클릭 시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222378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0363" y="235938"/>
            <a:ext cx="92091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+mj-ea"/>
                <a:ea typeface="+mj-ea"/>
                <a:cs typeface="+mj-cs"/>
              </a:rPr>
              <a:t>Version history</a:t>
            </a:r>
            <a:endParaRPr lang="ko-KR" altLang="en-US" sz="1400" b="1" dirty="0">
              <a:latin typeface="+mj-ea"/>
              <a:ea typeface="+mj-ea"/>
            </a:endParaRPr>
          </a:p>
        </p:txBody>
      </p:sp>
      <p:graphicFrame>
        <p:nvGraphicFramePr>
          <p:cNvPr id="5" name="Group 6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05606"/>
              </p:ext>
            </p:extLst>
          </p:nvPr>
        </p:nvGraphicFramePr>
        <p:xfrm>
          <a:off x="387926" y="620444"/>
          <a:ext cx="11274830" cy="5559293"/>
        </p:xfrm>
        <a:graphic>
          <a:graphicData uri="http://schemas.openxmlformats.org/drawingml/2006/table">
            <a:tbl>
              <a:tblPr/>
              <a:tblGrid>
                <a:gridCol w="1134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9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59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38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800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Date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Version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Change Summary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0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Author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Topic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Page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Comments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2024.01.02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V1.0.0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김규민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 프로세스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 – 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 프로세스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8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2023.12.29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V1.0.0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김규민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회원가입 페이지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 – 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구성 및 회원가입 페이지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2023.12.30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V1.0.0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김규민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2024.01.02-03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V1.0.0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김규민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홈 페이지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홈 페이지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2024.01.04-05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V1.0.0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이준호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 등록 페이지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 – 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구성 및 회원등록 페이지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2024.01.05-06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V1.0.0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김규민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고객관리 페이지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 관리 페이지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2024.01.05-06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V1.0.0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김규민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출석부 페이지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 – 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구성 및 출석부 페이지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2024.01.06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V1.0.0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김규민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출석부 서버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클라이언트 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23 - 24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출석부 클라이언트 페이지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2024.01.08-09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V1.0.0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이준호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회원권 등록 페이지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회원권 등록 페이지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2024-01.08 ~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V1.0.1(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구현중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이준호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 페이지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구현 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2024.01.08 ~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V1.1 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송상엽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락커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페이지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미구현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2024.01.02-09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송상엽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프론트 엔드 구성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css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모든 페이지 이미지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499639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2024.01.02-09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이준호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송상엽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프론트 엔드 구성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fxml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모든 페이지 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608571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V1.1 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예정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이준호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송상엽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매출관리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미구현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582570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V1.1 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예정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송상엽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매출통계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미구현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666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188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C00D77-A8F3-3D87-EDEA-F8256FD99138}"/>
              </a:ext>
            </a:extLst>
          </p:cNvPr>
          <p:cNvSpPr txBox="1"/>
          <p:nvPr/>
        </p:nvSpPr>
        <p:spPr>
          <a:xfrm>
            <a:off x="0" y="280173"/>
            <a:ext cx="2535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락커</a:t>
            </a:r>
            <a:r>
              <a:rPr lang="ko-KR" altLang="en-US" sz="2000" b="1" dirty="0"/>
              <a:t> 페이지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0F585E-13A6-22D7-8C92-413D6F603ECA}"/>
              </a:ext>
            </a:extLst>
          </p:cNvPr>
          <p:cNvCxnSpPr>
            <a:cxnSpLocks/>
          </p:cNvCxnSpPr>
          <p:nvPr/>
        </p:nvCxnSpPr>
        <p:spPr>
          <a:xfrm>
            <a:off x="0" y="680283"/>
            <a:ext cx="216843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40984E4-1B46-382C-27DA-BF8D2BEC6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765" y="1097811"/>
            <a:ext cx="6306875" cy="525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15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C00D77-A8F3-3D87-EDEA-F8256FD99138}"/>
              </a:ext>
            </a:extLst>
          </p:cNvPr>
          <p:cNvSpPr txBox="1"/>
          <p:nvPr/>
        </p:nvSpPr>
        <p:spPr>
          <a:xfrm>
            <a:off x="0" y="280173"/>
            <a:ext cx="2535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매출통계 페이지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0F585E-13A6-22D7-8C92-413D6F603ECA}"/>
              </a:ext>
            </a:extLst>
          </p:cNvPr>
          <p:cNvCxnSpPr>
            <a:cxnSpLocks/>
          </p:cNvCxnSpPr>
          <p:nvPr/>
        </p:nvCxnSpPr>
        <p:spPr>
          <a:xfrm>
            <a:off x="0" y="680283"/>
            <a:ext cx="216843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5FE96FB-8030-1279-2796-200590E37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94" y="1173587"/>
            <a:ext cx="6713796" cy="525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5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718974" y="2695513"/>
            <a:ext cx="3211522" cy="1466974"/>
            <a:chOff x="4079776" y="2620780"/>
            <a:chExt cx="3211522" cy="1466974"/>
          </a:xfrm>
        </p:grpSpPr>
        <p:sp>
          <p:nvSpPr>
            <p:cNvPr id="7" name="직사각형 6"/>
            <p:cNvSpPr/>
            <p:nvPr/>
          </p:nvSpPr>
          <p:spPr>
            <a:xfrm>
              <a:off x="4079776" y="2620780"/>
              <a:ext cx="1385900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5800" dirty="0">
                  <a:solidFill>
                    <a:schemeClr val="bg1">
                      <a:lumMod val="85000"/>
                      <a:alpha val="91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59895" y="3573016"/>
              <a:ext cx="2131403" cy="514738"/>
            </a:xfrm>
            <a:prstGeom prst="rect">
              <a:avLst/>
            </a:prstGeom>
          </p:spPr>
          <p:txBody>
            <a:bodyPr wrap="square" tIns="72000" bIns="7200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Client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5065330" y="3429000"/>
              <a:ext cx="166574" cy="15143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87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77EF5F1E-C68A-947A-4EC7-74FC35BE0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6" y="1417729"/>
            <a:ext cx="2712080" cy="2191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C00D77-A8F3-3D87-EDEA-F8256FD99138}"/>
              </a:ext>
            </a:extLst>
          </p:cNvPr>
          <p:cNvSpPr txBox="1"/>
          <p:nvPr/>
        </p:nvSpPr>
        <p:spPr>
          <a:xfrm>
            <a:off x="-1" y="280173"/>
            <a:ext cx="3241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출석부 </a:t>
            </a:r>
            <a:r>
              <a:rPr lang="ko-KR" altLang="en-US" sz="2000" b="1"/>
              <a:t>클라이언트 페이지</a:t>
            </a:r>
            <a:endParaRPr lang="ko-KR" altLang="en-US" sz="20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0F585E-13A6-22D7-8C92-413D6F603ECA}"/>
              </a:ext>
            </a:extLst>
          </p:cNvPr>
          <p:cNvCxnSpPr>
            <a:cxnSpLocks/>
          </p:cNvCxnSpPr>
          <p:nvPr/>
        </p:nvCxnSpPr>
        <p:spPr>
          <a:xfrm>
            <a:off x="0" y="680283"/>
            <a:ext cx="307412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9F127A9-3DF3-EFB6-1F14-6FA182A620E2}"/>
              </a:ext>
            </a:extLst>
          </p:cNvPr>
          <p:cNvSpPr/>
          <p:nvPr/>
        </p:nvSpPr>
        <p:spPr>
          <a:xfrm>
            <a:off x="7200058" y="280173"/>
            <a:ext cx="4862759" cy="6188761"/>
          </a:xfrm>
          <a:prstGeom prst="rect">
            <a:avLst/>
          </a:prstGeom>
          <a:solidFill>
            <a:srgbClr val="134F5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8607CD-1538-DEAD-182F-FFC88BB06F1F}"/>
              </a:ext>
            </a:extLst>
          </p:cNvPr>
          <p:cNvSpPr txBox="1"/>
          <p:nvPr/>
        </p:nvSpPr>
        <p:spPr>
          <a:xfrm>
            <a:off x="7479783" y="2162394"/>
            <a:ext cx="458303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설명</a:t>
            </a:r>
            <a:endParaRPr lang="en-US" altLang="ko-KR" sz="2500" dirty="0">
              <a:solidFill>
                <a:schemeClr val="bg1"/>
              </a:solidFill>
            </a:endParaRPr>
          </a:p>
          <a:p>
            <a:endParaRPr lang="en-US" altLang="ko-KR" sz="2500" dirty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500" dirty="0">
                <a:solidFill>
                  <a:schemeClr val="bg1"/>
                </a:solidFill>
              </a:rPr>
              <a:t>서버와 연결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500" dirty="0">
                <a:solidFill>
                  <a:schemeClr val="bg1"/>
                </a:solidFill>
              </a:rPr>
              <a:t>회원번호 입력 </a:t>
            </a:r>
            <a:r>
              <a:rPr lang="en-US" altLang="ko-KR" sz="1500" dirty="0">
                <a:solidFill>
                  <a:schemeClr val="bg1"/>
                </a:solidFill>
              </a:rPr>
              <a:t>(4</a:t>
            </a:r>
            <a:r>
              <a:rPr lang="ko-KR" altLang="en-US" sz="1500" dirty="0">
                <a:solidFill>
                  <a:schemeClr val="bg1"/>
                </a:solidFill>
              </a:rPr>
              <a:t>자리</a:t>
            </a:r>
            <a:r>
              <a:rPr lang="en-US" altLang="ko-KR" sz="1500" dirty="0">
                <a:solidFill>
                  <a:schemeClr val="bg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500" dirty="0">
                <a:solidFill>
                  <a:schemeClr val="bg1"/>
                </a:solidFill>
              </a:rPr>
              <a:t>번호 입력 후 출석 버튼 클릭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500" dirty="0">
                <a:solidFill>
                  <a:schemeClr val="bg1"/>
                </a:solidFill>
              </a:rPr>
              <a:t>더블클릭 후 출석 알림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endParaRPr lang="en-US" altLang="ko-KR" sz="15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56DDB4-F719-C43F-1B8B-D30E8F68561C}"/>
              </a:ext>
            </a:extLst>
          </p:cNvPr>
          <p:cNvSpPr txBox="1"/>
          <p:nvPr/>
        </p:nvSpPr>
        <p:spPr>
          <a:xfrm>
            <a:off x="1096828" y="1189644"/>
            <a:ext cx="8058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출석 페이지</a:t>
            </a:r>
            <a:endParaRPr lang="en-US" altLang="ko-KR" sz="800" dirty="0"/>
          </a:p>
        </p:txBody>
      </p:sp>
      <p:pic>
        <p:nvPicPr>
          <p:cNvPr id="24" name="그래픽 23" descr="배지 1 윤곽선">
            <a:extLst>
              <a:ext uri="{FF2B5EF4-FFF2-40B4-BE49-F238E27FC236}">
                <a16:creationId xmlns:a16="http://schemas.microsoft.com/office/drawing/2014/main" id="{51D6ABD2-A336-2212-F4BA-06512893D1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02975" y="2241686"/>
            <a:ext cx="360000" cy="360000"/>
          </a:xfrm>
          <a:prstGeom prst="rect">
            <a:avLst/>
          </a:prstGeom>
        </p:spPr>
      </p:pic>
      <p:pic>
        <p:nvPicPr>
          <p:cNvPr id="25" name="그래픽 24" descr="배지 윤곽선">
            <a:extLst>
              <a:ext uri="{FF2B5EF4-FFF2-40B4-BE49-F238E27FC236}">
                <a16:creationId xmlns:a16="http://schemas.microsoft.com/office/drawing/2014/main" id="{2916E773-9A9F-8355-3AD1-3BCF4309C1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7957" y="3167334"/>
            <a:ext cx="360000" cy="360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7B81E96-9E43-6DF7-4705-8567AB40A1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212" y="4137806"/>
            <a:ext cx="2272929" cy="2278265"/>
          </a:xfrm>
          <a:prstGeom prst="rect">
            <a:avLst/>
          </a:prstGeom>
        </p:spPr>
      </p:pic>
      <p:pic>
        <p:nvPicPr>
          <p:cNvPr id="30" name="그래픽 29" descr="배지 3 윤곽선">
            <a:extLst>
              <a:ext uri="{FF2B5EF4-FFF2-40B4-BE49-F238E27FC236}">
                <a16:creationId xmlns:a16="http://schemas.microsoft.com/office/drawing/2014/main" id="{5D687326-AC11-861F-FA70-24A4C5E395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0216" y="3957806"/>
            <a:ext cx="360000" cy="360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DC8C427-C0C0-FBD6-DFE4-C7FA485930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35403" y="2667485"/>
            <a:ext cx="3280440" cy="2026435"/>
          </a:xfrm>
          <a:prstGeom prst="rect">
            <a:avLst/>
          </a:prstGeom>
        </p:spPr>
      </p:pic>
      <p:pic>
        <p:nvPicPr>
          <p:cNvPr id="34" name="그래픽 33" descr="배지 4 윤곽선">
            <a:extLst>
              <a:ext uri="{FF2B5EF4-FFF2-40B4-BE49-F238E27FC236}">
                <a16:creationId xmlns:a16="http://schemas.microsoft.com/office/drawing/2014/main" id="{30E2CFAB-B1DC-71D1-6612-5F6A977C38D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20437" y="242168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59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C00D77-A8F3-3D87-EDEA-F8256FD99138}"/>
              </a:ext>
            </a:extLst>
          </p:cNvPr>
          <p:cNvSpPr txBox="1"/>
          <p:nvPr/>
        </p:nvSpPr>
        <p:spPr>
          <a:xfrm>
            <a:off x="-1" y="280173"/>
            <a:ext cx="3241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출석부 </a:t>
            </a:r>
            <a:r>
              <a:rPr lang="ko-KR" altLang="en-US" sz="2000" b="1"/>
              <a:t>클라이언트 페이지</a:t>
            </a:r>
            <a:endParaRPr lang="ko-KR" altLang="en-US" sz="20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0F585E-13A6-22D7-8C92-413D6F603ECA}"/>
              </a:ext>
            </a:extLst>
          </p:cNvPr>
          <p:cNvCxnSpPr>
            <a:cxnSpLocks/>
          </p:cNvCxnSpPr>
          <p:nvPr/>
        </p:nvCxnSpPr>
        <p:spPr>
          <a:xfrm>
            <a:off x="0" y="680283"/>
            <a:ext cx="307412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9F127A9-3DF3-EFB6-1F14-6FA182A620E2}"/>
              </a:ext>
            </a:extLst>
          </p:cNvPr>
          <p:cNvSpPr/>
          <p:nvPr/>
        </p:nvSpPr>
        <p:spPr>
          <a:xfrm>
            <a:off x="7479783" y="156755"/>
            <a:ext cx="4583034" cy="6312180"/>
          </a:xfrm>
          <a:prstGeom prst="rect">
            <a:avLst/>
          </a:prstGeom>
          <a:solidFill>
            <a:srgbClr val="134F5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8607CD-1538-DEAD-182F-FFC88BB06F1F}"/>
              </a:ext>
            </a:extLst>
          </p:cNvPr>
          <p:cNvSpPr txBox="1"/>
          <p:nvPr/>
        </p:nvSpPr>
        <p:spPr>
          <a:xfrm>
            <a:off x="7479783" y="2162394"/>
            <a:ext cx="458303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  설명</a:t>
            </a:r>
            <a:endParaRPr lang="en-US" altLang="ko-KR" sz="2500" dirty="0">
              <a:solidFill>
                <a:schemeClr val="bg1"/>
              </a:solidFill>
            </a:endParaRPr>
          </a:p>
          <a:p>
            <a:endParaRPr lang="en-US" altLang="ko-KR" sz="2500" dirty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</a:rPr>
              <a:t>    5.  </a:t>
            </a:r>
            <a:r>
              <a:rPr lang="ko-KR" altLang="en-US" sz="1500" dirty="0">
                <a:solidFill>
                  <a:schemeClr val="bg1"/>
                </a:solidFill>
              </a:rPr>
              <a:t>출석 확인 클릭</a:t>
            </a:r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</a:rPr>
              <a:t>    6.  </a:t>
            </a:r>
            <a:r>
              <a:rPr lang="ko-KR" altLang="en-US" sz="1500" dirty="0">
                <a:solidFill>
                  <a:schemeClr val="bg1"/>
                </a:solidFill>
              </a:rPr>
              <a:t>출석 취소 클릭</a:t>
            </a:r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</a:rPr>
              <a:t>    7.  </a:t>
            </a:r>
            <a:r>
              <a:rPr lang="ko-KR" altLang="en-US" sz="1500" dirty="0">
                <a:solidFill>
                  <a:schemeClr val="bg1"/>
                </a:solidFill>
              </a:rPr>
              <a:t>서버 측 정보 확인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endParaRPr lang="en-US" altLang="ko-KR" sz="1500" dirty="0">
              <a:solidFill>
                <a:schemeClr val="bg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FD0CFD37-560D-2868-A6EA-D8FFD57FA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83" y="1114520"/>
            <a:ext cx="3095864" cy="249540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04F5496-289E-90B2-5378-E44C2A693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311" y="1955559"/>
            <a:ext cx="3971736" cy="313847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C60A2C2D-DD66-B294-A2CC-36A581E26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59" y="4044165"/>
            <a:ext cx="3095864" cy="246738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C88C86D-D40A-13EF-E52C-71F65225E5AE}"/>
              </a:ext>
            </a:extLst>
          </p:cNvPr>
          <p:cNvSpPr txBox="1"/>
          <p:nvPr/>
        </p:nvSpPr>
        <p:spPr>
          <a:xfrm>
            <a:off x="1134117" y="899075"/>
            <a:ext cx="8058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출석 확인</a:t>
            </a:r>
            <a:endParaRPr lang="en-US" altLang="ko-KR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F4D2CF-7735-C2D5-7ED2-16AF3240969B}"/>
              </a:ext>
            </a:extLst>
          </p:cNvPr>
          <p:cNvSpPr txBox="1"/>
          <p:nvPr/>
        </p:nvSpPr>
        <p:spPr>
          <a:xfrm>
            <a:off x="1175657" y="3828718"/>
            <a:ext cx="8058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출석 취소</a:t>
            </a:r>
            <a:endParaRPr lang="en-US" altLang="ko-KR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968182-EFD8-2508-5496-AF57C298F436}"/>
              </a:ext>
            </a:extLst>
          </p:cNvPr>
          <p:cNvSpPr txBox="1"/>
          <p:nvPr/>
        </p:nvSpPr>
        <p:spPr>
          <a:xfrm>
            <a:off x="5022495" y="1740115"/>
            <a:ext cx="925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서버 정보 확인</a:t>
            </a:r>
            <a:endParaRPr lang="en-US" altLang="ko-KR" sz="800" dirty="0"/>
          </a:p>
        </p:txBody>
      </p:sp>
      <p:pic>
        <p:nvPicPr>
          <p:cNvPr id="44" name="그래픽 43" descr="배지 5 윤곽선">
            <a:extLst>
              <a:ext uri="{FF2B5EF4-FFF2-40B4-BE49-F238E27FC236}">
                <a16:creationId xmlns:a16="http://schemas.microsoft.com/office/drawing/2014/main" id="{7CE58694-591F-4F3E-1A62-99642B4777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650" y="754519"/>
            <a:ext cx="360000" cy="360000"/>
          </a:xfrm>
          <a:prstGeom prst="rect">
            <a:avLst/>
          </a:prstGeom>
        </p:spPr>
      </p:pic>
      <p:pic>
        <p:nvPicPr>
          <p:cNvPr id="45" name="그래픽 44" descr="배지 6 윤곽선">
            <a:extLst>
              <a:ext uri="{FF2B5EF4-FFF2-40B4-BE49-F238E27FC236}">
                <a16:creationId xmlns:a16="http://schemas.microsoft.com/office/drawing/2014/main" id="{8C53E15E-FA35-C85D-F266-B323D896813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43" y="3648718"/>
            <a:ext cx="360000" cy="360000"/>
          </a:xfrm>
          <a:prstGeom prst="rect">
            <a:avLst/>
          </a:prstGeom>
        </p:spPr>
      </p:pic>
      <p:pic>
        <p:nvPicPr>
          <p:cNvPr id="46" name="그래픽 45" descr="배지 7 윤곽선">
            <a:extLst>
              <a:ext uri="{FF2B5EF4-FFF2-40B4-BE49-F238E27FC236}">
                <a16:creationId xmlns:a16="http://schemas.microsoft.com/office/drawing/2014/main" id="{2944A4A0-99F7-EC82-123D-79DCE12F088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36955" y="1560115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59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11959" y="2760434"/>
            <a:ext cx="2768082" cy="494127"/>
            <a:chOff x="3568959" y="2760434"/>
            <a:chExt cx="2768082" cy="494127"/>
          </a:xfrm>
        </p:grpSpPr>
        <p:sp>
          <p:nvSpPr>
            <p:cNvPr id="2" name="Text Box 8"/>
            <p:cNvSpPr txBox="1">
              <a:spLocks noChangeArrowheads="1"/>
            </p:cNvSpPr>
            <p:nvPr/>
          </p:nvSpPr>
          <p:spPr bwMode="auto">
            <a:xfrm>
              <a:off x="3568959" y="2760434"/>
              <a:ext cx="2768082" cy="234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algn="ctr" eaLnBrk="0" fontAlgn="ctr" hangingPunct="0"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1pPr>
              <a:lvl2pPr marL="742950" indent="-285750" algn="ctr" eaLnBrk="0" fontAlgn="ctr" hangingPunct="0"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2pPr>
              <a:lvl3pPr marL="1143000" indent="-228600" algn="ctr" eaLnBrk="0" fontAlgn="ctr" hangingPunct="0"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3pPr>
              <a:lvl4pPr marL="1600200" indent="-228600" algn="ctr" eaLnBrk="0" fontAlgn="ctr" hangingPunct="0"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4pPr>
              <a:lvl5pPr marL="2057400" indent="-228600" algn="ctr" eaLnBrk="0" fontAlgn="ctr" hangingPunct="0"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9pPr>
            </a:lstStyle>
            <a:p>
              <a:pPr lvl="0" eaLnBrk="1" fontAlgn="base" hangingPunct="1">
                <a:lnSpc>
                  <a:spcPts val="2000"/>
                </a:lnSpc>
                <a:spcBef>
                  <a:spcPts val="600"/>
                </a:spcBef>
              </a:pP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End of Document</a:t>
              </a:r>
              <a:endPara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" name="직선 연결선 2"/>
            <p:cNvCxnSpPr/>
            <p:nvPr/>
          </p:nvCxnSpPr>
          <p:spPr bwMode="auto">
            <a:xfrm>
              <a:off x="4881020" y="3254561"/>
              <a:ext cx="14396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9337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782546" y="2695513"/>
            <a:ext cx="4626907" cy="1466974"/>
            <a:chOff x="4079776" y="2620780"/>
            <a:chExt cx="4626907" cy="1466974"/>
          </a:xfrm>
        </p:grpSpPr>
        <p:sp>
          <p:nvSpPr>
            <p:cNvPr id="7" name="직사각형 6"/>
            <p:cNvSpPr/>
            <p:nvPr/>
          </p:nvSpPr>
          <p:spPr>
            <a:xfrm>
              <a:off x="4079776" y="2620780"/>
              <a:ext cx="1385900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5800" dirty="0">
                  <a:solidFill>
                    <a:schemeClr val="bg1">
                      <a:lumMod val="85000"/>
                      <a:alpha val="91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00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59895" y="3573016"/>
              <a:ext cx="3546788" cy="514738"/>
            </a:xfrm>
            <a:prstGeom prst="rect">
              <a:avLst/>
            </a:prstGeom>
          </p:spPr>
          <p:txBody>
            <a:bodyPr wrap="square" tIns="72000" bIns="7200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Health Kiosk </a:t>
              </a: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프로세스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5065330" y="3429000"/>
              <a:ext cx="166574" cy="15143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049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도표, 텍스트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D5BA5F8A-8381-E944-4D89-3CED4DE44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85" y="1022158"/>
            <a:ext cx="6940732" cy="54439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F8B0FC-F141-C66A-58B8-25C89D20656F}"/>
              </a:ext>
            </a:extLst>
          </p:cNvPr>
          <p:cNvSpPr txBox="1"/>
          <p:nvPr/>
        </p:nvSpPr>
        <p:spPr>
          <a:xfrm>
            <a:off x="0" y="280173"/>
            <a:ext cx="1837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전체 프로세스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EADBFA-DC20-8A28-D043-96E15626CFAA}"/>
              </a:ext>
            </a:extLst>
          </p:cNvPr>
          <p:cNvCxnSpPr/>
          <p:nvPr/>
        </p:nvCxnSpPr>
        <p:spPr>
          <a:xfrm>
            <a:off x="0" y="680283"/>
            <a:ext cx="183750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89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F8B0FC-F141-C66A-58B8-25C89D20656F}"/>
              </a:ext>
            </a:extLst>
          </p:cNvPr>
          <p:cNvSpPr txBox="1"/>
          <p:nvPr/>
        </p:nvSpPr>
        <p:spPr>
          <a:xfrm>
            <a:off x="0" y="280173"/>
            <a:ext cx="1837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전체 </a:t>
            </a:r>
            <a:r>
              <a:rPr lang="en-US" altLang="ko-KR" sz="2000" b="1" dirty="0"/>
              <a:t>DB </a:t>
            </a:r>
            <a:r>
              <a:rPr lang="ko-KR" altLang="en-US" sz="2000" b="1" dirty="0"/>
              <a:t>요약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EADBFA-DC20-8A28-D043-96E15626CFAA}"/>
              </a:ext>
            </a:extLst>
          </p:cNvPr>
          <p:cNvCxnSpPr/>
          <p:nvPr/>
        </p:nvCxnSpPr>
        <p:spPr>
          <a:xfrm>
            <a:off x="0" y="680283"/>
            <a:ext cx="183750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3D7AE95-4B8C-A835-C490-2B314DC79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01" y="556811"/>
            <a:ext cx="4010585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8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718974" y="2695513"/>
            <a:ext cx="3211522" cy="1466974"/>
            <a:chOff x="4079776" y="2620780"/>
            <a:chExt cx="3211522" cy="1466974"/>
          </a:xfrm>
        </p:grpSpPr>
        <p:sp>
          <p:nvSpPr>
            <p:cNvPr id="7" name="직사각형 6"/>
            <p:cNvSpPr/>
            <p:nvPr/>
          </p:nvSpPr>
          <p:spPr>
            <a:xfrm>
              <a:off x="4079776" y="2620780"/>
              <a:ext cx="1385900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5800" dirty="0">
                  <a:solidFill>
                    <a:schemeClr val="bg1">
                      <a:lumMod val="85000"/>
                      <a:alpha val="91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59895" y="3573016"/>
              <a:ext cx="2131403" cy="514738"/>
            </a:xfrm>
            <a:prstGeom prst="rect">
              <a:avLst/>
            </a:prstGeom>
          </p:spPr>
          <p:txBody>
            <a:bodyPr wrap="square" tIns="72000" bIns="7200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Server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5065330" y="3429000"/>
              <a:ext cx="166574" cy="15143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421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0BD51FA-590C-A859-0E38-CF87F7CE7269}"/>
              </a:ext>
            </a:extLst>
          </p:cNvPr>
          <p:cNvSpPr/>
          <p:nvPr/>
        </p:nvSpPr>
        <p:spPr>
          <a:xfrm>
            <a:off x="172687" y="1483227"/>
            <a:ext cx="8762308" cy="4482144"/>
          </a:xfrm>
          <a:prstGeom prst="rect">
            <a:avLst/>
          </a:prstGeom>
          <a:solidFill>
            <a:srgbClr val="134F5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A95437-E8E9-E3B4-C224-FF299DD51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31" y="2376323"/>
            <a:ext cx="1752845" cy="26959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78402D-2751-05D6-9189-C48FA7FF0CEC}"/>
              </a:ext>
            </a:extLst>
          </p:cNvPr>
          <p:cNvSpPr txBox="1"/>
          <p:nvPr/>
        </p:nvSpPr>
        <p:spPr>
          <a:xfrm>
            <a:off x="0" y="280173"/>
            <a:ext cx="2535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회원가입 </a:t>
            </a:r>
            <a:r>
              <a:rPr lang="en-US" altLang="ko-KR" sz="2000" b="1" dirty="0"/>
              <a:t>DB </a:t>
            </a:r>
            <a:r>
              <a:rPr lang="ko-KR" altLang="en-US" sz="2000" b="1" dirty="0"/>
              <a:t>구성도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FB837A5-9E8D-413F-AF79-64FEF4931DE6}"/>
              </a:ext>
            </a:extLst>
          </p:cNvPr>
          <p:cNvCxnSpPr>
            <a:cxnSpLocks/>
          </p:cNvCxnSpPr>
          <p:nvPr/>
        </p:nvCxnSpPr>
        <p:spPr>
          <a:xfrm>
            <a:off x="0" y="680283"/>
            <a:ext cx="253538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5341B3-4529-7A75-4388-80415FE5595D}"/>
              </a:ext>
            </a:extLst>
          </p:cNvPr>
          <p:cNvSpPr txBox="1"/>
          <p:nvPr/>
        </p:nvSpPr>
        <p:spPr>
          <a:xfrm>
            <a:off x="3109936" y="2440784"/>
            <a:ext cx="5320937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u="sng" dirty="0">
                <a:solidFill>
                  <a:schemeClr val="bg1"/>
                </a:solidFill>
              </a:rPr>
              <a:t>설명</a:t>
            </a:r>
            <a:r>
              <a:rPr lang="en-US" altLang="ko-KR" sz="2500" b="1" u="sng" dirty="0">
                <a:solidFill>
                  <a:schemeClr val="bg1"/>
                </a:solidFill>
              </a:rPr>
              <a:t>(Description)</a:t>
            </a:r>
          </a:p>
          <a:p>
            <a:endParaRPr lang="en-US" altLang="ko-KR" sz="3000" b="1" dirty="0">
              <a:solidFill>
                <a:schemeClr val="bg1"/>
              </a:solidFill>
            </a:endParaRPr>
          </a:p>
          <a:p>
            <a:r>
              <a:rPr lang="en-US" altLang="ko-KR" sz="1500" dirty="0" err="1">
                <a:solidFill>
                  <a:schemeClr val="bg1"/>
                </a:solidFill>
              </a:rPr>
              <a:t>mangerId</a:t>
            </a:r>
            <a:r>
              <a:rPr lang="en-US" altLang="ko-KR" sz="1500" dirty="0">
                <a:solidFill>
                  <a:schemeClr val="bg1"/>
                </a:solidFill>
              </a:rPr>
              <a:t> : 12</a:t>
            </a:r>
            <a:r>
              <a:rPr lang="ko-KR" altLang="en-US" sz="1500" dirty="0">
                <a:solidFill>
                  <a:schemeClr val="bg1"/>
                </a:solidFill>
              </a:rPr>
              <a:t>자리 이내 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ko-KR" altLang="en-US" sz="1500" dirty="0">
                <a:solidFill>
                  <a:schemeClr val="bg1"/>
                </a:solidFill>
              </a:rPr>
              <a:t>영어</a:t>
            </a:r>
            <a:r>
              <a:rPr lang="en-US" altLang="ko-KR" sz="1500" dirty="0">
                <a:solidFill>
                  <a:schemeClr val="bg1"/>
                </a:solidFill>
              </a:rPr>
              <a:t>,</a:t>
            </a:r>
            <a:r>
              <a:rPr lang="ko-KR" altLang="en-US" sz="1500" dirty="0">
                <a:solidFill>
                  <a:schemeClr val="bg1"/>
                </a:solidFill>
              </a:rPr>
              <a:t>숫자만</a:t>
            </a:r>
            <a:r>
              <a:rPr lang="en-US" altLang="ko-KR" sz="1500" dirty="0">
                <a:solidFill>
                  <a:schemeClr val="bg1"/>
                </a:solidFill>
              </a:rPr>
              <a:t>) (</a:t>
            </a:r>
            <a:r>
              <a:rPr lang="ko-KR" altLang="en-US" sz="1500" dirty="0">
                <a:solidFill>
                  <a:schemeClr val="bg1"/>
                </a:solidFill>
              </a:rPr>
              <a:t>특수문자 </a:t>
            </a:r>
            <a:r>
              <a:rPr lang="en-US" altLang="ko-KR" sz="1500" dirty="0">
                <a:solidFill>
                  <a:schemeClr val="bg1"/>
                </a:solidFill>
              </a:rPr>
              <a:t>x)</a:t>
            </a:r>
          </a:p>
          <a:p>
            <a:r>
              <a:rPr lang="en-US" altLang="ko-KR" sz="1500" dirty="0" err="1">
                <a:solidFill>
                  <a:schemeClr val="bg1"/>
                </a:solidFill>
              </a:rPr>
              <a:t>managerPasswd</a:t>
            </a:r>
            <a:r>
              <a:rPr lang="en-US" altLang="ko-KR" sz="1500" dirty="0">
                <a:solidFill>
                  <a:schemeClr val="bg1"/>
                </a:solidFill>
              </a:rPr>
              <a:t> : 12</a:t>
            </a:r>
            <a:r>
              <a:rPr lang="ko-KR" altLang="en-US" sz="1500" dirty="0">
                <a:solidFill>
                  <a:schemeClr val="bg1"/>
                </a:solidFill>
              </a:rPr>
              <a:t>자리 이내 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ko-KR" altLang="en-US" sz="1500" dirty="0">
                <a:solidFill>
                  <a:schemeClr val="bg1"/>
                </a:solidFill>
              </a:rPr>
              <a:t>영어</a:t>
            </a:r>
            <a:r>
              <a:rPr lang="en-US" altLang="ko-KR" sz="1500" dirty="0">
                <a:solidFill>
                  <a:schemeClr val="bg1"/>
                </a:solidFill>
              </a:rPr>
              <a:t>,</a:t>
            </a:r>
            <a:r>
              <a:rPr lang="ko-KR" altLang="en-US" sz="1500" dirty="0">
                <a:solidFill>
                  <a:schemeClr val="bg1"/>
                </a:solidFill>
              </a:rPr>
              <a:t>숫자만</a:t>
            </a:r>
            <a:r>
              <a:rPr lang="en-US" altLang="ko-KR" sz="1500" dirty="0">
                <a:solidFill>
                  <a:schemeClr val="bg1"/>
                </a:solidFill>
              </a:rPr>
              <a:t>) (</a:t>
            </a:r>
            <a:r>
              <a:rPr lang="ko-KR" altLang="en-US" sz="1500" dirty="0">
                <a:solidFill>
                  <a:schemeClr val="bg1"/>
                </a:solidFill>
              </a:rPr>
              <a:t>특수문자 </a:t>
            </a:r>
            <a:r>
              <a:rPr lang="en-US" altLang="ko-KR" sz="1500" dirty="0">
                <a:solidFill>
                  <a:schemeClr val="bg1"/>
                </a:solidFill>
              </a:rPr>
              <a:t>x)</a:t>
            </a:r>
          </a:p>
          <a:p>
            <a:r>
              <a:rPr lang="en-US" altLang="ko-KR" sz="1500" dirty="0" err="1">
                <a:solidFill>
                  <a:schemeClr val="bg1"/>
                </a:solidFill>
              </a:rPr>
              <a:t>managerName</a:t>
            </a:r>
            <a:r>
              <a:rPr lang="ko-KR" altLang="en-US" sz="1500" dirty="0">
                <a:solidFill>
                  <a:schemeClr val="bg1"/>
                </a:solidFill>
              </a:rPr>
              <a:t> </a:t>
            </a:r>
            <a:r>
              <a:rPr lang="en-US" altLang="ko-KR" sz="1500" dirty="0">
                <a:solidFill>
                  <a:schemeClr val="bg1"/>
                </a:solidFill>
              </a:rPr>
              <a:t>:</a:t>
            </a:r>
            <a:r>
              <a:rPr lang="ko-KR" altLang="en-US" sz="1500" dirty="0">
                <a:solidFill>
                  <a:schemeClr val="bg1"/>
                </a:solidFill>
              </a:rPr>
              <a:t> </a:t>
            </a:r>
            <a:r>
              <a:rPr lang="en-US" altLang="ko-KR" sz="1500" dirty="0">
                <a:solidFill>
                  <a:schemeClr val="bg1"/>
                </a:solidFill>
              </a:rPr>
              <a:t>4</a:t>
            </a:r>
            <a:r>
              <a:rPr lang="ko-KR" altLang="en-US" sz="1500" dirty="0">
                <a:solidFill>
                  <a:schemeClr val="bg1"/>
                </a:solidFill>
              </a:rPr>
              <a:t>자리 이내 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ko-KR" altLang="en-US" sz="1500" dirty="0">
                <a:solidFill>
                  <a:schemeClr val="bg1"/>
                </a:solidFill>
              </a:rPr>
              <a:t>한글만</a:t>
            </a:r>
            <a:r>
              <a:rPr lang="en-US" altLang="ko-KR" sz="15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500" dirty="0" err="1">
                <a:solidFill>
                  <a:schemeClr val="bg1"/>
                </a:solidFill>
              </a:rPr>
              <a:t>managerGender</a:t>
            </a:r>
            <a:r>
              <a:rPr lang="en-US" altLang="ko-KR" sz="1500" dirty="0">
                <a:solidFill>
                  <a:schemeClr val="bg1"/>
                </a:solidFill>
              </a:rPr>
              <a:t> : </a:t>
            </a:r>
            <a:r>
              <a:rPr lang="ko-KR" altLang="en-US" sz="1500" dirty="0">
                <a:solidFill>
                  <a:schemeClr val="bg1"/>
                </a:solidFill>
              </a:rPr>
              <a:t>성별 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ko-KR" altLang="en-US" sz="1500" dirty="0">
                <a:solidFill>
                  <a:schemeClr val="bg1"/>
                </a:solidFill>
              </a:rPr>
              <a:t>남자</a:t>
            </a:r>
            <a:r>
              <a:rPr lang="en-US" altLang="ko-KR" sz="1500" dirty="0">
                <a:solidFill>
                  <a:schemeClr val="bg1"/>
                </a:solidFill>
              </a:rPr>
              <a:t>,</a:t>
            </a:r>
            <a:r>
              <a:rPr lang="ko-KR" altLang="en-US" sz="1500" dirty="0">
                <a:solidFill>
                  <a:schemeClr val="bg1"/>
                </a:solidFill>
              </a:rPr>
              <a:t>여자</a:t>
            </a:r>
            <a:r>
              <a:rPr lang="en-US" altLang="ko-KR" sz="15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500" dirty="0" err="1">
                <a:solidFill>
                  <a:schemeClr val="bg1"/>
                </a:solidFill>
              </a:rPr>
              <a:t>managerBirth</a:t>
            </a:r>
            <a:r>
              <a:rPr lang="en-US" altLang="ko-KR" sz="1500" dirty="0">
                <a:solidFill>
                  <a:schemeClr val="bg1"/>
                </a:solidFill>
              </a:rPr>
              <a:t> : </a:t>
            </a:r>
            <a:r>
              <a:rPr lang="ko-KR" altLang="en-US" sz="1500" dirty="0">
                <a:solidFill>
                  <a:schemeClr val="bg1"/>
                </a:solidFill>
              </a:rPr>
              <a:t>생년월일</a:t>
            </a:r>
            <a:r>
              <a:rPr lang="en-US" altLang="ko-KR" sz="1500" dirty="0">
                <a:solidFill>
                  <a:schemeClr val="bg1"/>
                </a:solidFill>
              </a:rPr>
              <a:t>(Null </a:t>
            </a:r>
            <a:r>
              <a:rPr lang="ko-KR" altLang="en-US" sz="1500" dirty="0">
                <a:solidFill>
                  <a:schemeClr val="bg1"/>
                </a:solidFill>
              </a:rPr>
              <a:t>가능</a:t>
            </a:r>
            <a:r>
              <a:rPr lang="en-US" altLang="ko-KR" sz="15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500" dirty="0" err="1">
                <a:solidFill>
                  <a:schemeClr val="bg1"/>
                </a:solidFill>
              </a:rPr>
              <a:t>managerEmail</a:t>
            </a:r>
            <a:r>
              <a:rPr lang="en-US" altLang="ko-KR" sz="1500" dirty="0">
                <a:solidFill>
                  <a:schemeClr val="bg1"/>
                </a:solidFill>
              </a:rPr>
              <a:t> : </a:t>
            </a:r>
            <a:r>
              <a:rPr lang="ko-KR" altLang="en-US" sz="1500" dirty="0">
                <a:solidFill>
                  <a:schemeClr val="bg1"/>
                </a:solidFill>
              </a:rPr>
              <a:t>이메일</a:t>
            </a:r>
            <a:r>
              <a:rPr lang="en-US" altLang="ko-KR" sz="1500" dirty="0">
                <a:solidFill>
                  <a:schemeClr val="bg1"/>
                </a:solidFill>
              </a:rPr>
              <a:t>(20</a:t>
            </a:r>
            <a:r>
              <a:rPr lang="ko-KR" altLang="en-US" sz="1500" dirty="0">
                <a:solidFill>
                  <a:schemeClr val="bg1"/>
                </a:solidFill>
              </a:rPr>
              <a:t>자리 이내</a:t>
            </a:r>
            <a:r>
              <a:rPr lang="en-US" altLang="ko-KR" sz="1500" dirty="0">
                <a:solidFill>
                  <a:schemeClr val="bg1"/>
                </a:solidFill>
              </a:rPr>
              <a:t>) (Null </a:t>
            </a:r>
            <a:r>
              <a:rPr lang="ko-KR" altLang="en-US" sz="1500" dirty="0">
                <a:solidFill>
                  <a:schemeClr val="bg1"/>
                </a:solidFill>
              </a:rPr>
              <a:t>가능</a:t>
            </a:r>
            <a:r>
              <a:rPr lang="en-US" altLang="ko-KR" sz="15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500" dirty="0" err="1">
                <a:solidFill>
                  <a:schemeClr val="bg1"/>
                </a:solidFill>
              </a:rPr>
              <a:t>managerPhone</a:t>
            </a:r>
            <a:r>
              <a:rPr lang="en-US" altLang="ko-KR" sz="1500" dirty="0">
                <a:solidFill>
                  <a:schemeClr val="bg1"/>
                </a:solidFill>
              </a:rPr>
              <a:t> : </a:t>
            </a:r>
            <a:r>
              <a:rPr lang="ko-KR" altLang="en-US" sz="1500" dirty="0">
                <a:solidFill>
                  <a:schemeClr val="bg1"/>
                </a:solidFill>
              </a:rPr>
              <a:t>휴대전화</a:t>
            </a:r>
            <a:r>
              <a:rPr lang="en-US" altLang="ko-KR" sz="1500" dirty="0">
                <a:solidFill>
                  <a:schemeClr val="bg1"/>
                </a:solidFill>
              </a:rPr>
              <a:t>(13</a:t>
            </a:r>
            <a:r>
              <a:rPr lang="ko-KR" altLang="en-US" sz="1500" dirty="0">
                <a:solidFill>
                  <a:schemeClr val="bg1"/>
                </a:solidFill>
              </a:rPr>
              <a:t>자리 이내</a:t>
            </a:r>
            <a:r>
              <a:rPr lang="en-US" altLang="ko-KR" sz="1500" dirty="0">
                <a:solidFill>
                  <a:schemeClr val="bg1"/>
                </a:solidFill>
              </a:rPr>
              <a:t>) (Null</a:t>
            </a:r>
            <a:r>
              <a:rPr lang="ko-KR" altLang="en-US" sz="1500" dirty="0">
                <a:solidFill>
                  <a:schemeClr val="bg1"/>
                </a:solidFill>
              </a:rPr>
              <a:t>가능</a:t>
            </a:r>
            <a:r>
              <a:rPr lang="en-US" altLang="ko-KR" sz="1500" dirty="0">
                <a:solidFill>
                  <a:schemeClr val="bg1"/>
                </a:solidFill>
              </a:rPr>
              <a:t>)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31923A7-BDEC-698D-AF06-9B297F750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755" y="1178427"/>
            <a:ext cx="2342641" cy="493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7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78402D-2751-05D6-9189-C48FA7FF0CEC}"/>
              </a:ext>
            </a:extLst>
          </p:cNvPr>
          <p:cNvSpPr txBox="1"/>
          <p:nvPr/>
        </p:nvSpPr>
        <p:spPr>
          <a:xfrm>
            <a:off x="0" y="280173"/>
            <a:ext cx="2535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회원가입 페이지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FB837A5-9E8D-413F-AF79-64FEF4931DE6}"/>
              </a:ext>
            </a:extLst>
          </p:cNvPr>
          <p:cNvCxnSpPr>
            <a:cxnSpLocks/>
          </p:cNvCxnSpPr>
          <p:nvPr/>
        </p:nvCxnSpPr>
        <p:spPr>
          <a:xfrm>
            <a:off x="0" y="680283"/>
            <a:ext cx="205522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131923A7-BDEC-698D-AF06-9B297F750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4" y="1247091"/>
            <a:ext cx="2157882" cy="49306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3B3B3A-CF4C-7FA0-546A-5D4EF6D92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382" y="1247091"/>
            <a:ext cx="2157882" cy="493062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C2EDBE4-A098-7F0D-967F-6B982BCFC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611" y="1123404"/>
            <a:ext cx="2885201" cy="493062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E24F993-BF30-A5D4-430B-A378138FBC59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2242576" y="3712404"/>
            <a:ext cx="292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9F75FFA-6199-2E5B-89A1-F9F174A31F9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693264" y="3712404"/>
            <a:ext cx="940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285673C8-D3A1-1067-F33D-C76EA6EBD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3159" y="1652847"/>
            <a:ext cx="3648406" cy="4308173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9D21BD6-76EA-6B34-F393-6194597771FA}"/>
              </a:ext>
            </a:extLst>
          </p:cNvPr>
          <p:cNvCxnSpPr>
            <a:cxnSpLocks/>
          </p:cNvCxnSpPr>
          <p:nvPr/>
        </p:nvCxnSpPr>
        <p:spPr>
          <a:xfrm>
            <a:off x="8000812" y="3704481"/>
            <a:ext cx="422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496B8E2-A03D-3193-C483-3DB2D72FA466}"/>
              </a:ext>
            </a:extLst>
          </p:cNvPr>
          <p:cNvSpPr txBox="1"/>
          <p:nvPr/>
        </p:nvSpPr>
        <p:spPr>
          <a:xfrm>
            <a:off x="693372" y="972671"/>
            <a:ext cx="9405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회원가입 페이지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4F6CF3-CE05-5752-A50C-CF3DA7790201}"/>
              </a:ext>
            </a:extLst>
          </p:cNvPr>
          <p:cNvSpPr txBox="1"/>
          <p:nvPr/>
        </p:nvSpPr>
        <p:spPr>
          <a:xfrm>
            <a:off x="3270854" y="972671"/>
            <a:ext cx="686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조건 실패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26F1B4-EB26-344E-368F-B776D1329B21}"/>
              </a:ext>
            </a:extLst>
          </p:cNvPr>
          <p:cNvSpPr txBox="1"/>
          <p:nvPr/>
        </p:nvSpPr>
        <p:spPr>
          <a:xfrm>
            <a:off x="6214742" y="860133"/>
            <a:ext cx="686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조건 실패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1E9E58-D8CE-55A1-B114-74762DF4C020}"/>
              </a:ext>
            </a:extLst>
          </p:cNvPr>
          <p:cNvSpPr txBox="1"/>
          <p:nvPr/>
        </p:nvSpPr>
        <p:spPr>
          <a:xfrm>
            <a:off x="9754777" y="1410269"/>
            <a:ext cx="686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조건 성공</a:t>
            </a:r>
          </a:p>
        </p:txBody>
      </p:sp>
    </p:spTree>
    <p:extLst>
      <p:ext uri="{BB962C8B-B14F-4D97-AF65-F5344CB8AC3E}">
        <p14:creationId xmlns:p14="http://schemas.microsoft.com/office/powerpoint/2010/main" val="106658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C00D77-A8F3-3D87-EDEA-F8256FD99138}"/>
              </a:ext>
            </a:extLst>
          </p:cNvPr>
          <p:cNvSpPr txBox="1"/>
          <p:nvPr/>
        </p:nvSpPr>
        <p:spPr>
          <a:xfrm>
            <a:off x="0" y="280173"/>
            <a:ext cx="2535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로그인 페이지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0F585E-13A6-22D7-8C92-413D6F603ECA}"/>
              </a:ext>
            </a:extLst>
          </p:cNvPr>
          <p:cNvCxnSpPr>
            <a:cxnSpLocks/>
          </p:cNvCxnSpPr>
          <p:nvPr/>
        </p:nvCxnSpPr>
        <p:spPr>
          <a:xfrm>
            <a:off x="0" y="680283"/>
            <a:ext cx="180267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B0A28E63-63D1-E66A-DD9D-AA29E3248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40" y="1895261"/>
            <a:ext cx="2810267" cy="306747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DBADDBD-B521-865E-D286-EB2DE8F6C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702" y="1863636"/>
            <a:ext cx="3025622" cy="306747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19D4C10-55DE-3F92-EB46-F26274D2C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5298" y="1564127"/>
            <a:ext cx="2586414" cy="36724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4D52E31-1E09-9ABD-80BB-E3152542A79A}"/>
              </a:ext>
            </a:extLst>
          </p:cNvPr>
          <p:cNvSpPr txBox="1"/>
          <p:nvPr/>
        </p:nvSpPr>
        <p:spPr>
          <a:xfrm>
            <a:off x="1417839" y="1659923"/>
            <a:ext cx="7696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 실패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C77BC4-5C79-98D8-7FE9-5D5710ED00A4}"/>
              </a:ext>
            </a:extLst>
          </p:cNvPr>
          <p:cNvSpPr txBox="1"/>
          <p:nvPr/>
        </p:nvSpPr>
        <p:spPr>
          <a:xfrm>
            <a:off x="5395584" y="1606431"/>
            <a:ext cx="7696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실패</a:t>
            </a:r>
            <a:endParaRPr lang="ko-KR" altLang="en-US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91A473-A273-C46D-8BD4-F40D7B85F15B}"/>
              </a:ext>
            </a:extLst>
          </p:cNvPr>
          <p:cNvSpPr txBox="1"/>
          <p:nvPr/>
        </p:nvSpPr>
        <p:spPr>
          <a:xfrm>
            <a:off x="9533671" y="1334461"/>
            <a:ext cx="7696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 성공</a:t>
            </a:r>
          </a:p>
        </p:txBody>
      </p:sp>
    </p:spTree>
    <p:extLst>
      <p:ext uri="{BB962C8B-B14F-4D97-AF65-F5344CB8AC3E}">
        <p14:creationId xmlns:p14="http://schemas.microsoft.com/office/powerpoint/2010/main" val="3852962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34F5C"/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sz="10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101174</TotalTime>
  <Words>783</Words>
  <Application>Microsoft Office PowerPoint</Application>
  <PresentationFormat>와이드스크린</PresentationFormat>
  <Paragraphs>229</Paragraphs>
  <Slides>25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나눔스퀘어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Gyumin Kim</cp:lastModifiedBy>
  <cp:revision>2295</cp:revision>
  <dcterms:created xsi:type="dcterms:W3CDTF">2020-05-07T05:15:15Z</dcterms:created>
  <dcterms:modified xsi:type="dcterms:W3CDTF">2024-01-08T14:14:31Z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C:\Users\ME\Desktop\썬팅 사용자기획서20200513_V1.0.pptx</vt:lpwstr>
  </property>
</Properties>
</file>