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35"/>
  </p:notesMasterIdLst>
  <p:sldIdLst>
    <p:sldId id="302" r:id="rId2"/>
    <p:sldId id="258" r:id="rId3"/>
    <p:sldId id="296" r:id="rId4"/>
    <p:sldId id="297" r:id="rId5"/>
    <p:sldId id="298" r:id="rId6"/>
    <p:sldId id="300" r:id="rId7"/>
    <p:sldId id="314" r:id="rId8"/>
    <p:sldId id="321" r:id="rId9"/>
    <p:sldId id="322" r:id="rId10"/>
    <p:sldId id="347" r:id="rId11"/>
    <p:sldId id="324" r:id="rId12"/>
    <p:sldId id="326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6" r:id="rId32"/>
    <p:sldId id="288" r:id="rId33"/>
    <p:sldId id="282" r:id="rId34"/>
  </p:sldIdLst>
  <p:sldSz cx="12192000" cy="6858000"/>
  <p:notesSz cx="6858000" cy="9144000"/>
  <p:embeddedFontLst>
    <p:embeddedFont>
      <p:font typeface="HY견고딕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휴먼둥근헤드라인" panose="02030504000101010101" pitchFamily="18" charset="-127"/>
      <p:regular r:id="rId39"/>
    </p:embeddedFont>
    <p:embeddedFont>
      <p:font typeface="휴먼모음T" panose="02030504000101010101" pitchFamily="18" charset="-127"/>
      <p:regular r:id="rId4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939597"/>
    <a:srgbClr val="E41A00"/>
    <a:srgbClr val="F5DF4D"/>
    <a:srgbClr val="F2F2F2"/>
    <a:srgbClr val="0165B2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4660"/>
  </p:normalViewPr>
  <p:slideViewPr>
    <p:cSldViewPr>
      <p:cViewPr varScale="1">
        <p:scale>
          <a:sx n="62" d="100"/>
          <a:sy n="62" d="100"/>
        </p:scale>
        <p:origin x="42" y="23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2.svg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7.sv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6.png"/><Relationship Id="rId4" Type="http://schemas.openxmlformats.org/officeDocument/2006/relationships/image" Target="../media/image7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9.png"/><Relationship Id="rId5" Type="http://schemas.openxmlformats.org/officeDocument/2006/relationships/image" Target="../media/image7.sv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43.png"/><Relationship Id="rId4" Type="http://schemas.openxmlformats.org/officeDocument/2006/relationships/image" Target="../media/image7.sv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6.png"/><Relationship Id="rId21" Type="http://schemas.openxmlformats.org/officeDocument/2006/relationships/image" Target="../media/image52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48.png"/><Relationship Id="rId2" Type="http://schemas.openxmlformats.org/officeDocument/2006/relationships/image" Target="../media/image17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10" Type="http://schemas.openxmlformats.org/officeDocument/2006/relationships/image" Target="../media/image19.svg"/><Relationship Id="rId19" Type="http://schemas.openxmlformats.org/officeDocument/2006/relationships/image" Target="../media/image50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54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46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18" Type="http://schemas.openxmlformats.org/officeDocument/2006/relationships/image" Target="../media/image48.png"/><Relationship Id="rId3" Type="http://schemas.openxmlformats.org/officeDocument/2006/relationships/image" Target="../media/image53.png"/><Relationship Id="rId7" Type="http://schemas.openxmlformats.org/officeDocument/2006/relationships/image" Target="../media/image11.png"/><Relationship Id="rId12" Type="http://schemas.openxmlformats.org/officeDocument/2006/relationships/image" Target="../media/image19.svg"/><Relationship Id="rId17" Type="http://schemas.openxmlformats.org/officeDocument/2006/relationships/image" Target="../media/image52.png"/><Relationship Id="rId2" Type="http://schemas.openxmlformats.org/officeDocument/2006/relationships/image" Target="../media/image55.png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45.png"/><Relationship Id="rId10" Type="http://schemas.openxmlformats.org/officeDocument/2006/relationships/image" Target="../media/image14.svg"/><Relationship Id="rId19" Type="http://schemas.openxmlformats.org/officeDocument/2006/relationships/image" Target="../media/image49.svg"/><Relationship Id="rId4" Type="http://schemas.openxmlformats.org/officeDocument/2006/relationships/image" Target="../media/image17.pn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18" Type="http://schemas.openxmlformats.org/officeDocument/2006/relationships/image" Target="../media/image58.png"/><Relationship Id="rId3" Type="http://schemas.openxmlformats.org/officeDocument/2006/relationships/image" Target="../media/image17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57.svg"/><Relationship Id="rId2" Type="http://schemas.openxmlformats.org/officeDocument/2006/relationships/image" Target="../media/image5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46.svg"/><Relationship Id="rId10" Type="http://schemas.openxmlformats.org/officeDocument/2006/relationships/image" Target="../media/image18.png"/><Relationship Id="rId19" Type="http://schemas.openxmlformats.org/officeDocument/2006/relationships/image" Target="../media/image59.pn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svg"/><Relationship Id="rId18" Type="http://schemas.openxmlformats.org/officeDocument/2006/relationships/image" Target="../media/image61.png"/><Relationship Id="rId3" Type="http://schemas.openxmlformats.org/officeDocument/2006/relationships/image" Target="../media/image17.png"/><Relationship Id="rId21" Type="http://schemas.openxmlformats.org/officeDocument/2006/relationships/image" Target="../media/image64.pn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17" Type="http://schemas.openxmlformats.org/officeDocument/2006/relationships/image" Target="../media/image57.svg"/><Relationship Id="rId2" Type="http://schemas.openxmlformats.org/officeDocument/2006/relationships/image" Target="../media/image53.png"/><Relationship Id="rId16" Type="http://schemas.openxmlformats.org/officeDocument/2006/relationships/image" Target="../media/image56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46.svg"/><Relationship Id="rId10" Type="http://schemas.openxmlformats.org/officeDocument/2006/relationships/image" Target="../media/image18.png"/><Relationship Id="rId19" Type="http://schemas.openxmlformats.org/officeDocument/2006/relationships/image" Target="../media/image62.svg"/><Relationship Id="rId4" Type="http://schemas.openxmlformats.org/officeDocument/2006/relationships/image" Target="../media/image6.png"/><Relationship Id="rId9" Type="http://schemas.openxmlformats.org/officeDocument/2006/relationships/image" Target="../media/image14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65.png"/><Relationship Id="rId18" Type="http://schemas.openxmlformats.org/officeDocument/2006/relationships/image" Target="../media/image48.png"/><Relationship Id="rId3" Type="http://schemas.openxmlformats.org/officeDocument/2006/relationships/image" Target="../media/image6.png"/><Relationship Id="rId21" Type="http://schemas.openxmlformats.org/officeDocument/2006/relationships/image" Target="../media/image69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67.png"/><Relationship Id="rId2" Type="http://schemas.openxmlformats.org/officeDocument/2006/relationships/image" Target="../media/image17.png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10" Type="http://schemas.openxmlformats.org/officeDocument/2006/relationships/image" Target="../media/image19.svg"/><Relationship Id="rId19" Type="http://schemas.openxmlformats.org/officeDocument/2006/relationships/image" Target="../media/image4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Relationship Id="rId22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6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71.png"/><Relationship Id="rId2" Type="http://schemas.openxmlformats.org/officeDocument/2006/relationships/image" Target="../media/image17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65.png"/><Relationship Id="rId18" Type="http://schemas.openxmlformats.org/officeDocument/2006/relationships/image" Target="../media/image7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57.svg"/><Relationship Id="rId2" Type="http://schemas.openxmlformats.org/officeDocument/2006/relationships/image" Target="../media/image1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10" Type="http://schemas.openxmlformats.org/officeDocument/2006/relationships/image" Target="../media/image19.svg"/><Relationship Id="rId19" Type="http://schemas.openxmlformats.org/officeDocument/2006/relationships/image" Target="../media/image73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65.png"/><Relationship Id="rId18" Type="http://schemas.openxmlformats.org/officeDocument/2006/relationships/image" Target="../media/image72.png"/><Relationship Id="rId3" Type="http://schemas.openxmlformats.org/officeDocument/2006/relationships/image" Target="../media/image6.png"/><Relationship Id="rId21" Type="http://schemas.openxmlformats.org/officeDocument/2006/relationships/image" Target="../media/image62.sv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57.svg"/><Relationship Id="rId2" Type="http://schemas.openxmlformats.org/officeDocument/2006/relationships/image" Target="../media/image17.png"/><Relationship Id="rId16" Type="http://schemas.openxmlformats.org/officeDocument/2006/relationships/image" Target="../media/image5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10" Type="http://schemas.openxmlformats.org/officeDocument/2006/relationships/image" Target="../media/image19.svg"/><Relationship Id="rId19" Type="http://schemas.openxmlformats.org/officeDocument/2006/relationships/image" Target="../media/image74.pn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Relationship Id="rId22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65.png"/><Relationship Id="rId18" Type="http://schemas.openxmlformats.org/officeDocument/2006/relationships/image" Target="../media/image61.png"/><Relationship Id="rId3" Type="http://schemas.openxmlformats.org/officeDocument/2006/relationships/image" Target="../media/image6.png"/><Relationship Id="rId21" Type="http://schemas.openxmlformats.org/officeDocument/2006/relationships/image" Target="../media/image77.sv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57.svg"/><Relationship Id="rId2" Type="http://schemas.openxmlformats.org/officeDocument/2006/relationships/image" Target="../media/image17.png"/><Relationship Id="rId16" Type="http://schemas.openxmlformats.org/officeDocument/2006/relationships/image" Target="../media/image5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46.svg"/><Relationship Id="rId23" Type="http://schemas.openxmlformats.org/officeDocument/2006/relationships/image" Target="../media/image79.png"/><Relationship Id="rId10" Type="http://schemas.openxmlformats.org/officeDocument/2006/relationships/image" Target="../media/image19.svg"/><Relationship Id="rId19" Type="http://schemas.openxmlformats.org/officeDocument/2006/relationships/image" Target="../media/image62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45.png"/><Relationship Id="rId22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3.png"/><Relationship Id="rId7" Type="http://schemas.openxmlformats.org/officeDocument/2006/relationships/image" Target="../media/image12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3.png"/><Relationship Id="rId7" Type="http://schemas.openxmlformats.org/officeDocument/2006/relationships/image" Target="../media/image12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84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3.png"/><Relationship Id="rId7" Type="http://schemas.openxmlformats.org/officeDocument/2006/relationships/image" Target="../media/image12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85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3.png"/><Relationship Id="rId7" Type="http://schemas.openxmlformats.org/officeDocument/2006/relationships/image" Target="../media/image12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86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12.svg"/><Relationship Id="rId12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0.png"/><Relationship Id="rId5" Type="http://schemas.openxmlformats.org/officeDocument/2006/relationships/image" Target="../media/image7.svg"/><Relationship Id="rId10" Type="http://schemas.openxmlformats.org/officeDocument/2006/relationships/image" Target="../media/image89.png"/><Relationship Id="rId4" Type="http://schemas.openxmlformats.org/officeDocument/2006/relationships/image" Target="../media/image6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vKexQAeGU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김이송이김송이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김규민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송상엽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Health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Kiosk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국가기간</a:t>
            </a:r>
            <a:r>
              <a:rPr lang="en-US" altLang="ko-KR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전략산업직종훈련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CF0490-46B0-20C7-B780-41A6302F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5" y="2165112"/>
            <a:ext cx="2533660" cy="3220928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 등록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MembershipController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41E3AE-780A-017A-C468-BDB28006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0552"/>
            <a:ext cx="3484527" cy="29500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53AAC3-14C3-4444-A9BF-8F0396ACCC3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07575" y="3775576"/>
            <a:ext cx="56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ACBB9E80-A82E-29FA-1E2F-9E896D954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7708" y="2791833"/>
            <a:ext cx="360000" cy="360000"/>
          </a:xfrm>
          <a:prstGeom prst="rect">
            <a:avLst/>
          </a:prstGeom>
        </p:spPr>
      </p:pic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0B3B7A63-0320-3EFC-E55B-52393C6509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7708" y="3249000"/>
            <a:ext cx="360000" cy="360000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472D6BE5-C741-45B8-5519-60C02DB25F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3977" y="3415576"/>
            <a:ext cx="360000" cy="360000"/>
          </a:xfrm>
          <a:prstGeom prst="rect">
            <a:avLst/>
          </a:prstGeom>
        </p:spPr>
      </p:pic>
      <p:pic>
        <p:nvPicPr>
          <p:cNvPr id="27" name="그래픽 26" descr="배지 4 윤곽선">
            <a:extLst>
              <a:ext uri="{FF2B5EF4-FFF2-40B4-BE49-F238E27FC236}">
                <a16:creationId xmlns:a16="http://schemas.microsoft.com/office/drawing/2014/main" id="{9676BC16-7AB7-F7B6-61B8-AA36853ED7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3977" y="4797152"/>
            <a:ext cx="360000" cy="3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A6EBC09-DB0C-5E56-7C99-8518D2712F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516" y="2486641"/>
            <a:ext cx="3043823" cy="257787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2257B0-F692-C677-0DD5-835B7CA5B0F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7060247" y="3775576"/>
            <a:ext cx="107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920C63-654C-6879-E497-68EDD3EC2036}"/>
              </a:ext>
            </a:extLst>
          </p:cNvPr>
          <p:cNvSpPr txBox="1"/>
          <p:nvPr/>
        </p:nvSpPr>
        <p:spPr>
          <a:xfrm>
            <a:off x="967854" y="1746579"/>
            <a:ext cx="140401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　추가　화면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7A7C9C-C6A5-0F2D-46F0-ACA336C93E55}"/>
              </a:ext>
            </a:extLst>
          </p:cNvPr>
          <p:cNvSpPr txBox="1"/>
          <p:nvPr/>
        </p:nvSpPr>
        <p:spPr>
          <a:xfrm>
            <a:off x="474056" y="162381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1544F-85CA-1E27-05BB-5D1550ECEF94}"/>
              </a:ext>
            </a:extLst>
          </p:cNvPr>
          <p:cNvSpPr txBox="1"/>
          <p:nvPr/>
        </p:nvSpPr>
        <p:spPr>
          <a:xfrm>
            <a:off x="4561970" y="1843162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화면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CB635-1998-40F0-493C-3306F6370201}"/>
              </a:ext>
            </a:extLst>
          </p:cNvPr>
          <p:cNvSpPr txBox="1"/>
          <p:nvPr/>
        </p:nvSpPr>
        <p:spPr>
          <a:xfrm>
            <a:off x="4068172" y="17204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63DAA-F014-D65F-327D-DE62DC079282}"/>
              </a:ext>
            </a:extLst>
          </p:cNvPr>
          <p:cNvSpPr txBox="1"/>
          <p:nvPr/>
        </p:nvSpPr>
        <p:spPr>
          <a:xfrm>
            <a:off x="8940316" y="2009970"/>
            <a:ext cx="153403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회원권　등록　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BCCAAB-BFBD-44C4-EB61-D7B9F4A33C1B}"/>
              </a:ext>
            </a:extLst>
          </p:cNvPr>
          <p:cNvSpPr txBox="1"/>
          <p:nvPr/>
        </p:nvSpPr>
        <p:spPr>
          <a:xfrm>
            <a:off x="8446518" y="18872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41454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70323-8BCA-86D6-89D5-8C13A1DEF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721" y="2032636"/>
            <a:ext cx="4267499" cy="3694805"/>
          </a:xfrm>
          <a:prstGeom prst="rect">
            <a:avLst/>
          </a:prstGeom>
        </p:spPr>
      </p:pic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A6FB2FE-75A0-59D5-F0B6-9D39CE300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127" y="1650499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08E9B726-2EBF-A30D-0CCE-29E85E585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0237" y="1595561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35812" y="1592796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회원의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195900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22478E2-6091-6ABF-F269-FCCC541B1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406" y="1990256"/>
            <a:ext cx="3667801" cy="31606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540237" y="1495103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 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현재 행 수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E1E7C0-8A5D-02DD-4AD5-B2817AD6BD42}"/>
              </a:ext>
            </a:extLst>
          </p:cNvPr>
          <p:cNvCxnSpPr/>
          <p:nvPr/>
        </p:nvCxnSpPr>
        <p:spPr>
          <a:xfrm>
            <a:off x="8706290" y="2312876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60F67F-EC2A-A609-BE67-4AA61209A5F0}"/>
              </a:ext>
            </a:extLst>
          </p:cNvPr>
          <p:cNvCxnSpPr>
            <a:cxnSpLocks/>
          </p:cNvCxnSpPr>
          <p:nvPr/>
        </p:nvCxnSpPr>
        <p:spPr>
          <a:xfrm>
            <a:off x="5339916" y="39330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357020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70323-8BCA-86D6-89D5-8C13A1DEF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721" y="2032636"/>
            <a:ext cx="4267499" cy="3694805"/>
          </a:xfrm>
          <a:prstGeom prst="rect">
            <a:avLst/>
          </a:prstGeom>
        </p:spPr>
      </p:pic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A6FB2FE-75A0-59D5-F0B6-9D39CE300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127" y="1650499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08E9B726-2EBF-A30D-0CCE-29E85E585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92" y="1973839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35812" y="1592796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회원의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195900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565282" y="1925594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상태를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60F67F-EC2A-A609-BE67-4AA61209A5F0}"/>
              </a:ext>
            </a:extLst>
          </p:cNvPr>
          <p:cNvCxnSpPr>
            <a:cxnSpLocks/>
          </p:cNvCxnSpPr>
          <p:nvPr/>
        </p:nvCxnSpPr>
        <p:spPr>
          <a:xfrm>
            <a:off x="5339916" y="39330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CE0CAE1-BEBB-B357-092E-23083637B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6758" y="2559488"/>
            <a:ext cx="4393539" cy="24268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E1E7C0-8A5D-02DD-4AD5-B2817AD6BD42}"/>
              </a:ext>
            </a:extLst>
          </p:cNvPr>
          <p:cNvCxnSpPr>
            <a:cxnSpLocks/>
          </p:cNvCxnSpPr>
          <p:nvPr/>
        </p:nvCxnSpPr>
        <p:spPr>
          <a:xfrm>
            <a:off x="8076220" y="273136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9B4E9-338C-7989-BA3E-5044183CBB07}"/>
              </a:ext>
            </a:extLst>
          </p:cNvPr>
          <p:cNvSpPr txBox="1"/>
          <p:nvPr/>
        </p:nvSpPr>
        <p:spPr>
          <a:xfrm>
            <a:off x="371364" y="6041512"/>
            <a:ext cx="113412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statusUserNum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(true)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 회원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     			 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statusUserNum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(false)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회원 수</a:t>
            </a:r>
          </a:p>
        </p:txBody>
      </p:sp>
    </p:spTree>
    <p:extLst>
      <p:ext uri="{BB962C8B-B14F-4D97-AF65-F5344CB8AC3E}">
        <p14:creationId xmlns:p14="http://schemas.microsoft.com/office/powerpoint/2010/main" val="141299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A5ABE18-E7D5-1E34-813B-52B7808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63" y="1300601"/>
            <a:ext cx="3853427" cy="233917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29163" y="430922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148091" y="839844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락커의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339831" y="154532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053477" y="835987"/>
            <a:ext cx="37517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Locker 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현재 행 수 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래픽 10" descr="배지 윤곽선">
            <a:extLst>
              <a:ext uri="{FF2B5EF4-FFF2-40B4-BE49-F238E27FC236}">
                <a16:creationId xmlns:a16="http://schemas.microsoft.com/office/drawing/2014/main" id="{C8A11D4B-AD39-8684-1B01-8E76D3C48E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9300" y="908708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D74B98CB-295C-CFB0-9F3D-A75D08E06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3478" y="889838"/>
            <a:ext cx="360000" cy="360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CE8059-11E9-6B45-3A18-26BA1E58A404}"/>
              </a:ext>
            </a:extLst>
          </p:cNvPr>
          <p:cNvCxnSpPr>
            <a:cxnSpLocks/>
          </p:cNvCxnSpPr>
          <p:nvPr/>
        </p:nvCxnSpPr>
        <p:spPr>
          <a:xfrm>
            <a:off x="5316191" y="238801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58EFCD5-92B4-ED76-476C-303386922D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7515" y="1324059"/>
            <a:ext cx="3794120" cy="310981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37947E-351D-0B36-17CB-EF7248738D2E}"/>
              </a:ext>
            </a:extLst>
          </p:cNvPr>
          <p:cNvCxnSpPr/>
          <p:nvPr/>
        </p:nvCxnSpPr>
        <p:spPr>
          <a:xfrm>
            <a:off x="8556551" y="163193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7BE9C4-90D4-E397-E535-2773000C9C8A}"/>
              </a:ext>
            </a:extLst>
          </p:cNvPr>
          <p:cNvSpPr txBox="1"/>
          <p:nvPr/>
        </p:nvSpPr>
        <p:spPr>
          <a:xfrm>
            <a:off x="1200778" y="46537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04014-B7DE-7A78-41E9-3A932DAD2845}"/>
              </a:ext>
            </a:extLst>
          </p:cNvPr>
          <p:cNvSpPr txBox="1"/>
          <p:nvPr/>
        </p:nvSpPr>
        <p:spPr>
          <a:xfrm>
            <a:off x="1647046" y="4729582"/>
            <a:ext cx="12816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4AC086-D7F9-31B3-BB7C-8C0940C31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9496" y="4896155"/>
            <a:ext cx="2750460" cy="18153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220294-295E-544F-E8B4-21E93C0D11C7}"/>
              </a:ext>
            </a:extLst>
          </p:cNvPr>
          <p:cNvSpPr txBox="1"/>
          <p:nvPr/>
        </p:nvSpPr>
        <p:spPr>
          <a:xfrm>
            <a:off x="6340401" y="4359552"/>
            <a:ext cx="154711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다이어그램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37E89BD-DCF9-48CD-C9A3-3DCD51A1F8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8028" y="4741742"/>
            <a:ext cx="190526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A5ABE18-E7D5-1E34-813B-52B7808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75" y="2301526"/>
            <a:ext cx="3853427" cy="2339177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74B9-8DC9-BD08-463A-A4D8B5747029}"/>
              </a:ext>
            </a:extLst>
          </p:cNvPr>
          <p:cNvSpPr txBox="1"/>
          <p:nvPr/>
        </p:nvSpPr>
        <p:spPr>
          <a:xfrm>
            <a:off x="4052878" y="1773998"/>
            <a:ext cx="34173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락커의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통계를 알려주는 지표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CA8825-87E9-FDB0-4FF3-CC5C1FA7ED86}"/>
              </a:ext>
            </a:extLst>
          </p:cNvPr>
          <p:cNvCxnSpPr/>
          <p:nvPr/>
        </p:nvCxnSpPr>
        <p:spPr>
          <a:xfrm>
            <a:off x="5565546" y="253584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1C1CE-2651-13FD-D79C-3FF21E29F6AC}"/>
              </a:ext>
            </a:extLst>
          </p:cNvPr>
          <p:cNvSpPr txBox="1"/>
          <p:nvPr/>
        </p:nvSpPr>
        <p:spPr>
          <a:xfrm>
            <a:off x="8033453" y="1884463"/>
            <a:ext cx="35511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Locker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개수 조회</a:t>
            </a:r>
          </a:p>
        </p:txBody>
      </p:sp>
      <p:pic>
        <p:nvPicPr>
          <p:cNvPr id="11" name="그래픽 10" descr="배지 윤곽선">
            <a:extLst>
              <a:ext uri="{FF2B5EF4-FFF2-40B4-BE49-F238E27FC236}">
                <a16:creationId xmlns:a16="http://schemas.microsoft.com/office/drawing/2014/main" id="{C8A11D4B-AD39-8684-1B01-8E76D3C48E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6026" y="1877769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D74B98CB-295C-CFB0-9F3D-A75D08E06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3453" y="1938314"/>
            <a:ext cx="360000" cy="36000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CE8059-11E9-6B45-3A18-26BA1E58A404}"/>
              </a:ext>
            </a:extLst>
          </p:cNvPr>
          <p:cNvCxnSpPr>
            <a:cxnSpLocks/>
          </p:cNvCxnSpPr>
          <p:nvPr/>
        </p:nvCxnSpPr>
        <p:spPr>
          <a:xfrm>
            <a:off x="5541906" y="337853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5D852E2-F711-17E4-0FB9-1B45E9DF5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210" y="2417243"/>
            <a:ext cx="4373624" cy="230797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20B3B3-C591-B818-1507-8CF7953BD7B9}"/>
              </a:ext>
            </a:extLst>
          </p:cNvPr>
          <p:cNvCxnSpPr>
            <a:cxnSpLocks/>
          </p:cNvCxnSpPr>
          <p:nvPr/>
        </p:nvCxnSpPr>
        <p:spPr>
          <a:xfrm>
            <a:off x="7923508" y="2600908"/>
            <a:ext cx="134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1B60C-9B64-0993-0470-D961C5381F3C}"/>
              </a:ext>
            </a:extLst>
          </p:cNvPr>
          <p:cNvSpPr txBox="1"/>
          <p:nvPr/>
        </p:nvSpPr>
        <p:spPr>
          <a:xfrm>
            <a:off x="425370" y="5699434"/>
            <a:ext cx="1134126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statusActivatedNum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(true)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활성화 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            		         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statusActivatedNum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(false) -&gt;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회원 수</a:t>
            </a:r>
          </a:p>
        </p:txBody>
      </p:sp>
    </p:spTree>
    <p:extLst>
      <p:ext uri="{BB962C8B-B14F-4D97-AF65-F5344CB8AC3E}">
        <p14:creationId xmlns:p14="http://schemas.microsoft.com/office/powerpoint/2010/main" val="172927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14610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HomeController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90" y="2518964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9496" y="3149484"/>
            <a:ext cx="360000" cy="36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360" y="3509484"/>
            <a:ext cx="360000" cy="3600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37947E-351D-0B36-17CB-EF7248738D2E}"/>
              </a:ext>
            </a:extLst>
          </p:cNvPr>
          <p:cNvCxnSpPr/>
          <p:nvPr/>
        </p:nvCxnSpPr>
        <p:spPr>
          <a:xfrm>
            <a:off x="10344472" y="1522373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3F401CA-082E-1848-CF20-242030458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8475" y="1773145"/>
            <a:ext cx="5112132" cy="4965499"/>
          </a:xfrm>
          <a:prstGeom prst="rect">
            <a:avLst/>
          </a:prstGeom>
        </p:spPr>
      </p:pic>
      <p:pic>
        <p:nvPicPr>
          <p:cNvPr id="26" name="그래픽 25" descr="배지 3 윤곽선">
            <a:extLst>
              <a:ext uri="{FF2B5EF4-FFF2-40B4-BE49-F238E27FC236}">
                <a16:creationId xmlns:a16="http://schemas.microsoft.com/office/drawing/2014/main" id="{4B250667-59D3-5A3C-A4C1-8434029233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8849" y="1365206"/>
            <a:ext cx="360000" cy="360000"/>
          </a:xfrm>
          <a:prstGeom prst="rect">
            <a:avLst/>
          </a:prstGeom>
        </p:spPr>
      </p:pic>
      <p:pic>
        <p:nvPicPr>
          <p:cNvPr id="27" name="그래픽 26" descr="배지 3 윤곽선">
            <a:extLst>
              <a:ext uri="{FF2B5EF4-FFF2-40B4-BE49-F238E27FC236}">
                <a16:creationId xmlns:a16="http://schemas.microsoft.com/office/drawing/2014/main" id="{CA6BB50E-CD1F-3042-23E9-1D69572288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607" y="1413145"/>
            <a:ext cx="360000" cy="360000"/>
          </a:xfrm>
          <a:prstGeom prst="rect">
            <a:avLst/>
          </a:prstGeom>
        </p:spPr>
      </p:pic>
      <p:pic>
        <p:nvPicPr>
          <p:cNvPr id="31" name="그래픽 30" descr="배지 3 윤곽선">
            <a:extLst>
              <a:ext uri="{FF2B5EF4-FFF2-40B4-BE49-F238E27FC236}">
                <a16:creationId xmlns:a16="http://schemas.microsoft.com/office/drawing/2014/main" id="{279C6064-5CF2-DF9C-14BA-E0C16112B1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7627" y="3471914"/>
            <a:ext cx="360000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757670-0C21-EA69-F0A4-0B3F05C5133B}"/>
              </a:ext>
            </a:extLst>
          </p:cNvPr>
          <p:cNvSpPr txBox="1"/>
          <p:nvPr/>
        </p:nvSpPr>
        <p:spPr>
          <a:xfrm>
            <a:off x="9147627" y="1773145"/>
            <a:ext cx="263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파이차트 </a:t>
            </a:r>
            <a:r>
              <a:rPr lang="en-US" altLang="ko-KR" dirty="0"/>
              <a:t>(</a:t>
            </a:r>
            <a:r>
              <a:rPr lang="ko-KR" altLang="en-US" dirty="0" err="1"/>
              <a:t>성별비</a:t>
            </a:r>
            <a:r>
              <a:rPr lang="en-US" altLang="ko-KR" dirty="0"/>
              <a:t>) -&gt; </a:t>
            </a:r>
            <a:r>
              <a:rPr lang="ko-KR" altLang="en-US" dirty="0"/>
              <a:t>똑같은 로직으로 </a:t>
            </a:r>
            <a:r>
              <a:rPr lang="ko-KR" altLang="en-US" dirty="0" err="1"/>
              <a:t>락커</a:t>
            </a:r>
            <a:r>
              <a:rPr lang="ko-KR" altLang="en-US" dirty="0"/>
              <a:t> 현황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이동시 </a:t>
            </a:r>
            <a:r>
              <a:rPr lang="en-US" altLang="ko-KR" dirty="0"/>
              <a:t>% </a:t>
            </a:r>
            <a:r>
              <a:rPr lang="ko-KR" altLang="en-US" dirty="0"/>
              <a:t>띄우기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D7015D-DA35-9B95-6236-4A6063B3CC9F}"/>
              </a:ext>
            </a:extLst>
          </p:cNvPr>
          <p:cNvCxnSpPr/>
          <p:nvPr/>
        </p:nvCxnSpPr>
        <p:spPr>
          <a:xfrm>
            <a:off x="10347840" y="3250473"/>
            <a:ext cx="0" cy="54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3307F02-C984-0BA0-1F0E-7AD5465C87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112" y="3864858"/>
            <a:ext cx="3176034" cy="2803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CDD825-5672-509F-C7B0-4C6D1E9722CC}"/>
              </a:ext>
            </a:extLst>
          </p:cNvPr>
          <p:cNvSpPr txBox="1"/>
          <p:nvPr/>
        </p:nvSpPr>
        <p:spPr>
          <a:xfrm>
            <a:off x="276681" y="5066689"/>
            <a:ext cx="3341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/>
              <a:t>새로운 창을 띄어서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투명하게 </a:t>
            </a:r>
            <a:r>
              <a:rPr lang="en-US" altLang="ko-KR" dirty="0"/>
              <a:t>Stage, Scene,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AnchorPanel</a:t>
            </a:r>
            <a:r>
              <a:rPr lang="ko-KR" altLang="en-US" dirty="0"/>
              <a:t>을 설정해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마우스 위치에 생성되게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설정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EE1E3-E4FC-451A-50A7-497132614AC7}"/>
              </a:ext>
            </a:extLst>
          </p:cNvPr>
          <p:cNvCxnSpPr>
            <a:cxnSpLocks/>
          </p:cNvCxnSpPr>
          <p:nvPr/>
        </p:nvCxnSpPr>
        <p:spPr>
          <a:xfrm flipH="1">
            <a:off x="3129496" y="5409220"/>
            <a:ext cx="668979" cy="2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B5A9A6-A630-A0B4-B866-9F9D3C95F149}"/>
              </a:ext>
            </a:extLst>
          </p:cNvPr>
          <p:cNvSpPr txBox="1"/>
          <p:nvPr/>
        </p:nvSpPr>
        <p:spPr>
          <a:xfrm>
            <a:off x="4041274" y="1305262"/>
            <a:ext cx="446699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pieChart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생성 및 마우스 온 로직 구현</a:t>
            </a:r>
          </a:p>
        </p:txBody>
      </p:sp>
    </p:spTree>
    <p:extLst>
      <p:ext uri="{BB962C8B-B14F-4D97-AF65-F5344CB8AC3E}">
        <p14:creationId xmlns:p14="http://schemas.microsoft.com/office/powerpoint/2010/main" val="173065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CDD825-5672-509F-C7B0-4C6D1E9722CC}"/>
              </a:ext>
            </a:extLst>
          </p:cNvPr>
          <p:cNvSpPr txBox="1"/>
          <p:nvPr/>
        </p:nvSpPr>
        <p:spPr>
          <a:xfrm>
            <a:off x="276680" y="5066689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UserChild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dao.userManage</a:t>
            </a:r>
            <a:r>
              <a:rPr lang="en-US" altLang="ko-KR" dirty="0"/>
              <a:t>() </a:t>
            </a:r>
            <a:r>
              <a:rPr lang="ko-KR" altLang="en-US" dirty="0"/>
              <a:t>로 </a:t>
            </a:r>
            <a:r>
              <a:rPr lang="en-US" altLang="ko-KR" dirty="0" err="1"/>
              <a:t>UserDB</a:t>
            </a:r>
            <a:r>
              <a:rPr lang="en-US" altLang="ko-KR" dirty="0"/>
              <a:t> </a:t>
            </a:r>
            <a:r>
              <a:rPr lang="ko-KR" altLang="en-US" dirty="0"/>
              <a:t>정보를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setCellFactory</a:t>
            </a:r>
            <a:r>
              <a:rPr lang="ko-KR" altLang="en-US" dirty="0"/>
              <a:t>로 체크박스 표시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EE1E3-E4FC-451A-50A7-497132614AC7}"/>
              </a:ext>
            </a:extLst>
          </p:cNvPr>
          <p:cNvCxnSpPr>
            <a:cxnSpLocks/>
          </p:cNvCxnSpPr>
          <p:nvPr/>
        </p:nvCxnSpPr>
        <p:spPr>
          <a:xfrm flipH="1">
            <a:off x="3361752" y="4951020"/>
            <a:ext cx="668979" cy="2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C4A8A1-3989-CA1F-58AF-EF71D59C43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0731" y="2037956"/>
            <a:ext cx="4881118" cy="4509432"/>
          </a:xfrm>
          <a:prstGeom prst="rect">
            <a:avLst/>
          </a:prstGeom>
        </p:spPr>
      </p:pic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54DF42-39F4-9D9A-9EBF-C31A80FEED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9774" y="3871359"/>
            <a:ext cx="4756518" cy="2390659"/>
          </a:xfrm>
          <a:prstGeom prst="rect">
            <a:avLst/>
          </a:prstGeom>
        </p:spPr>
      </p:pic>
      <p:pic>
        <p:nvPicPr>
          <p:cNvPr id="25" name="그래픽 24" descr="배지 1 윤곽선">
            <a:extLst>
              <a:ext uri="{FF2B5EF4-FFF2-40B4-BE49-F238E27FC236}">
                <a16:creationId xmlns:a16="http://schemas.microsoft.com/office/drawing/2014/main" id="{31BFFA21-B6E8-8A6A-CDEE-8BE8E9F09AD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88510" y="804548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35CE72-C2C9-DA2C-BB22-6C4AEF20FEB3}"/>
              </a:ext>
            </a:extLst>
          </p:cNvPr>
          <p:cNvSpPr txBox="1"/>
          <p:nvPr/>
        </p:nvSpPr>
        <p:spPr>
          <a:xfrm>
            <a:off x="8648510" y="717736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한번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체크박스 상태 변경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609D3F6-E039-66AD-26A3-CE22DE831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32863" y="4683570"/>
            <a:ext cx="2996010" cy="15672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12243C-F962-6B42-8BF9-7BEA1306993A}"/>
              </a:ext>
            </a:extLst>
          </p:cNvPr>
          <p:cNvSpPr txBox="1"/>
          <p:nvPr/>
        </p:nvSpPr>
        <p:spPr>
          <a:xfrm>
            <a:off x="8689002" y="6262018"/>
            <a:ext cx="368373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 박스 업데이트 처리 팩토리 설정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95EB9C3-2521-6F02-5FE4-AF2073AD69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2672" y="1193955"/>
            <a:ext cx="3918658" cy="163334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59855DB-03B5-5CAF-26D2-778B1B97A6C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0481" y="1425205"/>
            <a:ext cx="3918657" cy="2423616"/>
          </a:xfrm>
          <a:prstGeom prst="rect">
            <a:avLst/>
          </a:prstGeom>
        </p:spPr>
      </p:pic>
      <p:pic>
        <p:nvPicPr>
          <p:cNvPr id="44" name="그래픽 43" descr="배지 1 윤곽선">
            <a:extLst>
              <a:ext uri="{FF2B5EF4-FFF2-40B4-BE49-F238E27FC236}">
                <a16:creationId xmlns:a16="http://schemas.microsoft.com/office/drawing/2014/main" id="{1E9309A5-FA7B-6A97-EA68-6191364112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88510" y="991271"/>
            <a:ext cx="360000" cy="36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E8C00A4-3B76-13E6-DCED-D32954959E2D}"/>
              </a:ext>
            </a:extLst>
          </p:cNvPr>
          <p:cNvSpPr txBox="1"/>
          <p:nvPr/>
        </p:nvSpPr>
        <p:spPr>
          <a:xfrm>
            <a:off x="8648510" y="904459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더블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User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오픈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C6F081E-6EBC-F1FC-56F4-9D929F4CA43E}"/>
              </a:ext>
            </a:extLst>
          </p:cNvPr>
          <p:cNvCxnSpPr/>
          <p:nvPr/>
        </p:nvCxnSpPr>
        <p:spPr>
          <a:xfrm>
            <a:off x="5015880" y="42570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4EEA98-5122-10C6-6FB7-4EBB74545F7E}"/>
              </a:ext>
            </a:extLst>
          </p:cNvPr>
          <p:cNvCxnSpPr>
            <a:cxnSpLocks/>
          </p:cNvCxnSpPr>
          <p:nvPr/>
        </p:nvCxnSpPr>
        <p:spPr>
          <a:xfrm>
            <a:off x="1056380" y="5661248"/>
            <a:ext cx="1331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49206CB-9AD8-6E30-520B-6077872A3D68}"/>
              </a:ext>
            </a:extLst>
          </p:cNvPr>
          <p:cNvCxnSpPr/>
          <p:nvPr/>
        </p:nvCxnSpPr>
        <p:spPr>
          <a:xfrm>
            <a:off x="2027548" y="5661248"/>
            <a:ext cx="1334204" cy="88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4EB75-BC85-2E04-8331-3BAF80CF9B36}"/>
              </a:ext>
            </a:extLst>
          </p:cNvPr>
          <p:cNvSpPr txBox="1"/>
          <p:nvPr/>
        </p:nvSpPr>
        <p:spPr>
          <a:xfrm>
            <a:off x="2268075" y="64533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5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0DF7EAA-770D-146F-0CF8-27725D8A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84" y="2024844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FDA6B780-A189-D9D3-C302-3F655CF3D1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1388" y="1658826"/>
            <a:ext cx="360000" cy="3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F219E3-CC52-3DE6-E05F-1C6D42D53D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9774" y="3871359"/>
            <a:ext cx="4756518" cy="239065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0A12EE-95C4-777B-9CAA-B85AB3846F1A}"/>
              </a:ext>
            </a:extLst>
          </p:cNvPr>
          <p:cNvCxnSpPr/>
          <p:nvPr/>
        </p:nvCxnSpPr>
        <p:spPr>
          <a:xfrm>
            <a:off x="5015880" y="42570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2F2B98E7-6C42-2A54-E67B-58CFC22F16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05123" y="2118020"/>
            <a:ext cx="4009895" cy="2792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4E3AEB-0B07-6FD1-0B22-039FFB79FEC3}"/>
              </a:ext>
            </a:extLst>
          </p:cNvPr>
          <p:cNvSpPr txBox="1"/>
          <p:nvPr/>
        </p:nvSpPr>
        <p:spPr>
          <a:xfrm>
            <a:off x="8040216" y="1572267"/>
            <a:ext cx="4059300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모든 데이터 가져와서 추가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FE2D0C-A7D9-FE88-CC0D-BAFFDCF08072}"/>
              </a:ext>
            </a:extLst>
          </p:cNvPr>
          <p:cNvCxnSpPr>
            <a:cxnSpLocks/>
          </p:cNvCxnSpPr>
          <p:nvPr/>
        </p:nvCxnSpPr>
        <p:spPr>
          <a:xfrm>
            <a:off x="7968208" y="2341542"/>
            <a:ext cx="1116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9C87129F-807F-B5AB-EBAD-9804BD44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520788"/>
            <a:ext cx="3496966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0D534FE-6302-608D-8033-16F8E60B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84" y="2024844"/>
            <a:ext cx="4881600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7768" y="16648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4187768" y="16017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1836" y="3154186"/>
            <a:ext cx="360000" cy="3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C942F3-E0D6-4EFC-4DEA-9A49758952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7808" y="4095085"/>
            <a:ext cx="3918657" cy="2423616"/>
          </a:xfrm>
          <a:prstGeom prst="rect">
            <a:avLst/>
          </a:prstGeom>
        </p:spPr>
      </p:pic>
      <p:pic>
        <p:nvPicPr>
          <p:cNvPr id="24" name="그래픽 23" descr="배지 1 윤곽선">
            <a:extLst>
              <a:ext uri="{FF2B5EF4-FFF2-40B4-BE49-F238E27FC236}">
                <a16:creationId xmlns:a16="http://schemas.microsoft.com/office/drawing/2014/main" id="{F15FA0AA-AAE5-8C8F-5E04-0F12DA7597B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5837" y="3661151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21F629-3261-ADFA-5D4B-AB1B7D94DBE6}"/>
              </a:ext>
            </a:extLst>
          </p:cNvPr>
          <p:cNvSpPr txBox="1"/>
          <p:nvPr/>
        </p:nvSpPr>
        <p:spPr>
          <a:xfrm>
            <a:off x="4795837" y="3574339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더블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User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 오픈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B93BCA-EE37-9D56-0C8A-D4FDF0AEDB2E}"/>
              </a:ext>
            </a:extLst>
          </p:cNvPr>
          <p:cNvCxnSpPr>
            <a:stCxn id="22" idx="3"/>
          </p:cNvCxnSpPr>
          <p:nvPr/>
        </p:nvCxnSpPr>
        <p:spPr>
          <a:xfrm flipV="1">
            <a:off x="8286465" y="3897052"/>
            <a:ext cx="905879" cy="14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C1AC3B6F-A326-1F6D-3E54-013EBBE52E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1849" y="1101281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6A69B6-C20D-7A2E-CF84-BB23B8B5B725}"/>
              </a:ext>
            </a:extLst>
          </p:cNvPr>
          <p:cNvSpPr txBox="1"/>
          <p:nvPr/>
        </p:nvSpPr>
        <p:spPr>
          <a:xfrm>
            <a:off x="8911849" y="1038231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페이지</a:t>
            </a:r>
          </a:p>
        </p:txBody>
      </p:sp>
    </p:spTree>
    <p:extLst>
      <p:ext uri="{BB962C8B-B14F-4D97-AF65-F5344CB8AC3E}">
        <p14:creationId xmlns:p14="http://schemas.microsoft.com/office/powerpoint/2010/main" val="253150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E8E227E-5611-3BA8-9589-3BB77A0B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74242"/>
            <a:ext cx="4803124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808" y="16104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1836" y="2863293"/>
            <a:ext cx="360000" cy="360000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D2993E86-B6D9-DC24-AF83-782A3781F1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0022" y="2198250"/>
            <a:ext cx="360000" cy="3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DA70B6-1A99-8DDF-66F1-42AE754B0A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4906" y="3567971"/>
            <a:ext cx="3913223" cy="3185665"/>
          </a:xfrm>
          <a:prstGeom prst="rect">
            <a:avLst/>
          </a:prstGeom>
        </p:spPr>
      </p:pic>
      <p:pic>
        <p:nvPicPr>
          <p:cNvPr id="26" name="그래픽 25" descr="배지 윤곽선">
            <a:extLst>
              <a:ext uri="{FF2B5EF4-FFF2-40B4-BE49-F238E27FC236}">
                <a16:creationId xmlns:a16="http://schemas.microsoft.com/office/drawing/2014/main" id="{0C522429-57B0-FB59-DC6D-64FCAC8E523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4906" y="3236993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C3ABD7-EB10-20E9-9B56-D91EC88889D1}"/>
              </a:ext>
            </a:extLst>
          </p:cNvPr>
          <p:cNvSpPr txBox="1"/>
          <p:nvPr/>
        </p:nvSpPr>
        <p:spPr>
          <a:xfrm>
            <a:off x="4483720" y="3173629"/>
            <a:ext cx="380852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비활성 메뉴 클릭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53C2487-E94A-DF72-BBA1-AAE9D5EB9C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68889" y="1475677"/>
            <a:ext cx="2686425" cy="1114581"/>
          </a:xfrm>
          <a:prstGeom prst="rect">
            <a:avLst/>
          </a:prstGeom>
        </p:spPr>
      </p:pic>
      <p:pic>
        <p:nvPicPr>
          <p:cNvPr id="31" name="그래픽 30" descr="배지 윤곽선">
            <a:extLst>
              <a:ext uri="{FF2B5EF4-FFF2-40B4-BE49-F238E27FC236}">
                <a16:creationId xmlns:a16="http://schemas.microsoft.com/office/drawing/2014/main" id="{4817CC44-A882-ADE5-EDF6-EC8A05E875C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16550" y="1172323"/>
            <a:ext cx="360000" cy="36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2933D-291C-0737-C292-1C969655B1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4868" y="2823632"/>
            <a:ext cx="3540395" cy="12107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5B3B3B-3A3D-A2F2-AFAF-E952E5644C3C}"/>
              </a:ext>
            </a:extLst>
          </p:cNvPr>
          <p:cNvSpPr txBox="1"/>
          <p:nvPr/>
        </p:nvSpPr>
        <p:spPr>
          <a:xfrm>
            <a:off x="8976320" y="1025192"/>
            <a:ext cx="380852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활성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조회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메뉴 클릭 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2D305-24F9-25B6-C637-D7F104340417}"/>
              </a:ext>
            </a:extLst>
          </p:cNvPr>
          <p:cNvSpPr txBox="1"/>
          <p:nvPr/>
        </p:nvSpPr>
        <p:spPr>
          <a:xfrm>
            <a:off x="8581230" y="4274278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정보가 활성화 상태인 회원 정보만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여기서 더블 클릭 하더라도 유저 페이지로 조회 가능</a:t>
            </a:r>
          </a:p>
        </p:txBody>
      </p:sp>
    </p:spTree>
    <p:extLst>
      <p:ext uri="{BB962C8B-B14F-4D97-AF65-F5344CB8AC3E}">
        <p14:creationId xmlns:p14="http://schemas.microsoft.com/office/powerpoint/2010/main" val="22101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00.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804007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코드 요약 및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8" y="4690301"/>
            <a:ext cx="3975915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프로젝스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EB006-F807-FA87-DB6C-E8DA502DE020}"/>
              </a:ext>
            </a:extLst>
          </p:cNvPr>
          <p:cNvSpPr txBox="1"/>
          <p:nvPr/>
        </p:nvSpPr>
        <p:spPr>
          <a:xfrm>
            <a:off x="6296549" y="5511962"/>
            <a:ext cx="3255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5ABCDE5-4056-ED03-872A-CFD089F2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74242"/>
            <a:ext cx="4803124" cy="449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UserManagementController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B9734CD8-58F5-5B0A-85C6-4BD88A881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808" y="1610404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페이지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2B3D945D-DAEB-2BF2-5E52-3BA051ACAF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1836" y="2863293"/>
            <a:ext cx="360000" cy="360000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D2993E86-B6D9-DC24-AF83-782A3781F1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0022" y="2198250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9C2D305-24F9-25B6-C637-D7F104340417}"/>
              </a:ext>
            </a:extLst>
          </p:cNvPr>
          <p:cNvSpPr txBox="1"/>
          <p:nvPr/>
        </p:nvSpPr>
        <p:spPr>
          <a:xfrm>
            <a:off x="8383958" y="3149180"/>
            <a:ext cx="355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</a:t>
            </a:r>
            <a:r>
              <a:rPr lang="ko-KR" altLang="en-US" dirty="0"/>
              <a:t>의 필드 규칙이 맞는 객체만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javafx.collections.Transformation.FilteredList</a:t>
            </a:r>
            <a:r>
              <a:rPr lang="en-US" altLang="ko-KR" dirty="0"/>
              <a:t> </a:t>
            </a:r>
            <a:r>
              <a:rPr lang="ko-KR" altLang="en-US" dirty="0"/>
              <a:t>패키지를 통해 테이블 뷰를 필터링</a:t>
            </a:r>
          </a:p>
        </p:txBody>
      </p:sp>
      <p:pic>
        <p:nvPicPr>
          <p:cNvPr id="18" name="그래픽 17" descr="배지 3 윤곽선">
            <a:extLst>
              <a:ext uri="{FF2B5EF4-FFF2-40B4-BE49-F238E27FC236}">
                <a16:creationId xmlns:a16="http://schemas.microsoft.com/office/drawing/2014/main" id="{9C93AA62-ED37-9A33-7F94-C7800A13B7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59768" y="2440791"/>
            <a:ext cx="360000" cy="360000"/>
          </a:xfrm>
          <a:prstGeom prst="rect">
            <a:avLst/>
          </a:prstGeom>
        </p:spPr>
      </p:pic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BC26D3B6-FBF1-D4DE-AA71-C1DB3E85892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71266" y="983348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6C396B-1F00-BDA8-C2FC-05CBD37DB5A9}"/>
              </a:ext>
            </a:extLst>
          </p:cNvPr>
          <p:cNvSpPr txBox="1"/>
          <p:nvPr/>
        </p:nvSpPr>
        <p:spPr>
          <a:xfrm>
            <a:off x="8631266" y="946237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E57CD71-CE34-9C36-B621-A62E682BDA2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62516" y="3875576"/>
            <a:ext cx="3993859" cy="2870139"/>
          </a:xfrm>
          <a:prstGeom prst="rect">
            <a:avLst/>
          </a:prstGeom>
        </p:spPr>
      </p:pic>
      <p:pic>
        <p:nvPicPr>
          <p:cNvPr id="29" name="그래픽 28" descr="배지 3 윤곽선">
            <a:extLst>
              <a:ext uri="{FF2B5EF4-FFF2-40B4-BE49-F238E27FC236}">
                <a16:creationId xmlns:a16="http://schemas.microsoft.com/office/drawing/2014/main" id="{5E6B5F2F-B238-E589-65F1-9DB5B2C3CC7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17562" y="3479863"/>
            <a:ext cx="360000" cy="36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8E9432-0F6D-5478-9663-C4FB01B4C913}"/>
              </a:ext>
            </a:extLst>
          </p:cNvPr>
          <p:cNvSpPr txBox="1"/>
          <p:nvPr/>
        </p:nvSpPr>
        <p:spPr>
          <a:xfrm>
            <a:off x="5077562" y="34427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7DB773D-CF7D-F62A-22A3-1F17C6D4A5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14561" y="1436750"/>
            <a:ext cx="4288532" cy="13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4252" y="3032936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5BDBF5-3543-A7AF-2360-D33555F36A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1004" y="3717032"/>
            <a:ext cx="5257247" cy="26259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3EC29C-A31F-9936-12F5-F4CA8BDA59E4}"/>
              </a:ext>
            </a:extLst>
          </p:cNvPr>
          <p:cNvSpPr txBox="1"/>
          <p:nvPr/>
        </p:nvSpPr>
        <p:spPr>
          <a:xfrm>
            <a:off x="276680" y="5066689"/>
            <a:ext cx="355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UserAtten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dao.userAtten</a:t>
            </a:r>
            <a:r>
              <a:rPr lang="en-US" altLang="ko-KR" dirty="0"/>
              <a:t>() </a:t>
            </a:r>
            <a:r>
              <a:rPr lang="ko-KR" altLang="en-US" dirty="0"/>
              <a:t>로 </a:t>
            </a:r>
            <a:r>
              <a:rPr lang="en-US" altLang="ko-KR" dirty="0" err="1"/>
              <a:t>UserDB</a:t>
            </a:r>
            <a:r>
              <a:rPr lang="en-US" altLang="ko-KR" dirty="0"/>
              <a:t> </a:t>
            </a:r>
            <a:r>
              <a:rPr lang="ko-KR" altLang="en-US" dirty="0"/>
              <a:t>정보를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setCellFactory</a:t>
            </a:r>
            <a:r>
              <a:rPr lang="ko-KR" altLang="en-US" dirty="0"/>
              <a:t>로 체크박스 표시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458B592-CE53-0822-23ED-EE9EF31CAC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6557" y="4699714"/>
            <a:ext cx="3020613" cy="16390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0DCEB9-5543-9666-6581-69112FE9D6F9}"/>
              </a:ext>
            </a:extLst>
          </p:cNvPr>
          <p:cNvSpPr txBox="1"/>
          <p:nvPr/>
        </p:nvSpPr>
        <p:spPr>
          <a:xfrm>
            <a:off x="8652284" y="6300116"/>
            <a:ext cx="368373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 박스 업데이트 처리 팩토리 설정</a:t>
            </a:r>
          </a:p>
        </p:txBody>
      </p:sp>
      <p:pic>
        <p:nvPicPr>
          <p:cNvPr id="39" name="그래픽 38" descr="배지 1 윤곽선">
            <a:extLst>
              <a:ext uri="{FF2B5EF4-FFF2-40B4-BE49-F238E27FC236}">
                <a16:creationId xmlns:a16="http://schemas.microsoft.com/office/drawing/2014/main" id="{5B56BEBA-463A-8F15-CD08-974287398C6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8510" y="804548"/>
            <a:ext cx="360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D7BF2-D9A7-2B42-95AA-EEF30EF02DCB}"/>
              </a:ext>
            </a:extLst>
          </p:cNvPr>
          <p:cNvSpPr txBox="1"/>
          <p:nvPr/>
        </p:nvSpPr>
        <p:spPr>
          <a:xfrm>
            <a:off x="8648510" y="717736"/>
            <a:ext cx="338036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한번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체크박스 상태 변경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6F04970-4C32-C419-2602-D4297054206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88510" y="1200591"/>
            <a:ext cx="3593693" cy="165234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5CF9E0-ABF4-9D43-342A-D0AE96B1FA21}"/>
              </a:ext>
            </a:extLst>
          </p:cNvPr>
          <p:cNvCxnSpPr/>
          <p:nvPr/>
        </p:nvCxnSpPr>
        <p:spPr>
          <a:xfrm>
            <a:off x="4734600" y="4149080"/>
            <a:ext cx="749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DCAB0B0-CEEA-258D-031F-B78A20914F22}"/>
              </a:ext>
            </a:extLst>
          </p:cNvPr>
          <p:cNvCxnSpPr>
            <a:cxnSpLocks/>
          </p:cNvCxnSpPr>
          <p:nvPr/>
        </p:nvCxnSpPr>
        <p:spPr>
          <a:xfrm>
            <a:off x="667088" y="5661248"/>
            <a:ext cx="139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1B3EBD-99F4-D1DB-D2D5-898FEFAEC841}"/>
              </a:ext>
            </a:extLst>
          </p:cNvPr>
          <p:cNvCxnSpPr/>
          <p:nvPr/>
        </p:nvCxnSpPr>
        <p:spPr>
          <a:xfrm flipH="1">
            <a:off x="3071664" y="4797152"/>
            <a:ext cx="684076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6DEB97-B1B1-5615-B17D-BF6982A6C700}"/>
              </a:ext>
            </a:extLst>
          </p:cNvPr>
          <p:cNvCxnSpPr/>
          <p:nvPr/>
        </p:nvCxnSpPr>
        <p:spPr>
          <a:xfrm>
            <a:off x="1703512" y="5661248"/>
            <a:ext cx="1368152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1B1888-CDA9-84F0-67DB-7DD8134C7926}"/>
              </a:ext>
            </a:extLst>
          </p:cNvPr>
          <p:cNvSpPr txBox="1"/>
          <p:nvPr/>
        </p:nvSpPr>
        <p:spPr>
          <a:xfrm>
            <a:off x="2333212" y="64375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49FF4A-D895-58D2-8501-F22F124460FA}"/>
              </a:ext>
            </a:extLst>
          </p:cNvPr>
          <p:cNvSpPr txBox="1"/>
          <p:nvPr/>
        </p:nvSpPr>
        <p:spPr>
          <a:xfrm>
            <a:off x="2333063" y="25710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E735B-2EE1-CEF8-9ECB-DC9C6F323BA7}"/>
              </a:ext>
            </a:extLst>
          </p:cNvPr>
          <p:cNvSpPr txBox="1"/>
          <p:nvPr/>
        </p:nvSpPr>
        <p:spPr>
          <a:xfrm>
            <a:off x="2737814" y="2602110"/>
            <a:ext cx="114397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84CF8B-6394-813F-FA03-305D001BF7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33212" y="3101595"/>
            <a:ext cx="3934374" cy="82879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264BCB-B138-F118-97E3-D889BBA85B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03891" y="2147048"/>
            <a:ext cx="1288224" cy="38453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2F17A80-AC05-D0BA-89DE-5F02134C29D7}"/>
              </a:ext>
            </a:extLst>
          </p:cNvPr>
          <p:cNvSpPr txBox="1"/>
          <p:nvPr/>
        </p:nvSpPr>
        <p:spPr>
          <a:xfrm>
            <a:off x="7331690" y="161063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3F66F9-3764-95EC-818D-668D1DE08A78}"/>
              </a:ext>
            </a:extLst>
          </p:cNvPr>
          <p:cNvSpPr txBox="1"/>
          <p:nvPr/>
        </p:nvSpPr>
        <p:spPr>
          <a:xfrm>
            <a:off x="7802416" y="167139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5671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33" grpId="0"/>
      <p:bldP spid="37" grpId="0"/>
      <p:bldP spid="40" grpId="0"/>
      <p:bldP spid="51" grpId="0"/>
      <p:bldP spid="55" grpId="0"/>
      <p:bldP spid="56" grpId="0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5BDBF5-3543-A7AF-2360-D33555F36A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1004" y="3717032"/>
            <a:ext cx="5257247" cy="2625905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8B384FDB-2087-7B20-AFBC-D9CD254CB8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6637" y="637270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2DBD6D-3C3F-D49D-8488-279E4F057DBF}"/>
              </a:ext>
            </a:extLst>
          </p:cNvPr>
          <p:cNvSpPr txBox="1"/>
          <p:nvPr/>
        </p:nvSpPr>
        <p:spPr>
          <a:xfrm>
            <a:off x="7557390" y="933207"/>
            <a:ext cx="477862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조인해서 가져오기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5E24AF-4098-8EF5-E9D5-B05AAAA51DC5}"/>
              </a:ext>
            </a:extLst>
          </p:cNvPr>
          <p:cNvCxnSpPr/>
          <p:nvPr/>
        </p:nvCxnSpPr>
        <p:spPr>
          <a:xfrm>
            <a:off x="4734600" y="4149080"/>
            <a:ext cx="71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E37E14-D43E-792A-9EA2-40DC57ADE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83983" y="1419399"/>
            <a:ext cx="3415728" cy="33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28441" y="3027713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8B2216-F20B-3562-95BE-D60CD734F5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45923" y="1547354"/>
            <a:ext cx="3670080" cy="4372738"/>
          </a:xfrm>
          <a:prstGeom prst="rect">
            <a:avLst/>
          </a:prstGeom>
        </p:spPr>
      </p:pic>
      <p:pic>
        <p:nvPicPr>
          <p:cNvPr id="24" name="그래픽 23" descr="배지 윤곽선">
            <a:extLst>
              <a:ext uri="{FF2B5EF4-FFF2-40B4-BE49-F238E27FC236}">
                <a16:creationId xmlns:a16="http://schemas.microsoft.com/office/drawing/2014/main" id="{F5FCCD26-59A4-263F-7671-539A117B4AE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65923" y="1090713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8333378" y="9995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 또는 연락처 검색 로직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5E6F77-7A42-0D76-47A7-03F561389926}"/>
              </a:ext>
            </a:extLst>
          </p:cNvPr>
          <p:cNvCxnSpPr/>
          <p:nvPr/>
        </p:nvCxnSpPr>
        <p:spPr>
          <a:xfrm>
            <a:off x="8508268" y="378904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C7639A2-2882-85C4-FA43-93485A3BE891}"/>
              </a:ext>
            </a:extLst>
          </p:cNvPr>
          <p:cNvCxnSpPr/>
          <p:nvPr/>
        </p:nvCxnSpPr>
        <p:spPr>
          <a:xfrm>
            <a:off x="8508268" y="483315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3DCC0-F1C1-B241-ABF1-CAF335E0A3EC}"/>
              </a:ext>
            </a:extLst>
          </p:cNvPr>
          <p:cNvCxnSpPr>
            <a:cxnSpLocks/>
          </p:cNvCxnSpPr>
          <p:nvPr/>
        </p:nvCxnSpPr>
        <p:spPr>
          <a:xfrm>
            <a:off x="8508268" y="3789040"/>
            <a:ext cx="0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B3F057-0D57-65F1-C935-D66B53C24A85}"/>
              </a:ext>
            </a:extLst>
          </p:cNvPr>
          <p:cNvCxnSpPr>
            <a:cxnSpLocks/>
          </p:cNvCxnSpPr>
          <p:nvPr/>
        </p:nvCxnSpPr>
        <p:spPr>
          <a:xfrm>
            <a:off x="11655106" y="3789040"/>
            <a:ext cx="0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276680" y="5066689"/>
            <a:ext cx="355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출석날짜와 상관없이 </a:t>
            </a:r>
            <a:r>
              <a:rPr lang="ko-KR" altLang="en-US" dirty="0" err="1"/>
              <a:t>폰이랑</a:t>
            </a:r>
            <a:r>
              <a:rPr lang="en-US" altLang="ko-KR" dirty="0"/>
              <a:t>, </a:t>
            </a:r>
            <a:r>
              <a:rPr lang="ko-KR" altLang="en-US" dirty="0"/>
              <a:t>이름이 같으면 </a:t>
            </a:r>
            <a:r>
              <a:rPr lang="en-US" altLang="ko-KR" dirty="0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리셋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출석날짜와 상관있으면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79B5FF-BD56-F55A-41D2-F7F6C26EC265}"/>
              </a:ext>
            </a:extLst>
          </p:cNvPr>
          <p:cNvCxnSpPr>
            <a:cxnSpLocks/>
          </p:cNvCxnSpPr>
          <p:nvPr/>
        </p:nvCxnSpPr>
        <p:spPr>
          <a:xfrm>
            <a:off x="1847263" y="5920092"/>
            <a:ext cx="1224401" cy="56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058FAF-4978-CCE5-5F60-22C83A15881F}"/>
              </a:ext>
            </a:extLst>
          </p:cNvPr>
          <p:cNvSpPr txBox="1"/>
          <p:nvPr/>
        </p:nvSpPr>
        <p:spPr>
          <a:xfrm>
            <a:off x="2333212" y="64375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페이지에서 설명</a:t>
            </a:r>
            <a:endParaRPr lang="en-US" altLang="ko-KR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A77FB9-B1CA-17EE-28F8-6B73813224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02236" y="3304061"/>
            <a:ext cx="4330711" cy="8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8B2216-F20B-3562-95BE-D60CD734F5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45923" y="1547354"/>
            <a:ext cx="3670080" cy="43727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8333378" y="999552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회원이 출석한 날짜 검색 로직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5E6F77-7A42-0D76-47A7-03F561389926}"/>
              </a:ext>
            </a:extLst>
          </p:cNvPr>
          <p:cNvCxnSpPr/>
          <p:nvPr/>
        </p:nvCxnSpPr>
        <p:spPr>
          <a:xfrm>
            <a:off x="8508268" y="22408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C7639A2-2882-85C4-FA43-93485A3BE891}"/>
              </a:ext>
            </a:extLst>
          </p:cNvPr>
          <p:cNvCxnSpPr/>
          <p:nvPr/>
        </p:nvCxnSpPr>
        <p:spPr>
          <a:xfrm>
            <a:off x="8508268" y="37530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3DCC0-F1C1-B241-ABF1-CAF335E0A3EC}"/>
              </a:ext>
            </a:extLst>
          </p:cNvPr>
          <p:cNvCxnSpPr>
            <a:cxnSpLocks/>
          </p:cNvCxnSpPr>
          <p:nvPr/>
        </p:nvCxnSpPr>
        <p:spPr>
          <a:xfrm>
            <a:off x="8508268" y="22408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B3F057-0D57-65F1-C935-D66B53C24A85}"/>
              </a:ext>
            </a:extLst>
          </p:cNvPr>
          <p:cNvCxnSpPr>
            <a:cxnSpLocks/>
          </p:cNvCxnSpPr>
          <p:nvPr/>
        </p:nvCxnSpPr>
        <p:spPr>
          <a:xfrm>
            <a:off x="11655106" y="2240868"/>
            <a:ext cx="2151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276680" y="5066689"/>
            <a:ext cx="355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출석날짜를 입력 후 그 날짜에 맞는 회원 출력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62EF7C-2BF5-FFEC-3B84-F6DA6C5E8E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76672" y="3869087"/>
            <a:ext cx="5775751" cy="1131931"/>
          </a:xfrm>
          <a:prstGeom prst="rect">
            <a:avLst/>
          </a:prstGeom>
        </p:spPr>
      </p:pic>
      <p:pic>
        <p:nvPicPr>
          <p:cNvPr id="19" name="그래픽 18" descr="배지 3 윤곽선">
            <a:extLst>
              <a:ext uri="{FF2B5EF4-FFF2-40B4-BE49-F238E27FC236}">
                <a16:creationId xmlns:a16="http://schemas.microsoft.com/office/drawing/2014/main" id="{928DE3BF-597A-3655-CC3F-3A073E56813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0125" y="1051943"/>
            <a:ext cx="360000" cy="360000"/>
          </a:xfrm>
          <a:prstGeom prst="rect">
            <a:avLst/>
          </a:prstGeom>
        </p:spPr>
      </p:pic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344738F6-3FF6-8E2E-1904-FF1CC7D2756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6811" y="2347799"/>
            <a:ext cx="360000" cy="360000"/>
          </a:xfrm>
          <a:prstGeom prst="rect">
            <a:avLst/>
          </a:prstGeom>
        </p:spPr>
      </p:pic>
      <p:pic>
        <p:nvPicPr>
          <p:cNvPr id="28" name="그래픽 27" descr="배지 3 윤곽선">
            <a:extLst>
              <a:ext uri="{FF2B5EF4-FFF2-40B4-BE49-F238E27FC236}">
                <a16:creationId xmlns:a16="http://schemas.microsoft.com/office/drawing/2014/main" id="{CDE10BA9-669D-1FF7-76CA-F66C151E680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71251" y="3509087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61397E-8B6D-CCF8-3C38-34554F78EA4A}"/>
              </a:ext>
            </a:extLst>
          </p:cNvPr>
          <p:cNvSpPr txBox="1"/>
          <p:nvPr/>
        </p:nvSpPr>
        <p:spPr>
          <a:xfrm>
            <a:off x="6114406" y="3432790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날짜만 검색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BB559F1-6C04-C370-4D73-052AF28C42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71251" y="5494907"/>
            <a:ext cx="5860727" cy="1131932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DDF98DA4-B7BA-286F-B6BB-F13149C5109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71251" y="5106111"/>
            <a:ext cx="360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45EBB4-B7E1-035C-5571-FF5F3604ABE6}"/>
              </a:ext>
            </a:extLst>
          </p:cNvPr>
          <p:cNvSpPr txBox="1"/>
          <p:nvPr/>
        </p:nvSpPr>
        <p:spPr>
          <a:xfrm>
            <a:off x="6114406" y="5029814"/>
            <a:ext cx="290122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이름도 같이 검색</a:t>
            </a:r>
          </a:p>
        </p:txBody>
      </p:sp>
    </p:spTree>
    <p:extLst>
      <p:ext uri="{BB962C8B-B14F-4D97-AF65-F5344CB8AC3E}">
        <p14:creationId xmlns:p14="http://schemas.microsoft.com/office/powerpoint/2010/main" val="36874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A176-E403-814D-9B11-56E91A4C43BF}"/>
              </a:ext>
            </a:extLst>
          </p:cNvPr>
          <p:cNvSpPr txBox="1"/>
          <p:nvPr/>
        </p:nvSpPr>
        <p:spPr>
          <a:xfrm>
            <a:off x="471717" y="1556035"/>
            <a:ext cx="137554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B9964-9B14-D0D4-54F3-7F391DC9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7" y="2016532"/>
            <a:ext cx="3176034" cy="2625905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4C962C24-19A8-7261-8FBE-9632D8EAE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92" y="2468890"/>
            <a:ext cx="180000" cy="18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1BDE4318-65F2-6893-301A-6D160E0AC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72" y="2564904"/>
            <a:ext cx="180000" cy="1800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1B835EE2-45DF-66CF-108F-FC46FEED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412" y="2672936"/>
            <a:ext cx="180000" cy="180000"/>
          </a:xfrm>
          <a:prstGeom prst="rect">
            <a:avLst/>
          </a:prstGeom>
        </p:spPr>
      </p:pic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66D2DF7E-7C22-1FEA-C98C-E99ADBD588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92" y="2852936"/>
            <a:ext cx="180000" cy="180000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36A1C99B-6881-DAAE-DE87-544AA698CE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392" y="2960968"/>
            <a:ext cx="180000" cy="1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60E07B-1691-B9ED-E3E6-2BDF30666F7E}"/>
              </a:ext>
            </a:extLst>
          </p:cNvPr>
          <p:cNvSpPr txBox="1"/>
          <p:nvPr/>
        </p:nvSpPr>
        <p:spPr>
          <a:xfrm>
            <a:off x="3984808" y="1547354"/>
            <a:ext cx="1692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</a:t>
            </a:r>
          </a:p>
        </p:txBody>
      </p:sp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3E12EF73-9272-8766-BA58-6D8AD45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9" y="1619906"/>
            <a:ext cx="360000" cy="3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6AA7CD-822D-5378-84B2-58D5A08FD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40" y="1995489"/>
            <a:ext cx="5327776" cy="4197642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18F9CD82-22B0-8E2E-6AD0-D81547F9EB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0891" y="3005282"/>
            <a:ext cx="360000" cy="360000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41DD898-863F-2C72-C92E-D5C823CE7D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3721" y="2306481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B8B35-2F71-5F59-3A9D-0D20F96E14C8}"/>
              </a:ext>
            </a:extLst>
          </p:cNvPr>
          <p:cNvSpPr txBox="1"/>
          <p:nvPr/>
        </p:nvSpPr>
        <p:spPr>
          <a:xfrm>
            <a:off x="9839764" y="1365685"/>
            <a:ext cx="176419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서버 시작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01C435-9863-44CF-B504-6DBEB524BA46}"/>
              </a:ext>
            </a:extLst>
          </p:cNvPr>
          <p:cNvSpPr txBox="1"/>
          <p:nvPr/>
        </p:nvSpPr>
        <p:spPr>
          <a:xfrm>
            <a:off x="9136807" y="5093622"/>
            <a:ext cx="300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 스타트 버튼 클릭</a:t>
            </a:r>
            <a:r>
              <a:rPr lang="en-US" altLang="ko-KR" dirty="0"/>
              <a:t>(</a:t>
            </a:r>
            <a:r>
              <a:rPr lang="ko-KR" altLang="en-US" dirty="0"/>
              <a:t>다음페이지에서 상세히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344738F6-3FF6-8E2E-1904-FF1CC7D2756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26811" y="2347799"/>
            <a:ext cx="360000" cy="360000"/>
          </a:xfrm>
          <a:prstGeom prst="rect">
            <a:avLst/>
          </a:prstGeom>
        </p:spPr>
      </p:pic>
      <p:pic>
        <p:nvPicPr>
          <p:cNvPr id="13" name="그래픽 12" descr="배지 4 윤곽선">
            <a:extLst>
              <a:ext uri="{FF2B5EF4-FFF2-40B4-BE49-F238E27FC236}">
                <a16:creationId xmlns:a16="http://schemas.microsoft.com/office/drawing/2014/main" id="{6CFFF179-3BF0-7946-E6C0-4D605176C3F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80376" y="1439906"/>
            <a:ext cx="360000" cy="360000"/>
          </a:xfrm>
          <a:prstGeom prst="rect">
            <a:avLst/>
          </a:prstGeom>
        </p:spPr>
      </p:pic>
      <p:pic>
        <p:nvPicPr>
          <p:cNvPr id="14" name="그래픽 13" descr="배지 4 윤곽선">
            <a:extLst>
              <a:ext uri="{FF2B5EF4-FFF2-40B4-BE49-F238E27FC236}">
                <a16:creationId xmlns:a16="http://schemas.microsoft.com/office/drawing/2014/main" id="{F8A1F625-01DE-7CCA-D60C-307E7D638E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25163" y="2167799"/>
            <a:ext cx="360000" cy="3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04BF16-9C56-E8B1-A6C7-9EAD728854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56484" y="2094006"/>
            <a:ext cx="2529010" cy="11578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FDABED-59BA-71C4-C0A2-60DAC8FBA5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52285" y="3525950"/>
            <a:ext cx="2529010" cy="11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DF0BD0-4045-6F07-D763-DA552815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7" y="1502166"/>
            <a:ext cx="4459446" cy="463809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17A055-0278-8425-E891-1E25DB9D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00" y="1460824"/>
            <a:ext cx="4636315" cy="47207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5EDC6A-5BBB-DD46-1A04-D68599CEDCD1}"/>
              </a:ext>
            </a:extLst>
          </p:cNvPr>
          <p:cNvSpPr txBox="1"/>
          <p:nvPr/>
        </p:nvSpPr>
        <p:spPr>
          <a:xfrm>
            <a:off x="9429041" y="2400456"/>
            <a:ext cx="2629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IP</a:t>
            </a:r>
            <a:r>
              <a:rPr lang="ko-KR" altLang="en-US" dirty="0"/>
              <a:t>는 현재 서버가 가동되고 있는 </a:t>
            </a:r>
            <a:r>
              <a:rPr lang="en-US" altLang="ko-KR" dirty="0"/>
              <a:t>IP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Port</a:t>
            </a:r>
            <a:r>
              <a:rPr lang="ko-KR" altLang="en-US" dirty="0"/>
              <a:t>는 현재 무조건 </a:t>
            </a:r>
            <a:r>
              <a:rPr lang="en-US" altLang="ko-KR" dirty="0"/>
              <a:t>5000 </a:t>
            </a:r>
            <a:r>
              <a:rPr lang="ko-KR" altLang="en-US" dirty="0"/>
              <a:t>포트로 설정해 놓았음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쓰레드 풀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만약 한 헬스장이 이 서버를 가동하고 있으면 출석부 키오스크를 </a:t>
            </a:r>
            <a:r>
              <a:rPr lang="en-US" altLang="ko-KR" dirty="0"/>
              <a:t>12</a:t>
            </a:r>
            <a:r>
              <a:rPr lang="ko-KR" altLang="en-US" dirty="0"/>
              <a:t>개 설치 가능</a:t>
            </a:r>
            <a:endParaRPr lang="en-US" altLang="ko-KR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7B6CBB-A402-46B1-67FE-C227F86869CC}"/>
              </a:ext>
            </a:extLst>
          </p:cNvPr>
          <p:cNvCxnSpPr/>
          <p:nvPr/>
        </p:nvCxnSpPr>
        <p:spPr>
          <a:xfrm>
            <a:off x="255958" y="1700808"/>
            <a:ext cx="83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4CDDC7-DF7B-E4EA-ECA4-A340DF9DCC72}"/>
              </a:ext>
            </a:extLst>
          </p:cNvPr>
          <p:cNvCxnSpPr>
            <a:cxnSpLocks/>
          </p:cNvCxnSpPr>
          <p:nvPr/>
        </p:nvCxnSpPr>
        <p:spPr>
          <a:xfrm>
            <a:off x="4871864" y="1880828"/>
            <a:ext cx="169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386032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8" y="1505326"/>
            <a:ext cx="2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</a:t>
            </a:r>
            <a:r>
              <a:rPr lang="ko-KR" altLang="en-US" dirty="0"/>
              <a:t> 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5953125" cy="476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98" y="873603"/>
            <a:ext cx="5456314" cy="4514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AD87A-57E5-D422-BD14-2492EC915AFE}"/>
              </a:ext>
            </a:extLst>
          </p:cNvPr>
          <p:cNvSpPr txBox="1"/>
          <p:nvPr/>
        </p:nvSpPr>
        <p:spPr>
          <a:xfrm>
            <a:off x="6946213" y="5533450"/>
            <a:ext cx="45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받아온 데이터가 </a:t>
            </a:r>
            <a:r>
              <a:rPr lang="en-US" altLang="ko-KR" dirty="0"/>
              <a:t>2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user </a:t>
            </a:r>
            <a:r>
              <a:rPr lang="ko-KR" altLang="en-US" dirty="0"/>
              <a:t>데이터 전송 또는 실패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Attendance DB</a:t>
            </a:r>
            <a:r>
              <a:rPr lang="ko-KR" altLang="en-US" dirty="0"/>
              <a:t>에 데이터 전송</a:t>
            </a:r>
            <a:endParaRPr lang="en-US" altLang="ko-KR" dirty="0"/>
          </a:p>
        </p:txBody>
      </p:sp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0056" y="4689140"/>
            <a:ext cx="360000" cy="360000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0056" y="1809804"/>
            <a:ext cx="360000" cy="360000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3670" y="339626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454B67-6154-982E-6C33-4F765D4932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056" y="3784539"/>
            <a:ext cx="5842940" cy="2878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626553" y="3320988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18" name="그래픽 17" descr="배지 1 윤곽선">
            <a:extLst>
              <a:ext uri="{FF2B5EF4-FFF2-40B4-BE49-F238E27FC236}">
                <a16:creationId xmlns:a16="http://schemas.microsoft.com/office/drawing/2014/main" id="{8C7E7D8C-590E-D7C9-EBE0-953A2950E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495" y="328482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7FC5F6-DC1F-C35D-4335-B0F8299B3DEB}"/>
              </a:ext>
            </a:extLst>
          </p:cNvPr>
          <p:cNvSpPr txBox="1"/>
          <p:nvPr/>
        </p:nvSpPr>
        <p:spPr>
          <a:xfrm>
            <a:off x="870013" y="5579847"/>
            <a:ext cx="517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서버와 클라이언트 연결 요청 </a:t>
            </a:r>
            <a:r>
              <a:rPr lang="en-US" altLang="ko-KR" dirty="0"/>
              <a:t>(</a:t>
            </a:r>
            <a:r>
              <a:rPr lang="ko-KR" altLang="en-US" dirty="0"/>
              <a:t>서버 측에선 쓰레드 풀로 여러 클라이언트들을 관리</a:t>
            </a:r>
            <a:r>
              <a:rPr lang="en-US" altLang="ko-KR" dirty="0"/>
              <a:t>)</a:t>
            </a:r>
          </a:p>
        </p:txBody>
      </p:sp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A1A4C555-4222-476B-4562-C208C4BC3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09" y="522361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357746" y="4107457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45DF70-65C6-278A-CC3C-B677967A8F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0136" y="4519278"/>
            <a:ext cx="5013860" cy="2238108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150CCA00-AC28-44DF-8F5D-3397C33FAB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1751" y="4086518"/>
            <a:ext cx="360000" cy="360000"/>
          </a:xfrm>
          <a:prstGeom prst="rect">
            <a:avLst/>
          </a:prstGeom>
        </p:spPr>
      </p:pic>
      <p:pic>
        <p:nvPicPr>
          <p:cNvPr id="19" name="그래픽 18" descr="배지 윤곽선">
            <a:extLst>
              <a:ext uri="{FF2B5EF4-FFF2-40B4-BE49-F238E27FC236}">
                <a16:creationId xmlns:a16="http://schemas.microsoft.com/office/drawing/2014/main" id="{A0537CF6-1BFE-B29D-8168-22ADCF4E23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420" y="4833156"/>
            <a:ext cx="360000" cy="3600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0F8371-56B4-F3FA-7123-6D5ABDBCF8EF}"/>
              </a:ext>
            </a:extLst>
          </p:cNvPr>
          <p:cNvCxnSpPr/>
          <p:nvPr/>
        </p:nvCxnSpPr>
        <p:spPr>
          <a:xfrm>
            <a:off x="7331751" y="5733256"/>
            <a:ext cx="86409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DA2928-50D5-D464-818F-2F58FFA63DF9}"/>
              </a:ext>
            </a:extLst>
          </p:cNvPr>
          <p:cNvSpPr txBox="1"/>
          <p:nvPr/>
        </p:nvSpPr>
        <p:spPr>
          <a:xfrm>
            <a:off x="1502039" y="5089547"/>
            <a:ext cx="517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출석부 클라이언트에서 번호를 전송하면</a:t>
            </a:r>
            <a:r>
              <a:rPr lang="en-US" altLang="ko-KR" dirty="0"/>
              <a:t>, </a:t>
            </a:r>
            <a:r>
              <a:rPr lang="ko-KR" altLang="en-US" dirty="0"/>
              <a:t>서버 측에서 </a:t>
            </a:r>
            <a:r>
              <a:rPr lang="en-US" altLang="ko-KR" dirty="0"/>
              <a:t>1</a:t>
            </a:r>
            <a:r>
              <a:rPr lang="ko-KR" altLang="en-US" dirty="0"/>
              <a:t>개 이상의 데이터를 전송함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따라서 이 정보를 전부 다 받아오고 다음 구문을 실행해야 하므로</a:t>
            </a:r>
            <a:r>
              <a:rPr lang="en-US" altLang="ko-KR" dirty="0"/>
              <a:t> (</a:t>
            </a:r>
            <a:r>
              <a:rPr lang="ko-KR" altLang="en-US" dirty="0"/>
              <a:t>동기처리가 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이걸 해결하기 위해 </a:t>
            </a:r>
            <a:r>
              <a:rPr lang="en-US" altLang="ko-KR" dirty="0" err="1"/>
              <a:t>Thread.sleep</a:t>
            </a:r>
            <a:r>
              <a:rPr lang="ko-KR" altLang="en-US" dirty="0"/>
              <a:t>을 이용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BC760E-C3A0-FDEF-8DC6-0CDC67AD97CB}"/>
              </a:ext>
            </a:extLst>
          </p:cNvPr>
          <p:cNvCxnSpPr>
            <a:cxnSpLocks/>
          </p:cNvCxnSpPr>
          <p:nvPr/>
        </p:nvCxnSpPr>
        <p:spPr>
          <a:xfrm>
            <a:off x="7699427" y="6309320"/>
            <a:ext cx="9928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256999" y="4520867"/>
            <a:ext cx="74222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서버를 직접 연동하여 운영하는 방법에 거리감 최소화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분산서버 관리 툴인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Git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활용하여 협업하는 과정에 대한 거리감 최소화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다양한 도메인을 실제로 구축해보며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현업에서 개발하는 프로세스에 대한 이해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1015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다양한 도메인인 로그인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유저 관리가 접목되어 있는 헬스장 키오스크인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BroJ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참고로 실제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백엔드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애플리케이션 개발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9396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프론트엔드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백엔드가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하나로 융합되어 있는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활용하는 데 가장 최적화된 프로그램이 아닐까 판단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09140"/>
            <a:ext cx="504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협업 도구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분산처리 관리 툴인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Git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사용한 프로그램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JavaFX,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SceneBuilder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사용한 에디터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eclipse,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vscode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구축한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 : MySQL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4644515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85" y="1382186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8548" y="3959429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657" y="2090647"/>
            <a:ext cx="254178" cy="254178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E2752EEB-B077-9C5A-911A-F3F20A3381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3657" y="3152127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7068108" y="1406318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474024" y="3034536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A2928-50D5-D464-818F-2F58FFA63DF9}"/>
              </a:ext>
            </a:extLst>
          </p:cNvPr>
          <p:cNvSpPr txBox="1"/>
          <p:nvPr/>
        </p:nvSpPr>
        <p:spPr>
          <a:xfrm>
            <a:off x="934414" y="5089547"/>
            <a:ext cx="517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먼저 </a:t>
            </a:r>
            <a:r>
              <a:rPr lang="en-US" altLang="ko-KR" dirty="0" err="1"/>
              <a:t>userList</a:t>
            </a:r>
            <a:r>
              <a:rPr lang="ko-KR" altLang="en-US" dirty="0"/>
              <a:t>에 서버로 부터 받아온 객체를 저장하고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받아온 정보를 </a:t>
            </a:r>
            <a:r>
              <a:rPr lang="en-US" altLang="ko-KR" dirty="0"/>
              <a:t>UI</a:t>
            </a:r>
            <a:r>
              <a:rPr lang="ko-KR" altLang="en-US" dirty="0"/>
              <a:t>로 보여주기 위해 새로운 창을 오픈 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데이터를 전송하고 나서 출석완료</a:t>
            </a:r>
            <a:endParaRPr lang="en-US" altLang="ko-KR" dirty="0"/>
          </a:p>
        </p:txBody>
      </p:sp>
      <p:pic>
        <p:nvPicPr>
          <p:cNvPr id="6" name="그래픽 5" descr="배지 3 윤곽선">
            <a:extLst>
              <a:ext uri="{FF2B5EF4-FFF2-40B4-BE49-F238E27FC236}">
                <a16:creationId xmlns:a16="http://schemas.microsoft.com/office/drawing/2014/main" id="{918E5A09-61F0-9CC9-4EAA-0AD74DBFD5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5992" y="3043868"/>
            <a:ext cx="360000" cy="3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495284-AE5C-37FD-AD77-D0FA0CCD9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0042" y="3595627"/>
            <a:ext cx="5328937" cy="2987839"/>
          </a:xfrm>
          <a:prstGeom prst="rect">
            <a:avLst/>
          </a:prstGeom>
        </p:spPr>
      </p:pic>
      <p:pic>
        <p:nvPicPr>
          <p:cNvPr id="20" name="그래픽 19" descr="배지 3 윤곽선">
            <a:extLst>
              <a:ext uri="{FF2B5EF4-FFF2-40B4-BE49-F238E27FC236}">
                <a16:creationId xmlns:a16="http://schemas.microsoft.com/office/drawing/2014/main" id="{6D31B4A2-E8FB-29D4-77AD-E72C2DA0E0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15" y="47295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1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2" y="873603"/>
            <a:ext cx="2924889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클라이언트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 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AB47D-54E0-2A73-1FB3-048EDAB8D433}"/>
              </a:ext>
            </a:extLst>
          </p:cNvPr>
          <p:cNvSpPr txBox="1"/>
          <p:nvPr/>
        </p:nvSpPr>
        <p:spPr>
          <a:xfrm>
            <a:off x="221887" y="1505326"/>
            <a:ext cx="4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TASK</a:t>
            </a:r>
          </a:p>
        </p:txBody>
      </p:sp>
      <p:pic>
        <p:nvPicPr>
          <p:cNvPr id="8" name="그림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359F340-3002-3A33-E7FE-BDB320E2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989804"/>
            <a:ext cx="2699095" cy="2159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0F945-6F82-B3A2-23EC-251BA5B8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67" y="945489"/>
            <a:ext cx="3852428" cy="3187377"/>
          </a:xfrm>
          <a:prstGeom prst="rect">
            <a:avLst/>
          </a:prstGeom>
        </p:spPr>
      </p:pic>
      <p:pic>
        <p:nvPicPr>
          <p:cNvPr id="14" name="그래픽 13" descr="배지 1 윤곽선">
            <a:extLst>
              <a:ext uri="{FF2B5EF4-FFF2-40B4-BE49-F238E27FC236}">
                <a16:creationId xmlns:a16="http://schemas.microsoft.com/office/drawing/2014/main" id="{2DB24680-D9E9-2E64-3747-E8E55B9F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5687" y="2009785"/>
            <a:ext cx="254178" cy="254178"/>
          </a:xfrm>
          <a:prstGeom prst="rect">
            <a:avLst/>
          </a:prstGeom>
        </p:spPr>
      </p:pic>
      <p:pic>
        <p:nvPicPr>
          <p:cNvPr id="16" name="그래픽 15" descr="배지 윤곽선">
            <a:extLst>
              <a:ext uri="{FF2B5EF4-FFF2-40B4-BE49-F238E27FC236}">
                <a16:creationId xmlns:a16="http://schemas.microsoft.com/office/drawing/2014/main" id="{7E8993F2-7873-AA0D-E549-65F5ED9FD8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5687" y="2462691"/>
            <a:ext cx="254178" cy="254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A7A4-503D-07B5-BEE4-AAFDF39CDA2F}"/>
              </a:ext>
            </a:extLst>
          </p:cNvPr>
          <p:cNvSpPr txBox="1"/>
          <p:nvPr/>
        </p:nvSpPr>
        <p:spPr>
          <a:xfrm>
            <a:off x="3692537" y="4164526"/>
            <a:ext cx="364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UserAttendanceController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9EF5F-DF45-4BED-F879-FAB7825FAAF6}"/>
              </a:ext>
            </a:extLst>
          </p:cNvPr>
          <p:cNvSpPr txBox="1"/>
          <p:nvPr/>
        </p:nvSpPr>
        <p:spPr>
          <a:xfrm>
            <a:off x="7464152" y="893977"/>
            <a:ext cx="4253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</a:t>
            </a:r>
            <a:r>
              <a:rPr lang="ko-KR" altLang="en-US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측 </a:t>
            </a:r>
            <a:r>
              <a:rPr lang="en-US" altLang="ko-KR" sz="18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18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AttendanceTimeController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14E29B-752D-E74E-E897-242028AA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196" y="1681979"/>
            <a:ext cx="3290226" cy="3002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7F36F-49F0-B5D8-AF80-A81270174B41}"/>
              </a:ext>
            </a:extLst>
          </p:cNvPr>
          <p:cNvSpPr txBox="1"/>
          <p:nvPr/>
        </p:nvSpPr>
        <p:spPr>
          <a:xfrm>
            <a:off x="7608424" y="1304256"/>
            <a:ext cx="36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수신 받는 메서드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75780751-479C-FA8F-B097-8240960FE1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244" y="3021122"/>
            <a:ext cx="254178" cy="254178"/>
          </a:xfrm>
          <a:prstGeom prst="rect">
            <a:avLst/>
          </a:prstGeom>
        </p:spPr>
      </p:pic>
      <p:pic>
        <p:nvPicPr>
          <p:cNvPr id="19" name="그래픽 18" descr="배지 윤곽선">
            <a:extLst>
              <a:ext uri="{FF2B5EF4-FFF2-40B4-BE49-F238E27FC236}">
                <a16:creationId xmlns:a16="http://schemas.microsoft.com/office/drawing/2014/main" id="{26D3CC8B-18D3-11FB-A7FB-602C4C9D6A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244" y="3429000"/>
            <a:ext cx="254178" cy="2541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8E4C598-7CE3-EAED-F1FB-F2F38A415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39" y="4633522"/>
            <a:ext cx="2753109" cy="819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916DF6-2515-9546-4F83-C0EFDA078662}"/>
              </a:ext>
            </a:extLst>
          </p:cNvPr>
          <p:cNvSpPr txBox="1"/>
          <p:nvPr/>
        </p:nvSpPr>
        <p:spPr>
          <a:xfrm>
            <a:off x="348620" y="4220454"/>
            <a:ext cx="25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스타트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13992F3-3434-CDEA-273C-282AACB30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915" y="4684709"/>
            <a:ext cx="2450639" cy="19781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AC4D0A-DEA3-4BE9-556D-C31EF007FA37}"/>
              </a:ext>
            </a:extLst>
          </p:cNvPr>
          <p:cNvSpPr txBox="1"/>
          <p:nvPr/>
        </p:nvSpPr>
        <p:spPr>
          <a:xfrm>
            <a:off x="549549" y="5913723"/>
            <a:ext cx="204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Client </a:t>
            </a:r>
            <a:r>
              <a:rPr lang="ko-KR" altLang="en-US" dirty="0"/>
              <a:t>연결 요청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4278EAD-1E27-91F4-8426-6552CF6A7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0359" y="4633522"/>
            <a:ext cx="2584868" cy="21142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84251AA-0AFE-CA6A-088D-AEA7104E7F73}"/>
              </a:ext>
            </a:extLst>
          </p:cNvPr>
          <p:cNvSpPr txBox="1"/>
          <p:nvPr/>
        </p:nvSpPr>
        <p:spPr>
          <a:xfrm>
            <a:off x="3599444" y="5993521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Client </a:t>
            </a:r>
            <a:r>
              <a:rPr lang="ko-KR" altLang="en-US" dirty="0"/>
              <a:t>출석 목록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ACEE9D3-022D-D916-CDC1-8423CED74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8292" y="4594367"/>
            <a:ext cx="2571076" cy="20906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3455D0-AE64-E58F-2353-2BE290636EEB}"/>
              </a:ext>
            </a:extLst>
          </p:cNvPr>
          <p:cNvSpPr txBox="1"/>
          <p:nvPr/>
        </p:nvSpPr>
        <p:spPr>
          <a:xfrm>
            <a:off x="6460175" y="6009256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Client </a:t>
            </a:r>
            <a:r>
              <a:rPr lang="ko-KR" altLang="en-US" dirty="0"/>
              <a:t>출석 전송</a:t>
            </a:r>
            <a:endParaRPr lang="en-US" altLang="ko-KR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B8F9381-4F3A-CE3E-E459-8A6B4B5F15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2433" y="4476575"/>
            <a:ext cx="2786328" cy="22589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73D86B-3D96-EFAC-FED1-96862DE0A248}"/>
              </a:ext>
            </a:extLst>
          </p:cNvPr>
          <p:cNvSpPr txBox="1"/>
          <p:nvPr/>
        </p:nvSpPr>
        <p:spPr>
          <a:xfrm>
            <a:off x="9217998" y="6009256"/>
            <a:ext cx="20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Client </a:t>
            </a:r>
            <a:r>
              <a:rPr lang="ko-KR" altLang="en-US" dirty="0"/>
              <a:t>출석 완료</a:t>
            </a:r>
            <a:endParaRPr lang="en-US" altLang="ko-KR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DF61E68-C082-2C46-6E14-D38578716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24361" y="1647887"/>
            <a:ext cx="7516274" cy="28102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702674-DCB7-D6D2-6EC0-D9F469E4B713}"/>
              </a:ext>
            </a:extLst>
          </p:cNvPr>
          <p:cNvSpPr txBox="1"/>
          <p:nvPr/>
        </p:nvSpPr>
        <p:spPr>
          <a:xfrm>
            <a:off x="4131595" y="3978275"/>
            <a:ext cx="22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 </a:t>
            </a:r>
            <a:r>
              <a:rPr lang="ko-KR" altLang="en-US" dirty="0"/>
              <a:t>서버에서 </a:t>
            </a:r>
            <a:r>
              <a:rPr lang="en-US" altLang="ko-KR" dirty="0"/>
              <a:t>F5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30" grpId="0"/>
      <p:bldP spid="33" grpId="0"/>
      <p:bldP spid="38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결과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89285-F3EA-5C8F-2932-E4A1DB3AE460}"/>
              </a:ext>
            </a:extLst>
          </p:cNvPr>
          <p:cNvSpPr txBox="1"/>
          <p:nvPr/>
        </p:nvSpPr>
        <p:spPr>
          <a:xfrm>
            <a:off x="942261" y="1731202"/>
            <a:ext cx="78540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Domain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 헬스장 키오스크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`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BroJ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`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참고하여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POS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기를 구축하는 프로젝트를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4651-0EF8-AA53-51A3-F770B1FCAF4B}"/>
              </a:ext>
            </a:extLst>
          </p:cNvPr>
          <p:cNvSpPr txBox="1"/>
          <p:nvPr/>
        </p:nvSpPr>
        <p:spPr>
          <a:xfrm>
            <a:off x="959335" y="2145226"/>
            <a:ext cx="9005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JavaFX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네트워크 개념을 접목시켜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Database, Server, Client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구축해보고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백엔드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시스템을 운영해 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8393B-C9AC-92FD-72C4-9AD1F32373A2}"/>
              </a:ext>
            </a:extLst>
          </p:cNvPr>
          <p:cNvSpPr txBox="1"/>
          <p:nvPr/>
        </p:nvSpPr>
        <p:spPr>
          <a:xfrm>
            <a:off x="767408" y="2694989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DAB0-2EF1-FEA5-7401-02CB819EB567}"/>
              </a:ext>
            </a:extLst>
          </p:cNvPr>
          <p:cNvSpPr txBox="1"/>
          <p:nvPr/>
        </p:nvSpPr>
        <p:spPr>
          <a:xfrm>
            <a:off x="1147819" y="4091739"/>
            <a:ext cx="90059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Youtube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Site :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hlinkClick r:id="rId2"/>
              </a:rPr>
              <a:t>https://youtu.be/jvKexQAeGUE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18302"/>
              </p:ext>
            </p:extLst>
          </p:nvPr>
        </p:nvGraphicFramePr>
        <p:xfrm>
          <a:off x="836189" y="2384884"/>
          <a:ext cx="10081120" cy="306827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06503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55109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319508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4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김규민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PM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전체적인 프로세스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협업과정에 대한 이해 및 교육 담당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이준호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PA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부분적인 프로세스 담당</a:t>
                      </a:r>
                      <a:endParaRPr lang="en-US" altLang="ko-KR" sz="1600" b="1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헬스장 키오스크의 프론트 엔드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31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송상엽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플랫폼 비즈니스 도메인인 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헬스장 키오스크</a:t>
                      </a:r>
                      <a:r>
                        <a:rPr lang="en-US" altLang="ko-KR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이해 및 구조 담당</a:t>
                      </a:r>
                      <a:endParaRPr kumimoji="0" lang="ko-KR" altLang="en-US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헬스장 키오스크의 프론트 엔드 </a:t>
                      </a:r>
                      <a:r>
                        <a:rPr lang="en-US" altLang="ko-KR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+ </a:t>
                      </a: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기획 담당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345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5E8C5F-B686-05F3-A6D0-5725627C3281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41939"/>
              </p:ext>
            </p:extLst>
          </p:nvPr>
        </p:nvGraphicFramePr>
        <p:xfrm>
          <a:off x="836189" y="2096852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 설계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플랫폼 비즈니스인 헬스장 키오스크 이해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및  검증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삽입 및 자바와 연동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MySQL, JAVAFX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서비스구축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01/09(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서버 모델링 및  시스템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클라이언트 구축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테스트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01/11(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서비스 테스트 및 </a:t>
                      </a:r>
                      <a:r>
                        <a:rPr lang="en-US" altLang="ko-KR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V1.0.0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서비스 오류 검증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12/29(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01/12(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7F72A7-B9C3-790F-FDB9-505EE0F541F9}"/>
              </a:ext>
            </a:extLst>
          </p:cNvPr>
          <p:cNvSpPr txBox="1"/>
          <p:nvPr/>
        </p:nvSpPr>
        <p:spPr>
          <a:xfrm>
            <a:off x="1200772" y="11967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JAVAFX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를 활용한 네트워크 서버 구축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첫 화면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5140" y="26704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8821" y="8009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8988" y="7588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9565B-2D6C-2EE3-D98C-B926B92FC929}"/>
              </a:ext>
            </a:extLst>
          </p:cNvPr>
          <p:cNvSpPr txBox="1"/>
          <p:nvPr/>
        </p:nvSpPr>
        <p:spPr>
          <a:xfrm>
            <a:off x="3784312" y="83671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C4BCD-B21A-21CF-5EBC-F7A8266A3426}"/>
              </a:ext>
            </a:extLst>
          </p:cNvPr>
          <p:cNvSpPr txBox="1"/>
          <p:nvPr/>
        </p:nvSpPr>
        <p:spPr>
          <a:xfrm>
            <a:off x="6584480" y="80336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7073A1-BB9B-346E-148F-A348E43A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94" y="1677662"/>
            <a:ext cx="5831102" cy="523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B98D78-DE3A-9CEA-8FAE-4E1CBBF5D668}"/>
              </a:ext>
            </a:extLst>
          </p:cNvPr>
          <p:cNvSpPr txBox="1"/>
          <p:nvPr/>
        </p:nvSpPr>
        <p:spPr>
          <a:xfrm>
            <a:off x="6564052" y="270674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ACC0CF-0978-1F71-9F31-37455D56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82" y="3358680"/>
            <a:ext cx="1752845" cy="2695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2FAEB6-F613-DD98-624C-79057DF52555}"/>
              </a:ext>
            </a:extLst>
          </p:cNvPr>
          <p:cNvSpPr txBox="1"/>
          <p:nvPr/>
        </p:nvSpPr>
        <p:spPr>
          <a:xfrm>
            <a:off x="8148228" y="26704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772" y="2020882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E3299A-63E1-5968-A0AF-42C7495B00BD}"/>
              </a:ext>
            </a:extLst>
          </p:cNvPr>
          <p:cNvSpPr txBox="1"/>
          <p:nvPr/>
        </p:nvSpPr>
        <p:spPr>
          <a:xfrm>
            <a:off x="8652283" y="2716185"/>
            <a:ext cx="31343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 규칙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B7FC8D6-51FC-8171-CADD-884CE0E1B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027" y="3547440"/>
            <a:ext cx="3571245" cy="2376878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871C59B-7FC7-23E2-6598-CAA5817C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5" y="1412776"/>
            <a:ext cx="273630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C915770-E594-6003-D715-55FC3D98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61" y="1333706"/>
            <a:ext cx="2241007" cy="490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23393" y="873603"/>
            <a:ext cx="255628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LoginController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87" y="81758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9" y="470509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9618" y="8368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28C6E2BB-FC3F-DE72-2220-C7A846701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95" y="4206007"/>
            <a:ext cx="360000" cy="360000"/>
          </a:xfrm>
          <a:prstGeom prst="rect">
            <a:avLst/>
          </a:prstGeom>
        </p:spPr>
      </p:pic>
      <p:pic>
        <p:nvPicPr>
          <p:cNvPr id="13" name="그래픽 12" descr="배지 윤곽선">
            <a:extLst>
              <a:ext uri="{FF2B5EF4-FFF2-40B4-BE49-F238E27FC236}">
                <a16:creationId xmlns:a16="http://schemas.microsoft.com/office/drawing/2014/main" id="{65D0E926-E58F-F9DC-A8B8-08D20EE050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838" y="4206007"/>
            <a:ext cx="360000" cy="360000"/>
          </a:xfrm>
          <a:prstGeom prst="rect">
            <a:avLst/>
          </a:prstGeom>
        </p:spPr>
      </p:pic>
      <p:pic>
        <p:nvPicPr>
          <p:cNvPr id="14" name="그래픽 13" descr="배지 3 윤곽선">
            <a:extLst>
              <a:ext uri="{FF2B5EF4-FFF2-40B4-BE49-F238E27FC236}">
                <a16:creationId xmlns:a16="http://schemas.microsoft.com/office/drawing/2014/main" id="{52C8C779-E20C-4BD9-BA7C-69D6EB6217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392" y="2780349"/>
            <a:ext cx="360000" cy="360000"/>
          </a:xfrm>
          <a:prstGeom prst="rect">
            <a:avLst/>
          </a:prstGeom>
        </p:spPr>
      </p:pic>
      <p:pic>
        <p:nvPicPr>
          <p:cNvPr id="16" name="그래픽 15" descr="배지 1 윤곽선">
            <a:extLst>
              <a:ext uri="{FF2B5EF4-FFF2-40B4-BE49-F238E27FC236}">
                <a16:creationId xmlns:a16="http://schemas.microsoft.com/office/drawing/2014/main" id="{8B02B27B-9564-C1E6-1655-BA1B36875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61" y="5145842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9F98F-ED4D-491F-290A-C37E8DC2F323}"/>
              </a:ext>
            </a:extLst>
          </p:cNvPr>
          <p:cNvSpPr txBox="1"/>
          <p:nvPr/>
        </p:nvSpPr>
        <p:spPr>
          <a:xfrm>
            <a:off x="473915" y="5142383"/>
            <a:ext cx="51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회원가입 버튼을 클릭하면 회원가입 창이 열림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찾기는 현재 이메일과 휴대폰 번호의 연동이 되어 있는 것을 앱으로써 구현할 수 없어 관리자</a:t>
            </a:r>
            <a:r>
              <a:rPr lang="en-US" altLang="ko-KR" dirty="0"/>
              <a:t>(DB)</a:t>
            </a:r>
            <a:r>
              <a:rPr lang="ko-KR" altLang="en-US" dirty="0"/>
              <a:t>에게 요청을 해 찾아오는 것으로 설정</a:t>
            </a:r>
            <a:endParaRPr lang="en-US" altLang="ko-KR" dirty="0"/>
          </a:p>
        </p:txBody>
      </p:sp>
      <p:pic>
        <p:nvPicPr>
          <p:cNvPr id="18" name="그래픽 17" descr="배지 윤곽선">
            <a:extLst>
              <a:ext uri="{FF2B5EF4-FFF2-40B4-BE49-F238E27FC236}">
                <a16:creationId xmlns:a16="http://schemas.microsoft.com/office/drawing/2014/main" id="{FFD900E2-EE16-4074-8CB1-DED4D7194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61" y="5724096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2F41D3-E6DA-6503-ADF3-20F79DF7A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639" y="5214775"/>
            <a:ext cx="4248743" cy="1533739"/>
          </a:xfrm>
          <a:prstGeom prst="rect">
            <a:avLst/>
          </a:prstGeom>
        </p:spPr>
      </p:pic>
      <p:pic>
        <p:nvPicPr>
          <p:cNvPr id="21" name="그래픽 20" descr="배지 윤곽선">
            <a:extLst>
              <a:ext uri="{FF2B5EF4-FFF2-40B4-BE49-F238E27FC236}">
                <a16:creationId xmlns:a16="http://schemas.microsoft.com/office/drawing/2014/main" id="{2656008E-C0EE-63E5-BC85-ED32F64926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639" y="5048310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58DDAA-C50E-7F69-03A9-BA4AD7EBF198}"/>
              </a:ext>
            </a:extLst>
          </p:cNvPr>
          <p:cNvSpPr txBox="1"/>
          <p:nvPr/>
        </p:nvSpPr>
        <p:spPr>
          <a:xfrm>
            <a:off x="472361" y="4744129"/>
            <a:ext cx="424874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회원가입 버튼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아이디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비밀번호 찾기 버튼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CAE8854-0FD9-01AA-1194-A18938FEF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016" y="1592070"/>
            <a:ext cx="4633500" cy="31908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5E0E9D-BFDB-8A72-509A-5A8ACDA44A36}"/>
              </a:ext>
            </a:extLst>
          </p:cNvPr>
          <p:cNvSpPr txBox="1"/>
          <p:nvPr/>
        </p:nvSpPr>
        <p:spPr>
          <a:xfrm>
            <a:off x="6515798" y="873603"/>
            <a:ext cx="357020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버튼 클릭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 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" name="그래픽 29" descr="배지 3 윤곽선">
            <a:extLst>
              <a:ext uri="{FF2B5EF4-FFF2-40B4-BE49-F238E27FC236}">
                <a16:creationId xmlns:a16="http://schemas.microsoft.com/office/drawing/2014/main" id="{4D64E6E2-4852-B8B8-87B7-175DECB2D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1699" y="952513"/>
            <a:ext cx="360000" cy="36000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D5B4A307-985D-8737-F028-9D84627A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5" y="1517315"/>
            <a:ext cx="273630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래픽 5" descr="배지 3 윤곽선">
            <a:extLst>
              <a:ext uri="{FF2B5EF4-FFF2-40B4-BE49-F238E27FC236}">
                <a16:creationId xmlns:a16="http://schemas.microsoft.com/office/drawing/2014/main" id="{8D6FF3FE-F768-3DA8-9694-1E575CA60A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392" y="2764095"/>
            <a:ext cx="360000" cy="360000"/>
          </a:xfrm>
          <a:prstGeom prst="rect">
            <a:avLst/>
          </a:prstGeom>
        </p:spPr>
      </p:pic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A2FF9F22-5977-AFB4-7966-7D46C303F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82" y="4183273"/>
            <a:ext cx="360000" cy="360000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88FE00E0-276D-611F-8445-5289B0B89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4473" y="41570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3E1798-A0D2-0871-6D2F-8FFA691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8" y="1483410"/>
            <a:ext cx="5603769" cy="4633126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70326" y="931360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성공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7" y="8676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2815" y="125109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1394" y="260157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FAEB6-F613-DD98-624C-79057DF52555}"/>
              </a:ext>
            </a:extLst>
          </p:cNvPr>
          <p:cNvSpPr txBox="1"/>
          <p:nvPr/>
        </p:nvSpPr>
        <p:spPr>
          <a:xfrm>
            <a:off x="6951394" y="39583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600" y="1520000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D9DCF-0C87-7BB3-5BD1-C2A44FA994C9}"/>
              </a:ext>
            </a:extLst>
          </p:cNvPr>
          <p:cNvSpPr txBox="1"/>
          <p:nvPr/>
        </p:nvSpPr>
        <p:spPr>
          <a:xfrm>
            <a:off x="7364410" y="1295598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8C5A-6A2B-CD3C-4B13-A2FFB34A39DA}"/>
              </a:ext>
            </a:extLst>
          </p:cNvPr>
          <p:cNvSpPr txBox="1"/>
          <p:nvPr/>
        </p:nvSpPr>
        <p:spPr>
          <a:xfrm>
            <a:off x="7455450" y="264607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E1BE9-E352-1F66-363F-C4AE87150685}"/>
              </a:ext>
            </a:extLst>
          </p:cNvPr>
          <p:cNvSpPr txBox="1"/>
          <p:nvPr/>
        </p:nvSpPr>
        <p:spPr>
          <a:xfrm>
            <a:off x="7406853" y="403419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3EE7-6906-7C66-FDDF-F6876ABDA90B}"/>
              </a:ext>
            </a:extLst>
          </p:cNvPr>
          <p:cNvSpPr txBox="1"/>
          <p:nvPr/>
        </p:nvSpPr>
        <p:spPr>
          <a:xfrm>
            <a:off x="6955370" y="53150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492D4-74BE-C73D-CF45-39939E6FFD1A}"/>
              </a:ext>
            </a:extLst>
          </p:cNvPr>
          <p:cNvSpPr txBox="1"/>
          <p:nvPr/>
        </p:nvSpPr>
        <p:spPr>
          <a:xfrm>
            <a:off x="7410829" y="5390943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BE0A-3AE2-CF33-C50F-3A5B5347BA1E}"/>
              </a:ext>
            </a:extLst>
          </p:cNvPr>
          <p:cNvSpPr txBox="1"/>
          <p:nvPr/>
        </p:nvSpPr>
        <p:spPr>
          <a:xfrm>
            <a:off x="9136578" y="11837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D90F2-F87E-6F2E-AB39-D80A3A39D22D}"/>
              </a:ext>
            </a:extLst>
          </p:cNvPr>
          <p:cNvSpPr txBox="1"/>
          <p:nvPr/>
        </p:nvSpPr>
        <p:spPr>
          <a:xfrm>
            <a:off x="9616337" y="125109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8EC6E-C959-357E-1564-DC402ABAAE8B}"/>
              </a:ext>
            </a:extLst>
          </p:cNvPr>
          <p:cNvSpPr txBox="1"/>
          <p:nvPr/>
        </p:nvSpPr>
        <p:spPr>
          <a:xfrm>
            <a:off x="9090583" y="25702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AA186-EB6C-C9C5-613E-A49D5B67F101}"/>
              </a:ext>
            </a:extLst>
          </p:cNvPr>
          <p:cNvSpPr txBox="1"/>
          <p:nvPr/>
        </p:nvSpPr>
        <p:spPr>
          <a:xfrm>
            <a:off x="9546042" y="264607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매출관리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34CBD-F2A3-3DD6-316B-F638C2161632}"/>
              </a:ext>
            </a:extLst>
          </p:cNvPr>
          <p:cNvSpPr txBox="1"/>
          <p:nvPr/>
        </p:nvSpPr>
        <p:spPr>
          <a:xfrm>
            <a:off x="9099041" y="39497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58D6A-F1F1-1411-8825-70EEB0737619}"/>
              </a:ext>
            </a:extLst>
          </p:cNvPr>
          <p:cNvSpPr txBox="1"/>
          <p:nvPr/>
        </p:nvSpPr>
        <p:spPr>
          <a:xfrm>
            <a:off x="9554500" y="4025659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매출통계</a:t>
            </a:r>
          </a:p>
        </p:txBody>
      </p:sp>
      <p:pic>
        <p:nvPicPr>
          <p:cNvPr id="35" name="그래픽 34" descr="배지 1 윤곽선">
            <a:extLst>
              <a:ext uri="{FF2B5EF4-FFF2-40B4-BE49-F238E27FC236}">
                <a16:creationId xmlns:a16="http://schemas.microsoft.com/office/drawing/2014/main" id="{D64DDBD3-2F56-6B08-13D5-2AB4AFF8C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114" y="1196389"/>
            <a:ext cx="360000" cy="360000"/>
          </a:xfrm>
          <a:prstGeom prst="rect">
            <a:avLst/>
          </a:prstGeom>
        </p:spPr>
      </p:pic>
      <p:pic>
        <p:nvPicPr>
          <p:cNvPr id="36" name="그래픽 35" descr="배지 윤곽선">
            <a:extLst>
              <a:ext uri="{FF2B5EF4-FFF2-40B4-BE49-F238E27FC236}">
                <a16:creationId xmlns:a16="http://schemas.microsoft.com/office/drawing/2014/main" id="{FFF420C0-9B7A-1C40-738E-3EC70DBF9E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625" y="1880000"/>
            <a:ext cx="360000" cy="360000"/>
          </a:xfrm>
          <a:prstGeom prst="rect">
            <a:avLst/>
          </a:prstGeom>
        </p:spPr>
      </p:pic>
      <p:pic>
        <p:nvPicPr>
          <p:cNvPr id="37" name="그래픽 36" descr="배지 윤곽선">
            <a:extLst>
              <a:ext uri="{FF2B5EF4-FFF2-40B4-BE49-F238E27FC236}">
                <a16:creationId xmlns:a16="http://schemas.microsoft.com/office/drawing/2014/main" id="{B96DAF92-0957-F0B3-6FB8-D3126FB531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223" y="2545546"/>
            <a:ext cx="360000" cy="360000"/>
          </a:xfrm>
          <a:prstGeom prst="rect">
            <a:avLst/>
          </a:prstGeom>
        </p:spPr>
      </p:pic>
      <p:pic>
        <p:nvPicPr>
          <p:cNvPr id="38" name="그래픽 37" descr="배지 3 윤곽선">
            <a:extLst>
              <a:ext uri="{FF2B5EF4-FFF2-40B4-BE49-F238E27FC236}">
                <a16:creationId xmlns:a16="http://schemas.microsoft.com/office/drawing/2014/main" id="{E5AEED66-8A08-58D2-BDBE-586B206323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2093" y="3871933"/>
            <a:ext cx="360000" cy="360000"/>
          </a:xfrm>
          <a:prstGeom prst="rect">
            <a:avLst/>
          </a:prstGeom>
        </p:spPr>
      </p:pic>
      <p:pic>
        <p:nvPicPr>
          <p:cNvPr id="39" name="그래픽 38" descr="배지 3 윤곽선">
            <a:extLst>
              <a:ext uri="{FF2B5EF4-FFF2-40B4-BE49-F238E27FC236}">
                <a16:creationId xmlns:a16="http://schemas.microsoft.com/office/drawing/2014/main" id="{2110FE10-0063-F9CD-5899-9B2C4EA7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365" y="2164427"/>
            <a:ext cx="360000" cy="360000"/>
          </a:xfrm>
          <a:prstGeom prst="rect">
            <a:avLst/>
          </a:prstGeom>
        </p:spPr>
      </p:pic>
      <p:pic>
        <p:nvPicPr>
          <p:cNvPr id="40" name="그래픽 39" descr="배지 4 윤곽선">
            <a:extLst>
              <a:ext uri="{FF2B5EF4-FFF2-40B4-BE49-F238E27FC236}">
                <a16:creationId xmlns:a16="http://schemas.microsoft.com/office/drawing/2014/main" id="{0160BEBA-40F1-B775-A286-0D13454CC3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650" y="2400880"/>
            <a:ext cx="360000" cy="360000"/>
          </a:xfrm>
          <a:prstGeom prst="rect">
            <a:avLst/>
          </a:prstGeom>
        </p:spPr>
      </p:pic>
      <p:pic>
        <p:nvPicPr>
          <p:cNvPr id="41" name="그래픽 40" descr="배지 4 윤곽선">
            <a:extLst>
              <a:ext uri="{FF2B5EF4-FFF2-40B4-BE49-F238E27FC236}">
                <a16:creationId xmlns:a16="http://schemas.microsoft.com/office/drawing/2014/main" id="{A42D9690-EA4C-CB2D-6E8F-612781F368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4693" y="5248053"/>
            <a:ext cx="360000" cy="360000"/>
          </a:xfrm>
          <a:prstGeom prst="rect">
            <a:avLst/>
          </a:prstGeom>
        </p:spPr>
      </p:pic>
      <p:pic>
        <p:nvPicPr>
          <p:cNvPr id="42" name="그래픽 41" descr="배지 5 윤곽선">
            <a:extLst>
              <a:ext uri="{FF2B5EF4-FFF2-40B4-BE49-F238E27FC236}">
                <a16:creationId xmlns:a16="http://schemas.microsoft.com/office/drawing/2014/main" id="{620272FA-53C8-4B94-C2EA-503E491BF2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1877" y="2538521"/>
            <a:ext cx="360000" cy="360000"/>
          </a:xfrm>
          <a:prstGeom prst="rect">
            <a:avLst/>
          </a:prstGeom>
        </p:spPr>
      </p:pic>
      <p:pic>
        <p:nvPicPr>
          <p:cNvPr id="43" name="그래픽 42" descr="배지 5 윤곽선">
            <a:extLst>
              <a:ext uri="{FF2B5EF4-FFF2-40B4-BE49-F238E27FC236}">
                <a16:creationId xmlns:a16="http://schemas.microsoft.com/office/drawing/2014/main" id="{91367E77-08FC-B7FD-E37D-4742150616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6598" y="1119674"/>
            <a:ext cx="360000" cy="360000"/>
          </a:xfrm>
          <a:prstGeom prst="rect">
            <a:avLst/>
          </a:prstGeom>
        </p:spPr>
      </p:pic>
      <p:pic>
        <p:nvPicPr>
          <p:cNvPr id="44" name="그래픽 43" descr="배지 6 윤곽선">
            <a:extLst>
              <a:ext uri="{FF2B5EF4-FFF2-40B4-BE49-F238E27FC236}">
                <a16:creationId xmlns:a16="http://schemas.microsoft.com/office/drawing/2014/main" id="{D5246380-0E5F-7269-83F9-205A8645BEF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18" y="2880747"/>
            <a:ext cx="360000" cy="360000"/>
          </a:xfrm>
          <a:prstGeom prst="rect">
            <a:avLst/>
          </a:prstGeom>
        </p:spPr>
      </p:pic>
      <p:pic>
        <p:nvPicPr>
          <p:cNvPr id="45" name="그래픽 44" descr="배지 6 윤곽선">
            <a:extLst>
              <a:ext uri="{FF2B5EF4-FFF2-40B4-BE49-F238E27FC236}">
                <a16:creationId xmlns:a16="http://schemas.microsoft.com/office/drawing/2014/main" id="{755E9F3F-F11A-58DF-8422-221DF23E00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0865" y="2503187"/>
            <a:ext cx="360000" cy="360000"/>
          </a:xfrm>
          <a:prstGeom prst="rect">
            <a:avLst/>
          </a:prstGeom>
        </p:spPr>
      </p:pic>
      <p:pic>
        <p:nvPicPr>
          <p:cNvPr id="46" name="그래픽 45" descr="배지 7 윤곽선">
            <a:extLst>
              <a:ext uri="{FF2B5EF4-FFF2-40B4-BE49-F238E27FC236}">
                <a16:creationId xmlns:a16="http://schemas.microsoft.com/office/drawing/2014/main" id="{7EECD16A-C3F2-6061-4455-3F5068BED3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9265" y="3099699"/>
            <a:ext cx="360000" cy="360000"/>
          </a:xfrm>
          <a:prstGeom prst="rect">
            <a:avLst/>
          </a:prstGeom>
        </p:spPr>
      </p:pic>
      <p:pic>
        <p:nvPicPr>
          <p:cNvPr id="47" name="그래픽 46" descr="배지 7 윤곽선">
            <a:extLst>
              <a:ext uri="{FF2B5EF4-FFF2-40B4-BE49-F238E27FC236}">
                <a16:creationId xmlns:a16="http://schemas.microsoft.com/office/drawing/2014/main" id="{BE859355-5EE9-D16F-7FBD-A5DAE5AD915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40865" y="3883912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D1BB704-20B9-0077-D865-DD92425FBC1A}"/>
              </a:ext>
            </a:extLst>
          </p:cNvPr>
          <p:cNvSpPr txBox="1"/>
          <p:nvPr/>
        </p:nvSpPr>
        <p:spPr>
          <a:xfrm>
            <a:off x="7055989" y="169491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로그인 페이지로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4093C-F668-A744-C4D2-B74DBF77DC7F}"/>
              </a:ext>
            </a:extLst>
          </p:cNvPr>
          <p:cNvSpPr txBox="1"/>
          <p:nvPr/>
        </p:nvSpPr>
        <p:spPr>
          <a:xfrm>
            <a:off x="9236598" y="169191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락커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페이지로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F86058-2306-A9E7-A322-453277B36BDB}"/>
              </a:ext>
            </a:extLst>
          </p:cNvPr>
          <p:cNvSpPr txBox="1"/>
          <p:nvPr/>
        </p:nvSpPr>
        <p:spPr>
          <a:xfrm>
            <a:off x="7102991" y="3148792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회원추가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3FC91-427B-85F7-46D5-CE59B4E1A982}"/>
              </a:ext>
            </a:extLst>
          </p:cNvPr>
          <p:cNvSpPr txBox="1"/>
          <p:nvPr/>
        </p:nvSpPr>
        <p:spPr>
          <a:xfrm>
            <a:off x="9216572" y="3105040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매출관리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486960-2327-FFF4-C1DC-4545669DEE32}"/>
              </a:ext>
            </a:extLst>
          </p:cNvPr>
          <p:cNvSpPr txBox="1"/>
          <p:nvPr/>
        </p:nvSpPr>
        <p:spPr>
          <a:xfrm>
            <a:off x="7114694" y="4554920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회원관리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페이지로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679FF-C9B1-4FCE-7ADA-07C204631FAE}"/>
              </a:ext>
            </a:extLst>
          </p:cNvPr>
          <p:cNvSpPr txBox="1"/>
          <p:nvPr/>
        </p:nvSpPr>
        <p:spPr>
          <a:xfrm>
            <a:off x="9300356" y="4544367"/>
            <a:ext cx="1937874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매출통계 페이지로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3F3C3-2D44-07BD-AD2F-C37726322FD2}"/>
              </a:ext>
            </a:extLst>
          </p:cNvPr>
          <p:cNvSpPr txBox="1"/>
          <p:nvPr/>
        </p:nvSpPr>
        <p:spPr>
          <a:xfrm>
            <a:off x="7138167" y="5808178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출석부 페이지로</a:t>
            </a:r>
          </a:p>
        </p:txBody>
      </p:sp>
      <p:pic>
        <p:nvPicPr>
          <p:cNvPr id="55" name="그래픽 54" descr="배지 8 윤곽선">
            <a:extLst>
              <a:ext uri="{FF2B5EF4-FFF2-40B4-BE49-F238E27FC236}">
                <a16:creationId xmlns:a16="http://schemas.microsoft.com/office/drawing/2014/main" id="{B393E2DE-EAA1-6B13-E5DD-F80A8D8E76D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77842" y="3249000"/>
            <a:ext cx="360000" cy="360000"/>
          </a:xfrm>
          <a:prstGeom prst="rect">
            <a:avLst/>
          </a:prstGeom>
        </p:spPr>
      </p:pic>
      <p:pic>
        <p:nvPicPr>
          <p:cNvPr id="56" name="그래픽 55" descr="배지 8 윤곽선">
            <a:extLst>
              <a:ext uri="{FF2B5EF4-FFF2-40B4-BE49-F238E27FC236}">
                <a16:creationId xmlns:a16="http://schemas.microsoft.com/office/drawing/2014/main" id="{56374476-B3D4-57EC-001F-110EBF461B1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44277" y="5181994"/>
            <a:ext cx="360000" cy="360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5D66EA-6E50-F7DA-3AFC-DDD473032904}"/>
              </a:ext>
            </a:extLst>
          </p:cNvPr>
          <p:cNvSpPr txBox="1"/>
          <p:nvPr/>
        </p:nvSpPr>
        <p:spPr>
          <a:xfrm>
            <a:off x="9099041" y="52749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CE4E38-67F8-01E2-A9AD-48B8AE2A8F15}"/>
              </a:ext>
            </a:extLst>
          </p:cNvPr>
          <p:cNvSpPr txBox="1"/>
          <p:nvPr/>
        </p:nvSpPr>
        <p:spPr>
          <a:xfrm>
            <a:off x="9554500" y="5350827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0DF039-D72A-D4A7-A748-1165BAA9F1AB}"/>
              </a:ext>
            </a:extLst>
          </p:cNvPr>
          <p:cNvSpPr txBox="1"/>
          <p:nvPr/>
        </p:nvSpPr>
        <p:spPr>
          <a:xfrm>
            <a:off x="9342610" y="5805264"/>
            <a:ext cx="2262002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다음페이지에서 설명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6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3E1798-A0D2-0871-6D2F-8FFA691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8" y="1415163"/>
            <a:ext cx="3176034" cy="2625905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57020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코드 요약 및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570326" y="931360"/>
            <a:ext cx="41310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337" y="8676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A750CE29-111A-FB50-C373-43833BFDD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5600" y="1556792"/>
            <a:ext cx="360000" cy="3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CD61C-106A-EC7F-BE8C-175C61380140}"/>
              </a:ext>
            </a:extLst>
          </p:cNvPr>
          <p:cNvSpPr txBox="1"/>
          <p:nvPr/>
        </p:nvSpPr>
        <p:spPr>
          <a:xfrm>
            <a:off x="3422512" y="79839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0CC42-DD46-240A-E9B6-7A528D6A3638}"/>
              </a:ext>
            </a:extLst>
          </p:cNvPr>
          <p:cNvSpPr txBox="1"/>
          <p:nvPr/>
        </p:nvSpPr>
        <p:spPr>
          <a:xfrm>
            <a:off x="8254989" y="24368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D9C0D-E97A-AD27-6D43-57D4A495ED95}"/>
              </a:ext>
            </a:extLst>
          </p:cNvPr>
          <p:cNvSpPr txBox="1"/>
          <p:nvPr/>
        </p:nvSpPr>
        <p:spPr>
          <a:xfrm>
            <a:off x="3855500" y="884472"/>
            <a:ext cx="1077656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E80930-E18D-9F47-454A-E951178E1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552" y="1365581"/>
            <a:ext cx="2533660" cy="3220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A9E925-F73B-5F29-6DFF-3D54D39014A9}"/>
              </a:ext>
            </a:extLst>
          </p:cNvPr>
          <p:cNvSpPr txBox="1"/>
          <p:nvPr/>
        </p:nvSpPr>
        <p:spPr>
          <a:xfrm>
            <a:off x="6214144" y="80475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255E9-BCCD-E45B-C572-B647014FB530}"/>
              </a:ext>
            </a:extLst>
          </p:cNvPr>
          <p:cNvSpPr txBox="1"/>
          <p:nvPr/>
        </p:nvSpPr>
        <p:spPr>
          <a:xfrm>
            <a:off x="169406" y="473043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4022F-3F1F-D067-4BA8-151F04A9F848}"/>
              </a:ext>
            </a:extLst>
          </p:cNvPr>
          <p:cNvSpPr txBox="1"/>
          <p:nvPr/>
        </p:nvSpPr>
        <p:spPr>
          <a:xfrm>
            <a:off x="714898" y="4774932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쓰이는 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24FA6-8A27-7BD8-E1B0-2AC69B5AFFDE}"/>
              </a:ext>
            </a:extLst>
          </p:cNvPr>
          <p:cNvSpPr txBox="1"/>
          <p:nvPr/>
        </p:nvSpPr>
        <p:spPr>
          <a:xfrm>
            <a:off x="6684870" y="865511"/>
            <a:ext cx="1692188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다이어그램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71C33-74E2-7F90-C2B1-90E24C3C7D3B}"/>
              </a:ext>
            </a:extLst>
          </p:cNvPr>
          <p:cNvSpPr txBox="1"/>
          <p:nvPr/>
        </p:nvSpPr>
        <p:spPr>
          <a:xfrm>
            <a:off x="8759045" y="2436850"/>
            <a:ext cx="3134303" cy="43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회원등록 규칙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다음페이지 부터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7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E1B2D2D-8D11-E133-EBFB-36E1DA59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598" y="1437105"/>
            <a:ext cx="1581371" cy="334374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537B4B-5BEE-0384-F16E-67AC64854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396" y="3020107"/>
            <a:ext cx="3652655" cy="622218"/>
          </a:xfrm>
          <a:prstGeom prst="rect">
            <a:avLst/>
          </a:prstGeom>
        </p:spPr>
      </p:pic>
      <p:pic>
        <p:nvPicPr>
          <p:cNvPr id="66" name="그래픽 65" descr="배지 1 윤곽선">
            <a:extLst>
              <a:ext uri="{FF2B5EF4-FFF2-40B4-BE49-F238E27FC236}">
                <a16:creationId xmlns:a16="http://schemas.microsoft.com/office/drawing/2014/main" id="{6D4601E6-3250-CA77-E981-5B67C02CE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55" y="2550656"/>
            <a:ext cx="360000" cy="3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285F35-FCDF-0B64-7B1D-848D5A15B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58" y="5428325"/>
            <a:ext cx="965017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2351</TotalTime>
  <Words>1535</Words>
  <Application>Microsoft Office PowerPoint</Application>
  <PresentationFormat>와이드스크린</PresentationFormat>
  <Paragraphs>372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Wingdings</vt:lpstr>
      <vt:lpstr>Calibri Light</vt:lpstr>
      <vt:lpstr>맑은 고딕</vt:lpstr>
      <vt:lpstr>Calibri</vt:lpstr>
      <vt:lpstr>HY견고딕</vt:lpstr>
      <vt:lpstr>휴먼모음T</vt:lpstr>
      <vt:lpstr>휴먼둥근헤드라인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Gyumin Kim</cp:lastModifiedBy>
  <cp:revision>409</cp:revision>
  <dcterms:created xsi:type="dcterms:W3CDTF">2014-04-29T00:37:20Z</dcterms:created>
  <dcterms:modified xsi:type="dcterms:W3CDTF">2024-01-14T15:37:54Z</dcterms:modified>
</cp:coreProperties>
</file>